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media/image53.jpg" ContentType="image/jpg"/>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media/image76.jpg" ContentType="image/jpg"/>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98" r:id="rId1"/>
  </p:sldMasterIdLst>
  <p:notesMasterIdLst>
    <p:notesMasterId r:id="rId78"/>
  </p:notesMasterIdLst>
  <p:sldIdLst>
    <p:sldId id="260" r:id="rId2"/>
    <p:sldId id="358" r:id="rId3"/>
    <p:sldId id="411" r:id="rId4"/>
    <p:sldId id="398" r:id="rId5"/>
    <p:sldId id="399" r:id="rId6"/>
    <p:sldId id="400" r:id="rId7"/>
    <p:sldId id="414" r:id="rId8"/>
    <p:sldId id="464" r:id="rId9"/>
    <p:sldId id="378" r:id="rId10"/>
    <p:sldId id="435" r:id="rId11"/>
    <p:sldId id="420" r:id="rId12"/>
    <p:sldId id="421" r:id="rId13"/>
    <p:sldId id="422" r:id="rId14"/>
    <p:sldId id="402" r:id="rId15"/>
    <p:sldId id="416" r:id="rId16"/>
    <p:sldId id="436" r:id="rId17"/>
    <p:sldId id="423" r:id="rId18"/>
    <p:sldId id="431" r:id="rId19"/>
    <p:sldId id="425" r:id="rId20"/>
    <p:sldId id="437" r:id="rId21"/>
    <p:sldId id="419" r:id="rId22"/>
    <p:sldId id="426" r:id="rId23"/>
    <p:sldId id="412" r:id="rId24"/>
    <p:sldId id="433" r:id="rId25"/>
    <p:sldId id="403" r:id="rId26"/>
    <p:sldId id="446" r:id="rId27"/>
    <p:sldId id="441" r:id="rId28"/>
    <p:sldId id="404" r:id="rId29"/>
    <p:sldId id="444" r:id="rId30"/>
    <p:sldId id="447" r:id="rId31"/>
    <p:sldId id="443" r:id="rId32"/>
    <p:sldId id="408" r:id="rId33"/>
    <p:sldId id="461" r:id="rId34"/>
    <p:sldId id="458" r:id="rId35"/>
    <p:sldId id="448" r:id="rId36"/>
    <p:sldId id="449" r:id="rId37"/>
    <p:sldId id="460" r:id="rId38"/>
    <p:sldId id="418" r:id="rId39"/>
    <p:sldId id="284" r:id="rId40"/>
    <p:sldId id="278" r:id="rId41"/>
    <p:sldId id="465" r:id="rId42"/>
    <p:sldId id="453" r:id="rId43"/>
    <p:sldId id="466" r:id="rId44"/>
    <p:sldId id="456" r:id="rId45"/>
    <p:sldId id="454" r:id="rId46"/>
    <p:sldId id="467" r:id="rId47"/>
    <p:sldId id="438" r:id="rId48"/>
    <p:sldId id="413" r:id="rId49"/>
    <p:sldId id="405" r:id="rId50"/>
    <p:sldId id="291" r:id="rId51"/>
    <p:sldId id="290" r:id="rId52"/>
    <p:sldId id="288" r:id="rId53"/>
    <p:sldId id="287" r:id="rId54"/>
    <p:sldId id="294" r:id="rId55"/>
    <p:sldId id="297" r:id="rId56"/>
    <p:sldId id="468" r:id="rId57"/>
    <p:sldId id="295" r:id="rId58"/>
    <p:sldId id="301" r:id="rId59"/>
    <p:sldId id="300" r:id="rId60"/>
    <p:sldId id="299" r:id="rId61"/>
    <p:sldId id="445" r:id="rId62"/>
    <p:sldId id="271" r:id="rId63"/>
    <p:sldId id="469" r:id="rId64"/>
    <p:sldId id="470" r:id="rId65"/>
    <p:sldId id="472" r:id="rId66"/>
    <p:sldId id="439" r:id="rId67"/>
    <p:sldId id="430" r:id="rId68"/>
    <p:sldId id="296" r:id="rId69"/>
    <p:sldId id="432" r:id="rId70"/>
    <p:sldId id="410" r:id="rId71"/>
    <p:sldId id="305" r:id="rId72"/>
    <p:sldId id="280" r:id="rId73"/>
    <p:sldId id="440" r:id="rId74"/>
    <p:sldId id="463" r:id="rId75"/>
    <p:sldId id="434" r:id="rId76"/>
    <p:sldId id="259" r:id="rId77"/>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8279"/>
    <a:srgbClr val="FFFF00"/>
    <a:srgbClr val="099BDD"/>
    <a:srgbClr val="032F55"/>
    <a:srgbClr val="000000"/>
    <a:srgbClr val="C87D0E"/>
    <a:srgbClr val="4B802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15" autoAdjust="0"/>
    <p:restoredTop sz="66963" autoAdjust="0"/>
  </p:normalViewPr>
  <p:slideViewPr>
    <p:cSldViewPr snapToGrid="0">
      <p:cViewPr varScale="1">
        <p:scale>
          <a:sx n="67" d="100"/>
          <a:sy n="67" d="100"/>
        </p:scale>
        <p:origin x="306" y="72"/>
      </p:cViewPr>
      <p:guideLst>
        <p:guide orient="horz" pos="2160"/>
        <p:guide pos="3840"/>
      </p:guideLst>
    </p:cSldViewPr>
  </p:slideViewPr>
  <p:notesTextViewPr>
    <p:cViewPr>
      <p:scale>
        <a:sx n="1" d="1"/>
        <a:sy n="1" d="1"/>
      </p:scale>
      <p:origin x="0" y="0"/>
    </p:cViewPr>
  </p:notesTextViewPr>
  <p:sorterViewPr>
    <p:cViewPr>
      <p:scale>
        <a:sx n="100" d="100"/>
        <a:sy n="100" d="100"/>
      </p:scale>
      <p:origin x="0" y="-1389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F1D7B6D-5DD6-43B9-AC82-B3256CF5F006}" type="doc">
      <dgm:prSet loTypeId="urn:microsoft.com/office/officeart/2005/8/layout/process3" loCatId="process" qsTypeId="urn:microsoft.com/office/officeart/2005/8/quickstyle/simple3" qsCatId="simple" csTypeId="urn:microsoft.com/office/officeart/2005/8/colors/accent1_2" csCatId="accent1" phldr="1"/>
      <dgm:spPr/>
      <dgm:t>
        <a:bodyPr/>
        <a:lstStyle/>
        <a:p>
          <a:endParaRPr lang="en-US"/>
        </a:p>
      </dgm:t>
    </dgm:pt>
    <dgm:pt modelId="{A2B678D6-4F6B-48F2-8162-7884ECAE74B2}">
      <dgm:prSet phldrT="[Text]" custT="1"/>
      <dgm:spPr>
        <a:solidFill>
          <a:schemeClr val="accent5">
            <a:lumMod val="60000"/>
            <a:lumOff val="40000"/>
          </a:schemeClr>
        </a:solidFill>
        <a:ln>
          <a:solidFill>
            <a:schemeClr val="accent5">
              <a:lumMod val="60000"/>
              <a:lumOff val="40000"/>
            </a:schemeClr>
          </a:solidFill>
        </a:ln>
      </dgm:spPr>
      <dgm:t>
        <a:bodyPr/>
        <a:lstStyle/>
        <a:p>
          <a:pPr algn="ctr"/>
          <a:r>
            <a:rPr lang="en-US" sz="1800" b="1" dirty="0"/>
            <a:t>July-Aug</a:t>
          </a:r>
        </a:p>
      </dgm:t>
    </dgm:pt>
    <dgm:pt modelId="{3FBB8872-95B1-436E-A877-BAF4BC267116}" type="parTrans" cxnId="{447FDEC8-6090-44EF-8EE4-895FCEC17437}">
      <dgm:prSet/>
      <dgm:spPr/>
      <dgm:t>
        <a:bodyPr/>
        <a:lstStyle/>
        <a:p>
          <a:endParaRPr lang="en-US"/>
        </a:p>
      </dgm:t>
    </dgm:pt>
    <dgm:pt modelId="{3FF0BC9B-236A-4DE1-A288-9C360CE8A835}" type="sibTrans" cxnId="{447FDEC8-6090-44EF-8EE4-895FCEC17437}">
      <dgm:prSet/>
      <dgm:spPr/>
      <dgm:t>
        <a:bodyPr/>
        <a:lstStyle/>
        <a:p>
          <a:endParaRPr lang="en-US"/>
        </a:p>
      </dgm:t>
    </dgm:pt>
    <dgm:pt modelId="{F690483E-A44B-4DA5-B4C8-121BFD2BAECF}">
      <dgm:prSet phldrT="[Text]"/>
      <dgm:spPr>
        <a:ln>
          <a:solidFill>
            <a:schemeClr val="accent5">
              <a:lumMod val="75000"/>
            </a:schemeClr>
          </a:solidFill>
        </a:ln>
      </dgm:spPr>
      <dgm:t>
        <a:bodyPr/>
        <a:lstStyle/>
        <a:p>
          <a:r>
            <a:rPr lang="en-US" dirty="0"/>
            <a:t>New sites identified</a:t>
          </a:r>
        </a:p>
      </dgm:t>
    </dgm:pt>
    <dgm:pt modelId="{3AA86F18-A796-47FE-9F8C-A96CB2DE26EE}" type="parTrans" cxnId="{323AF938-BD55-4AD5-B270-DB10A83ED2BB}">
      <dgm:prSet/>
      <dgm:spPr/>
      <dgm:t>
        <a:bodyPr/>
        <a:lstStyle/>
        <a:p>
          <a:endParaRPr lang="en-US"/>
        </a:p>
      </dgm:t>
    </dgm:pt>
    <dgm:pt modelId="{CA2BE9A3-277D-488B-A4A5-EB94DA27113C}" type="sibTrans" cxnId="{323AF938-BD55-4AD5-B270-DB10A83ED2BB}">
      <dgm:prSet/>
      <dgm:spPr/>
      <dgm:t>
        <a:bodyPr/>
        <a:lstStyle/>
        <a:p>
          <a:endParaRPr lang="en-US"/>
        </a:p>
      </dgm:t>
    </dgm:pt>
    <dgm:pt modelId="{837C592C-725D-4120-A3D3-F37D084DAD67}">
      <dgm:prSet phldrT="[Text]" custT="1"/>
      <dgm:spPr>
        <a:solidFill>
          <a:schemeClr val="accent5">
            <a:lumMod val="60000"/>
            <a:lumOff val="40000"/>
          </a:schemeClr>
        </a:solidFill>
        <a:ln>
          <a:solidFill>
            <a:schemeClr val="accent5">
              <a:lumMod val="60000"/>
              <a:lumOff val="40000"/>
            </a:schemeClr>
          </a:solidFill>
        </a:ln>
      </dgm:spPr>
      <dgm:t>
        <a:bodyPr/>
        <a:lstStyle/>
        <a:p>
          <a:pPr algn="ctr"/>
          <a:r>
            <a:rPr lang="en-US" sz="1800" b="1" dirty="0"/>
            <a:t>Mid October</a:t>
          </a:r>
        </a:p>
      </dgm:t>
    </dgm:pt>
    <dgm:pt modelId="{7696D299-23CB-4CC8-9875-5EBE1955FEAF}" type="parTrans" cxnId="{ACD7531C-E9A8-4312-BB52-292487081212}">
      <dgm:prSet/>
      <dgm:spPr/>
      <dgm:t>
        <a:bodyPr/>
        <a:lstStyle/>
        <a:p>
          <a:endParaRPr lang="en-US"/>
        </a:p>
      </dgm:t>
    </dgm:pt>
    <dgm:pt modelId="{68CC6B3A-5319-4A46-8B50-86AB33EA2A6D}" type="sibTrans" cxnId="{ACD7531C-E9A8-4312-BB52-292487081212}">
      <dgm:prSet/>
      <dgm:spPr/>
      <dgm:t>
        <a:bodyPr/>
        <a:lstStyle/>
        <a:p>
          <a:endParaRPr lang="en-US"/>
        </a:p>
      </dgm:t>
    </dgm:pt>
    <dgm:pt modelId="{5C2DF573-2809-43AD-9337-9507639E3BE2}">
      <dgm:prSet phldrT="[Text]"/>
      <dgm:spPr>
        <a:ln>
          <a:solidFill>
            <a:schemeClr val="accent5">
              <a:lumMod val="75000"/>
            </a:schemeClr>
          </a:solidFill>
        </a:ln>
      </dgm:spPr>
      <dgm:t>
        <a:bodyPr/>
        <a:lstStyle/>
        <a:p>
          <a:r>
            <a:rPr lang="en-US" dirty="0"/>
            <a:t>Emails sent to Facility Administrators &amp; District Title I-D contact</a:t>
          </a:r>
        </a:p>
      </dgm:t>
    </dgm:pt>
    <dgm:pt modelId="{8320D6D9-0EC4-4741-A8DE-29B6427AEA17}" type="parTrans" cxnId="{99DAFD45-2E8F-44F5-8137-6ACF753B8FD2}">
      <dgm:prSet/>
      <dgm:spPr/>
      <dgm:t>
        <a:bodyPr/>
        <a:lstStyle/>
        <a:p>
          <a:endParaRPr lang="en-US"/>
        </a:p>
      </dgm:t>
    </dgm:pt>
    <dgm:pt modelId="{42B31892-52CD-4C99-8190-471A5B3E0277}" type="sibTrans" cxnId="{99DAFD45-2E8F-44F5-8137-6ACF753B8FD2}">
      <dgm:prSet/>
      <dgm:spPr/>
      <dgm:t>
        <a:bodyPr/>
        <a:lstStyle/>
        <a:p>
          <a:endParaRPr lang="en-US"/>
        </a:p>
      </dgm:t>
    </dgm:pt>
    <dgm:pt modelId="{FAFF7B73-42F8-4289-87E8-A4C5C98BF072}">
      <dgm:prSet phldrT="[Text]" custT="1"/>
      <dgm:spPr>
        <a:solidFill>
          <a:schemeClr val="accent5">
            <a:lumMod val="60000"/>
            <a:lumOff val="40000"/>
          </a:schemeClr>
        </a:solidFill>
        <a:ln>
          <a:solidFill>
            <a:schemeClr val="accent5">
              <a:lumMod val="60000"/>
              <a:lumOff val="40000"/>
            </a:schemeClr>
          </a:solidFill>
        </a:ln>
      </dgm:spPr>
      <dgm:t>
        <a:bodyPr/>
        <a:lstStyle/>
        <a:p>
          <a:pPr algn="ctr"/>
          <a:r>
            <a:rPr lang="en-US" sz="1800" b="1" dirty="0"/>
            <a:t>Sept-November</a:t>
          </a:r>
        </a:p>
      </dgm:t>
    </dgm:pt>
    <dgm:pt modelId="{3329315E-CCB8-4B8F-AEDC-57AA7DE32E2B}" type="parTrans" cxnId="{E72325FE-F2F3-4AA1-81A1-232D64D3DC02}">
      <dgm:prSet/>
      <dgm:spPr/>
      <dgm:t>
        <a:bodyPr/>
        <a:lstStyle/>
        <a:p>
          <a:endParaRPr lang="en-US"/>
        </a:p>
      </dgm:t>
    </dgm:pt>
    <dgm:pt modelId="{AAFCD106-EA08-4334-A435-E358A4E45F67}" type="sibTrans" cxnId="{E72325FE-F2F3-4AA1-81A1-232D64D3DC02}">
      <dgm:prSet/>
      <dgm:spPr/>
      <dgm:t>
        <a:bodyPr/>
        <a:lstStyle/>
        <a:p>
          <a:endParaRPr lang="en-US"/>
        </a:p>
      </dgm:t>
    </dgm:pt>
    <dgm:pt modelId="{DD7F02F7-74B1-4202-9EDD-18808FD9A4B0}">
      <dgm:prSet phldrT="[Text]"/>
      <dgm:spPr>
        <a:ln>
          <a:solidFill>
            <a:schemeClr val="accent5">
              <a:lumMod val="75000"/>
            </a:schemeClr>
          </a:solidFill>
        </a:ln>
      </dgm:spPr>
      <dgm:t>
        <a:bodyPr/>
        <a:lstStyle/>
        <a:p>
          <a:r>
            <a:rPr lang="en-US" dirty="0"/>
            <a:t>Current sites confirmed</a:t>
          </a:r>
          <a:br>
            <a:rPr lang="en-US" dirty="0"/>
          </a:br>
          <a:r>
            <a:rPr lang="en-US" dirty="0"/>
            <a:t>&amp; contact information updated</a:t>
          </a:r>
        </a:p>
      </dgm:t>
    </dgm:pt>
    <dgm:pt modelId="{4EABE0A7-1979-4346-8852-8BA545C551BA}" type="parTrans" cxnId="{7E9DD643-2DCC-4728-8CF4-B7013908F7AB}">
      <dgm:prSet/>
      <dgm:spPr/>
      <dgm:t>
        <a:bodyPr/>
        <a:lstStyle/>
        <a:p>
          <a:endParaRPr lang="en-US"/>
        </a:p>
      </dgm:t>
    </dgm:pt>
    <dgm:pt modelId="{A60B3F9F-9809-43F9-85CD-52B04BB2CCA6}" type="sibTrans" cxnId="{7E9DD643-2DCC-4728-8CF4-B7013908F7AB}">
      <dgm:prSet/>
      <dgm:spPr/>
      <dgm:t>
        <a:bodyPr/>
        <a:lstStyle/>
        <a:p>
          <a:endParaRPr lang="en-US"/>
        </a:p>
      </dgm:t>
    </dgm:pt>
    <dgm:pt modelId="{7B28F9C2-1D62-4C89-A17B-0A1B21EA9466}">
      <dgm:prSet phldrT="[Text]"/>
      <dgm:spPr>
        <a:ln>
          <a:solidFill>
            <a:schemeClr val="accent5">
              <a:lumMod val="75000"/>
            </a:schemeClr>
          </a:solidFill>
        </a:ln>
      </dgm:spPr>
      <dgm:t>
        <a:bodyPr/>
        <a:lstStyle/>
        <a:p>
          <a:r>
            <a:rPr lang="en-US" dirty="0"/>
            <a:t>Forms</a:t>
          </a:r>
        </a:p>
      </dgm:t>
    </dgm:pt>
    <dgm:pt modelId="{90BDF609-197D-4D47-AB4F-92703E913366}" type="parTrans" cxnId="{3192EB47-7FC1-453D-B4C1-0C437A5488E1}">
      <dgm:prSet/>
      <dgm:spPr/>
      <dgm:t>
        <a:bodyPr/>
        <a:lstStyle/>
        <a:p>
          <a:endParaRPr lang="en-US"/>
        </a:p>
      </dgm:t>
    </dgm:pt>
    <dgm:pt modelId="{A6B5AD6C-AD57-47DD-BB21-1E4FF529BABE}" type="sibTrans" cxnId="{3192EB47-7FC1-453D-B4C1-0C437A5488E1}">
      <dgm:prSet/>
      <dgm:spPr/>
      <dgm:t>
        <a:bodyPr/>
        <a:lstStyle/>
        <a:p>
          <a:endParaRPr lang="en-US"/>
        </a:p>
      </dgm:t>
    </dgm:pt>
    <dgm:pt modelId="{451CA4FA-2A1C-40D2-853D-BFA953D3C0F9}">
      <dgm:prSet phldrT="[Text]"/>
      <dgm:spPr>
        <a:ln>
          <a:solidFill>
            <a:schemeClr val="accent5">
              <a:lumMod val="75000"/>
            </a:schemeClr>
          </a:solidFill>
        </a:ln>
      </dgm:spPr>
      <dgm:t>
        <a:bodyPr/>
        <a:lstStyle/>
        <a:p>
          <a:r>
            <a:rPr lang="en-US" dirty="0"/>
            <a:t>Instructions</a:t>
          </a:r>
        </a:p>
      </dgm:t>
    </dgm:pt>
    <dgm:pt modelId="{81DBA01B-0F11-443B-B3D9-B27165D91A79}" type="parTrans" cxnId="{D27E55EF-CC48-4CEF-8BA7-2C6D105BEC11}">
      <dgm:prSet/>
      <dgm:spPr/>
      <dgm:t>
        <a:bodyPr/>
        <a:lstStyle/>
        <a:p>
          <a:endParaRPr lang="en-US"/>
        </a:p>
      </dgm:t>
    </dgm:pt>
    <dgm:pt modelId="{79115114-4578-405C-9CDD-B41647D0E536}" type="sibTrans" cxnId="{D27E55EF-CC48-4CEF-8BA7-2C6D105BEC11}">
      <dgm:prSet/>
      <dgm:spPr/>
      <dgm:t>
        <a:bodyPr/>
        <a:lstStyle/>
        <a:p>
          <a:endParaRPr lang="en-US"/>
        </a:p>
      </dgm:t>
    </dgm:pt>
    <dgm:pt modelId="{A3CEE87D-04D4-4A97-9BC4-7439666FB8A3}">
      <dgm:prSet phldrT="[Text]" custT="1"/>
      <dgm:spPr>
        <a:solidFill>
          <a:schemeClr val="accent5">
            <a:lumMod val="60000"/>
            <a:lumOff val="40000"/>
          </a:schemeClr>
        </a:solidFill>
        <a:ln>
          <a:solidFill>
            <a:schemeClr val="accent5">
              <a:lumMod val="60000"/>
              <a:lumOff val="40000"/>
            </a:schemeClr>
          </a:solidFill>
        </a:ln>
      </dgm:spPr>
      <dgm:t>
        <a:bodyPr/>
        <a:lstStyle/>
        <a:p>
          <a:pPr algn="ctr"/>
          <a:r>
            <a:rPr lang="en-US" sz="1800" b="1" dirty="0"/>
            <a:t>December 15th</a:t>
          </a:r>
        </a:p>
      </dgm:t>
    </dgm:pt>
    <dgm:pt modelId="{E8121B78-6E12-49BB-921A-3280AE8F9103}" type="parTrans" cxnId="{B7703AB2-8277-47B7-9A70-5261E95100B5}">
      <dgm:prSet/>
      <dgm:spPr/>
      <dgm:t>
        <a:bodyPr/>
        <a:lstStyle/>
        <a:p>
          <a:endParaRPr lang="en-US"/>
        </a:p>
      </dgm:t>
    </dgm:pt>
    <dgm:pt modelId="{89E1CE23-37A0-4E5A-9933-B322787B8AD4}" type="sibTrans" cxnId="{B7703AB2-8277-47B7-9A70-5261E95100B5}">
      <dgm:prSet/>
      <dgm:spPr/>
      <dgm:t>
        <a:bodyPr/>
        <a:lstStyle/>
        <a:p>
          <a:endParaRPr lang="en-US"/>
        </a:p>
      </dgm:t>
    </dgm:pt>
    <dgm:pt modelId="{EC5153C0-A88A-4C83-A718-64FD179B054E}">
      <dgm:prSet/>
      <dgm:spPr>
        <a:ln>
          <a:solidFill>
            <a:schemeClr val="accent5">
              <a:lumMod val="75000"/>
            </a:schemeClr>
          </a:solidFill>
        </a:ln>
      </dgm:spPr>
      <dgm:t>
        <a:bodyPr/>
        <a:lstStyle/>
        <a:p>
          <a:r>
            <a:rPr lang="en-US" dirty="0"/>
            <a:t>DUE DATE to complete online tool &amp; upload signed copy of form</a:t>
          </a:r>
        </a:p>
      </dgm:t>
    </dgm:pt>
    <dgm:pt modelId="{DCD00014-A354-4CEA-933F-5FC78661655D}" type="parTrans" cxnId="{E7478225-FB0E-41AB-BEEA-6DB7DE180F15}">
      <dgm:prSet/>
      <dgm:spPr/>
      <dgm:t>
        <a:bodyPr/>
        <a:lstStyle/>
        <a:p>
          <a:endParaRPr lang="en-US"/>
        </a:p>
      </dgm:t>
    </dgm:pt>
    <dgm:pt modelId="{450A013E-3BC8-453C-AD49-4366DF2014D8}" type="sibTrans" cxnId="{E7478225-FB0E-41AB-BEEA-6DB7DE180F15}">
      <dgm:prSet/>
      <dgm:spPr/>
      <dgm:t>
        <a:bodyPr/>
        <a:lstStyle/>
        <a:p>
          <a:endParaRPr lang="en-US"/>
        </a:p>
      </dgm:t>
    </dgm:pt>
    <dgm:pt modelId="{80967FD8-CAA7-4F5E-9E01-5863642B137F}">
      <dgm:prSet phldrT="[Text]"/>
      <dgm:spPr>
        <a:ln>
          <a:solidFill>
            <a:schemeClr val="accent5">
              <a:lumMod val="75000"/>
            </a:schemeClr>
          </a:solidFill>
        </a:ln>
      </dgm:spPr>
      <dgm:t>
        <a:bodyPr/>
        <a:lstStyle/>
        <a:p>
          <a:r>
            <a:rPr lang="en-US" dirty="0"/>
            <a:t>30 day period</a:t>
          </a:r>
        </a:p>
      </dgm:t>
    </dgm:pt>
    <dgm:pt modelId="{935423F2-D4F2-49F9-A838-2F46B56CAC94}" type="parTrans" cxnId="{7ED9B1D0-A6A6-42B7-9A13-657666B36461}">
      <dgm:prSet/>
      <dgm:spPr/>
      <dgm:t>
        <a:bodyPr/>
        <a:lstStyle/>
        <a:p>
          <a:endParaRPr lang="en-US"/>
        </a:p>
      </dgm:t>
    </dgm:pt>
    <dgm:pt modelId="{176450A5-8E09-4947-9740-63F44190F337}" type="sibTrans" cxnId="{7ED9B1D0-A6A6-42B7-9A13-657666B36461}">
      <dgm:prSet/>
      <dgm:spPr/>
      <dgm:t>
        <a:bodyPr/>
        <a:lstStyle/>
        <a:p>
          <a:endParaRPr lang="en-US"/>
        </a:p>
      </dgm:t>
    </dgm:pt>
    <dgm:pt modelId="{2BA5591B-E131-4856-BFC9-065B4A207321}">
      <dgm:prSet phldrT="[Text]"/>
      <dgm:spPr>
        <a:ln>
          <a:solidFill>
            <a:schemeClr val="accent5">
              <a:lumMod val="75000"/>
            </a:schemeClr>
          </a:solidFill>
        </a:ln>
      </dgm:spPr>
      <dgm:t>
        <a:bodyPr/>
        <a:lstStyle/>
        <a:p>
          <a:r>
            <a:rPr lang="en-US" dirty="0"/>
            <a:t>Subpart 2 &amp; Neglected  count window</a:t>
          </a:r>
        </a:p>
      </dgm:t>
    </dgm:pt>
    <dgm:pt modelId="{B329A92F-4BAC-468C-9ED5-C8B960ACA7A9}" type="parTrans" cxnId="{20C08AF0-B66F-4323-BF7B-EB613813C1F8}">
      <dgm:prSet/>
      <dgm:spPr/>
      <dgm:t>
        <a:bodyPr/>
        <a:lstStyle/>
        <a:p>
          <a:endParaRPr lang="en-US"/>
        </a:p>
      </dgm:t>
    </dgm:pt>
    <dgm:pt modelId="{567CDE0C-3447-4C60-A2FD-4495CB2BA6E4}" type="sibTrans" cxnId="{20C08AF0-B66F-4323-BF7B-EB613813C1F8}">
      <dgm:prSet/>
      <dgm:spPr/>
      <dgm:t>
        <a:bodyPr/>
        <a:lstStyle/>
        <a:p>
          <a:endParaRPr lang="en-US"/>
        </a:p>
      </dgm:t>
    </dgm:pt>
    <dgm:pt modelId="{8302AD6D-E598-45CB-B54F-D56B00CC4E15}">
      <dgm:prSet phldrT="[Text]"/>
      <dgm:spPr>
        <a:ln>
          <a:solidFill>
            <a:schemeClr val="accent5">
              <a:lumMod val="75000"/>
            </a:schemeClr>
          </a:solidFill>
        </a:ln>
      </dgm:spPr>
      <dgm:t>
        <a:bodyPr/>
        <a:lstStyle/>
        <a:p>
          <a:r>
            <a:rPr lang="en-US" dirty="0"/>
            <a:t>Subpart 1 = highest day of enrollment in the year </a:t>
          </a:r>
        </a:p>
      </dgm:t>
    </dgm:pt>
    <dgm:pt modelId="{E64A4EAC-DA20-4E0D-88B6-80AA19AD581C}" type="parTrans" cxnId="{B80F31A3-BB28-4ED4-9294-9DC147677232}">
      <dgm:prSet/>
      <dgm:spPr/>
      <dgm:t>
        <a:bodyPr/>
        <a:lstStyle/>
        <a:p>
          <a:endParaRPr lang="en-US"/>
        </a:p>
      </dgm:t>
    </dgm:pt>
    <dgm:pt modelId="{0D8BF13D-E081-4E81-83D4-B9FBF425AA2E}" type="sibTrans" cxnId="{B80F31A3-BB28-4ED4-9294-9DC147677232}">
      <dgm:prSet/>
      <dgm:spPr/>
      <dgm:t>
        <a:bodyPr/>
        <a:lstStyle/>
        <a:p>
          <a:endParaRPr lang="en-US"/>
        </a:p>
      </dgm:t>
    </dgm:pt>
    <dgm:pt modelId="{265CC700-AD40-462B-A6DC-D7A711C6C672}" type="pres">
      <dgm:prSet presAssocID="{CF1D7B6D-5DD6-43B9-AC82-B3256CF5F006}" presName="linearFlow" presStyleCnt="0">
        <dgm:presLayoutVars>
          <dgm:dir/>
          <dgm:animLvl val="lvl"/>
          <dgm:resizeHandles val="exact"/>
        </dgm:presLayoutVars>
      </dgm:prSet>
      <dgm:spPr/>
    </dgm:pt>
    <dgm:pt modelId="{538D19BA-3D48-4336-9FFE-1332F7023BBD}" type="pres">
      <dgm:prSet presAssocID="{A2B678D6-4F6B-48F2-8162-7884ECAE74B2}" presName="composite" presStyleCnt="0"/>
      <dgm:spPr/>
    </dgm:pt>
    <dgm:pt modelId="{7E6E4051-9471-4C56-BEB0-D537C96FBA90}" type="pres">
      <dgm:prSet presAssocID="{A2B678D6-4F6B-48F2-8162-7884ECAE74B2}" presName="parTx" presStyleLbl="node1" presStyleIdx="0" presStyleCnt="4">
        <dgm:presLayoutVars>
          <dgm:chMax val="0"/>
          <dgm:chPref val="0"/>
          <dgm:bulletEnabled val="1"/>
        </dgm:presLayoutVars>
      </dgm:prSet>
      <dgm:spPr/>
    </dgm:pt>
    <dgm:pt modelId="{76E2ACA1-80ED-481E-A37E-B69014CB8099}" type="pres">
      <dgm:prSet presAssocID="{A2B678D6-4F6B-48F2-8162-7884ECAE74B2}" presName="parSh" presStyleLbl="node1" presStyleIdx="0" presStyleCnt="4"/>
      <dgm:spPr/>
    </dgm:pt>
    <dgm:pt modelId="{5E62B61F-16BE-4DD2-B267-C6F02592FBA4}" type="pres">
      <dgm:prSet presAssocID="{A2B678D6-4F6B-48F2-8162-7884ECAE74B2}" presName="desTx" presStyleLbl="fgAcc1" presStyleIdx="0" presStyleCnt="4">
        <dgm:presLayoutVars>
          <dgm:bulletEnabled val="1"/>
        </dgm:presLayoutVars>
      </dgm:prSet>
      <dgm:spPr/>
    </dgm:pt>
    <dgm:pt modelId="{8DB79EAB-A16B-42E6-BDD8-F341C09221CB}" type="pres">
      <dgm:prSet presAssocID="{3FF0BC9B-236A-4DE1-A288-9C360CE8A835}" presName="sibTrans" presStyleLbl="sibTrans2D1" presStyleIdx="0" presStyleCnt="3"/>
      <dgm:spPr/>
    </dgm:pt>
    <dgm:pt modelId="{A76518F6-F8E9-4C2A-86D5-3D0CFD73B62F}" type="pres">
      <dgm:prSet presAssocID="{3FF0BC9B-236A-4DE1-A288-9C360CE8A835}" presName="connTx" presStyleLbl="sibTrans2D1" presStyleIdx="0" presStyleCnt="3"/>
      <dgm:spPr/>
    </dgm:pt>
    <dgm:pt modelId="{C3897678-9D85-4D08-AD92-E6ED04A4E71D}" type="pres">
      <dgm:prSet presAssocID="{837C592C-725D-4120-A3D3-F37D084DAD67}" presName="composite" presStyleCnt="0"/>
      <dgm:spPr/>
    </dgm:pt>
    <dgm:pt modelId="{A986AD4C-16EC-4668-950F-5337F8AFF4A5}" type="pres">
      <dgm:prSet presAssocID="{837C592C-725D-4120-A3D3-F37D084DAD67}" presName="parTx" presStyleLbl="node1" presStyleIdx="0" presStyleCnt="4">
        <dgm:presLayoutVars>
          <dgm:chMax val="0"/>
          <dgm:chPref val="0"/>
          <dgm:bulletEnabled val="1"/>
        </dgm:presLayoutVars>
      </dgm:prSet>
      <dgm:spPr/>
    </dgm:pt>
    <dgm:pt modelId="{E47E4E93-DCF8-4E20-94B5-8ADDC433B851}" type="pres">
      <dgm:prSet presAssocID="{837C592C-725D-4120-A3D3-F37D084DAD67}" presName="parSh" presStyleLbl="node1" presStyleIdx="1" presStyleCnt="4"/>
      <dgm:spPr/>
    </dgm:pt>
    <dgm:pt modelId="{49E0A06C-26E1-4CEA-8F53-9AE6C6EA1D08}" type="pres">
      <dgm:prSet presAssocID="{837C592C-725D-4120-A3D3-F37D084DAD67}" presName="desTx" presStyleLbl="fgAcc1" presStyleIdx="1" presStyleCnt="4">
        <dgm:presLayoutVars>
          <dgm:bulletEnabled val="1"/>
        </dgm:presLayoutVars>
      </dgm:prSet>
      <dgm:spPr/>
    </dgm:pt>
    <dgm:pt modelId="{8FB4C0A6-B3D1-4A96-B706-B56174C598B8}" type="pres">
      <dgm:prSet presAssocID="{68CC6B3A-5319-4A46-8B50-86AB33EA2A6D}" presName="sibTrans" presStyleLbl="sibTrans2D1" presStyleIdx="1" presStyleCnt="3"/>
      <dgm:spPr/>
    </dgm:pt>
    <dgm:pt modelId="{58F3D696-96A8-4974-AB50-F693A95D486C}" type="pres">
      <dgm:prSet presAssocID="{68CC6B3A-5319-4A46-8B50-86AB33EA2A6D}" presName="connTx" presStyleLbl="sibTrans2D1" presStyleIdx="1" presStyleCnt="3"/>
      <dgm:spPr/>
    </dgm:pt>
    <dgm:pt modelId="{EB3399A6-6F76-4BDE-853D-F8AE652F238A}" type="pres">
      <dgm:prSet presAssocID="{FAFF7B73-42F8-4289-87E8-A4C5C98BF072}" presName="composite" presStyleCnt="0"/>
      <dgm:spPr/>
    </dgm:pt>
    <dgm:pt modelId="{3FF96739-019D-4764-AA4C-53D88BCC8C94}" type="pres">
      <dgm:prSet presAssocID="{FAFF7B73-42F8-4289-87E8-A4C5C98BF072}" presName="parTx" presStyleLbl="node1" presStyleIdx="1" presStyleCnt="4">
        <dgm:presLayoutVars>
          <dgm:chMax val="0"/>
          <dgm:chPref val="0"/>
          <dgm:bulletEnabled val="1"/>
        </dgm:presLayoutVars>
      </dgm:prSet>
      <dgm:spPr/>
    </dgm:pt>
    <dgm:pt modelId="{34F4EBA7-368E-456D-8498-3866ADA8EC6A}" type="pres">
      <dgm:prSet presAssocID="{FAFF7B73-42F8-4289-87E8-A4C5C98BF072}" presName="parSh" presStyleLbl="node1" presStyleIdx="2" presStyleCnt="4"/>
      <dgm:spPr/>
    </dgm:pt>
    <dgm:pt modelId="{6843E039-CCE5-4463-B8EA-067896296372}" type="pres">
      <dgm:prSet presAssocID="{FAFF7B73-42F8-4289-87E8-A4C5C98BF072}" presName="desTx" presStyleLbl="fgAcc1" presStyleIdx="2" presStyleCnt="4" custScaleX="107264">
        <dgm:presLayoutVars>
          <dgm:bulletEnabled val="1"/>
        </dgm:presLayoutVars>
      </dgm:prSet>
      <dgm:spPr/>
    </dgm:pt>
    <dgm:pt modelId="{BC422313-8C03-4E22-85C4-AA52A152A034}" type="pres">
      <dgm:prSet presAssocID="{AAFCD106-EA08-4334-A435-E358A4E45F67}" presName="sibTrans" presStyleLbl="sibTrans2D1" presStyleIdx="2" presStyleCnt="3"/>
      <dgm:spPr/>
    </dgm:pt>
    <dgm:pt modelId="{9F52A572-6AFE-493C-BA36-57452916F576}" type="pres">
      <dgm:prSet presAssocID="{AAFCD106-EA08-4334-A435-E358A4E45F67}" presName="connTx" presStyleLbl="sibTrans2D1" presStyleIdx="2" presStyleCnt="3"/>
      <dgm:spPr/>
    </dgm:pt>
    <dgm:pt modelId="{69A97C16-8C5F-43C5-9BFF-B3154C1F660E}" type="pres">
      <dgm:prSet presAssocID="{A3CEE87D-04D4-4A97-9BC4-7439666FB8A3}" presName="composite" presStyleCnt="0"/>
      <dgm:spPr/>
    </dgm:pt>
    <dgm:pt modelId="{CB26BAD0-BD71-4C48-B769-7C0737D0620B}" type="pres">
      <dgm:prSet presAssocID="{A3CEE87D-04D4-4A97-9BC4-7439666FB8A3}" presName="parTx" presStyleLbl="node1" presStyleIdx="2" presStyleCnt="4">
        <dgm:presLayoutVars>
          <dgm:chMax val="0"/>
          <dgm:chPref val="0"/>
          <dgm:bulletEnabled val="1"/>
        </dgm:presLayoutVars>
      </dgm:prSet>
      <dgm:spPr/>
    </dgm:pt>
    <dgm:pt modelId="{EBF5F268-FE15-4976-805A-08850E05C73D}" type="pres">
      <dgm:prSet presAssocID="{A3CEE87D-04D4-4A97-9BC4-7439666FB8A3}" presName="parSh" presStyleLbl="node1" presStyleIdx="3" presStyleCnt="4"/>
      <dgm:spPr/>
    </dgm:pt>
    <dgm:pt modelId="{8CE79E57-88D8-4089-BC5E-52469ACEE132}" type="pres">
      <dgm:prSet presAssocID="{A3CEE87D-04D4-4A97-9BC4-7439666FB8A3}" presName="desTx" presStyleLbl="fgAcc1" presStyleIdx="3" presStyleCnt="4">
        <dgm:presLayoutVars>
          <dgm:bulletEnabled val="1"/>
        </dgm:presLayoutVars>
      </dgm:prSet>
      <dgm:spPr/>
    </dgm:pt>
  </dgm:ptLst>
  <dgm:cxnLst>
    <dgm:cxn modelId="{1EE03809-E6FD-465C-8ABE-1A8256264494}" type="presOf" srcId="{2BA5591B-E131-4856-BFC9-065B4A207321}" destId="{6843E039-CCE5-4463-B8EA-067896296372}" srcOrd="0" destOrd="0" presId="urn:microsoft.com/office/officeart/2005/8/layout/process3"/>
    <dgm:cxn modelId="{B468B617-6B8B-4B55-945A-65D62AFB6CEE}" type="presOf" srcId="{DD7F02F7-74B1-4202-9EDD-18808FD9A4B0}" destId="{5E62B61F-16BE-4DD2-B267-C6F02592FBA4}" srcOrd="0" destOrd="1" presId="urn:microsoft.com/office/officeart/2005/8/layout/process3"/>
    <dgm:cxn modelId="{ACD7531C-E9A8-4312-BB52-292487081212}" srcId="{CF1D7B6D-5DD6-43B9-AC82-B3256CF5F006}" destId="{837C592C-725D-4120-A3D3-F37D084DAD67}" srcOrd="1" destOrd="0" parTransId="{7696D299-23CB-4CC8-9875-5EBE1955FEAF}" sibTransId="{68CC6B3A-5319-4A46-8B50-86AB33EA2A6D}"/>
    <dgm:cxn modelId="{0810F41F-BEE7-4685-9F21-D21C1B27E10C}" type="presOf" srcId="{3FF0BC9B-236A-4DE1-A288-9C360CE8A835}" destId="{A76518F6-F8E9-4C2A-86D5-3D0CFD73B62F}" srcOrd="1" destOrd="0" presId="urn:microsoft.com/office/officeart/2005/8/layout/process3"/>
    <dgm:cxn modelId="{D6A63A24-FE12-41FC-80DB-35FC80CAB9EE}" type="presOf" srcId="{8302AD6D-E598-45CB-B54F-D56B00CC4E15}" destId="{6843E039-CCE5-4463-B8EA-067896296372}" srcOrd="0" destOrd="2" presId="urn:microsoft.com/office/officeart/2005/8/layout/process3"/>
    <dgm:cxn modelId="{E7478225-FB0E-41AB-BEEA-6DB7DE180F15}" srcId="{A3CEE87D-04D4-4A97-9BC4-7439666FB8A3}" destId="{EC5153C0-A88A-4C83-A718-64FD179B054E}" srcOrd="0" destOrd="0" parTransId="{DCD00014-A354-4CEA-933F-5FC78661655D}" sibTransId="{450A013E-3BC8-453C-AD49-4366DF2014D8}"/>
    <dgm:cxn modelId="{4D73842F-7C26-497D-8824-E1F959CCD9FD}" type="presOf" srcId="{A3CEE87D-04D4-4A97-9BC4-7439666FB8A3}" destId="{EBF5F268-FE15-4976-805A-08850E05C73D}" srcOrd="1" destOrd="0" presId="urn:microsoft.com/office/officeart/2005/8/layout/process3"/>
    <dgm:cxn modelId="{49C9AA33-E46F-49B6-B790-6F838778B807}" type="presOf" srcId="{837C592C-725D-4120-A3D3-F37D084DAD67}" destId="{A986AD4C-16EC-4668-950F-5337F8AFF4A5}" srcOrd="0" destOrd="0" presId="urn:microsoft.com/office/officeart/2005/8/layout/process3"/>
    <dgm:cxn modelId="{0BBA6436-B357-4E96-99D9-C252DBEF32ED}" type="presOf" srcId="{CF1D7B6D-5DD6-43B9-AC82-B3256CF5F006}" destId="{265CC700-AD40-462B-A6DC-D7A711C6C672}" srcOrd="0" destOrd="0" presId="urn:microsoft.com/office/officeart/2005/8/layout/process3"/>
    <dgm:cxn modelId="{1B6B4937-042C-4EA7-9F46-4F2386AEEF84}" type="presOf" srcId="{A3CEE87D-04D4-4A97-9BC4-7439666FB8A3}" destId="{CB26BAD0-BD71-4C48-B769-7C0737D0620B}" srcOrd="0" destOrd="0" presId="urn:microsoft.com/office/officeart/2005/8/layout/process3"/>
    <dgm:cxn modelId="{323AF938-BD55-4AD5-B270-DB10A83ED2BB}" srcId="{A2B678D6-4F6B-48F2-8162-7884ECAE74B2}" destId="{F690483E-A44B-4DA5-B4C8-121BFD2BAECF}" srcOrd="0" destOrd="0" parTransId="{3AA86F18-A796-47FE-9F8C-A96CB2DE26EE}" sibTransId="{CA2BE9A3-277D-488B-A4A5-EB94DA27113C}"/>
    <dgm:cxn modelId="{EC8EAD62-7284-48CF-AE07-48DB330332A5}" type="presOf" srcId="{68CC6B3A-5319-4A46-8B50-86AB33EA2A6D}" destId="{58F3D696-96A8-4974-AB50-F693A95D486C}" srcOrd="1" destOrd="0" presId="urn:microsoft.com/office/officeart/2005/8/layout/process3"/>
    <dgm:cxn modelId="{7E9DD643-2DCC-4728-8CF4-B7013908F7AB}" srcId="{A2B678D6-4F6B-48F2-8162-7884ECAE74B2}" destId="{DD7F02F7-74B1-4202-9EDD-18808FD9A4B0}" srcOrd="1" destOrd="0" parTransId="{4EABE0A7-1979-4346-8852-8BA545C551BA}" sibTransId="{A60B3F9F-9809-43F9-85CD-52B04BB2CCA6}"/>
    <dgm:cxn modelId="{99DAFD45-2E8F-44F5-8137-6ACF753B8FD2}" srcId="{837C592C-725D-4120-A3D3-F37D084DAD67}" destId="{5C2DF573-2809-43AD-9337-9507639E3BE2}" srcOrd="0" destOrd="0" parTransId="{8320D6D9-0EC4-4741-A8DE-29B6427AEA17}" sibTransId="{42B31892-52CD-4C99-8190-471A5B3E0277}"/>
    <dgm:cxn modelId="{81306946-E341-4E50-8970-3D19BC317402}" type="presOf" srcId="{FAFF7B73-42F8-4289-87E8-A4C5C98BF072}" destId="{3FF96739-019D-4764-AA4C-53D88BCC8C94}" srcOrd="0" destOrd="0" presId="urn:microsoft.com/office/officeart/2005/8/layout/process3"/>
    <dgm:cxn modelId="{3192EB47-7FC1-453D-B4C1-0C437A5488E1}" srcId="{5C2DF573-2809-43AD-9337-9507639E3BE2}" destId="{7B28F9C2-1D62-4C89-A17B-0A1B21EA9466}" srcOrd="0" destOrd="0" parTransId="{90BDF609-197D-4D47-AB4F-92703E913366}" sibTransId="{A6B5AD6C-AD57-47DD-BB21-1E4FF529BABE}"/>
    <dgm:cxn modelId="{B1D3D86C-D5AB-4F1A-9A2B-AE26D4019398}" type="presOf" srcId="{A2B678D6-4F6B-48F2-8162-7884ECAE74B2}" destId="{76E2ACA1-80ED-481E-A37E-B69014CB8099}" srcOrd="1" destOrd="0" presId="urn:microsoft.com/office/officeart/2005/8/layout/process3"/>
    <dgm:cxn modelId="{01384C74-040D-4E8C-9515-BAE9D5663BE8}" type="presOf" srcId="{EC5153C0-A88A-4C83-A718-64FD179B054E}" destId="{8CE79E57-88D8-4089-BC5E-52469ACEE132}" srcOrd="0" destOrd="0" presId="urn:microsoft.com/office/officeart/2005/8/layout/process3"/>
    <dgm:cxn modelId="{2CA9FB77-F706-4913-A386-26A0583402C2}" type="presOf" srcId="{AAFCD106-EA08-4334-A435-E358A4E45F67}" destId="{9F52A572-6AFE-493C-BA36-57452916F576}" srcOrd="1" destOrd="0" presId="urn:microsoft.com/office/officeart/2005/8/layout/process3"/>
    <dgm:cxn modelId="{90B6FF58-3537-493E-AA15-C17858D89E44}" type="presOf" srcId="{7B28F9C2-1D62-4C89-A17B-0A1B21EA9466}" destId="{49E0A06C-26E1-4CEA-8F53-9AE6C6EA1D08}" srcOrd="0" destOrd="1" presId="urn:microsoft.com/office/officeart/2005/8/layout/process3"/>
    <dgm:cxn modelId="{0179027A-8F7A-4C47-8ECC-620DBF31299F}" type="presOf" srcId="{80967FD8-CAA7-4F5E-9E01-5863642B137F}" destId="{6843E039-CCE5-4463-B8EA-067896296372}" srcOrd="0" destOrd="1" presId="urn:microsoft.com/office/officeart/2005/8/layout/process3"/>
    <dgm:cxn modelId="{1129987E-588E-4E2F-BF9F-4D82E246113F}" type="presOf" srcId="{68CC6B3A-5319-4A46-8B50-86AB33EA2A6D}" destId="{8FB4C0A6-B3D1-4A96-B706-B56174C598B8}" srcOrd="0" destOrd="0" presId="urn:microsoft.com/office/officeart/2005/8/layout/process3"/>
    <dgm:cxn modelId="{B80F31A3-BB28-4ED4-9294-9DC147677232}" srcId="{FAFF7B73-42F8-4289-87E8-A4C5C98BF072}" destId="{8302AD6D-E598-45CB-B54F-D56B00CC4E15}" srcOrd="1" destOrd="0" parTransId="{E64A4EAC-DA20-4E0D-88B6-80AA19AD581C}" sibTransId="{0D8BF13D-E081-4E81-83D4-B9FBF425AA2E}"/>
    <dgm:cxn modelId="{2660F0A6-A53F-4CFC-AE44-BEB5F6428B1A}" type="presOf" srcId="{837C592C-725D-4120-A3D3-F37D084DAD67}" destId="{E47E4E93-DCF8-4E20-94B5-8ADDC433B851}" srcOrd="1" destOrd="0" presId="urn:microsoft.com/office/officeart/2005/8/layout/process3"/>
    <dgm:cxn modelId="{B7703AB2-8277-47B7-9A70-5261E95100B5}" srcId="{CF1D7B6D-5DD6-43B9-AC82-B3256CF5F006}" destId="{A3CEE87D-04D4-4A97-9BC4-7439666FB8A3}" srcOrd="3" destOrd="0" parTransId="{E8121B78-6E12-49BB-921A-3280AE8F9103}" sibTransId="{89E1CE23-37A0-4E5A-9933-B322787B8AD4}"/>
    <dgm:cxn modelId="{51BA9DB8-5A40-4D7B-ACFA-807C4A67B736}" type="presOf" srcId="{FAFF7B73-42F8-4289-87E8-A4C5C98BF072}" destId="{34F4EBA7-368E-456D-8498-3866ADA8EC6A}" srcOrd="1" destOrd="0" presId="urn:microsoft.com/office/officeart/2005/8/layout/process3"/>
    <dgm:cxn modelId="{5C73D1C3-E49C-4C2C-8755-BB8D923FCC71}" type="presOf" srcId="{451CA4FA-2A1C-40D2-853D-BFA953D3C0F9}" destId="{49E0A06C-26E1-4CEA-8F53-9AE6C6EA1D08}" srcOrd="0" destOrd="2" presId="urn:microsoft.com/office/officeart/2005/8/layout/process3"/>
    <dgm:cxn modelId="{447FDEC8-6090-44EF-8EE4-895FCEC17437}" srcId="{CF1D7B6D-5DD6-43B9-AC82-B3256CF5F006}" destId="{A2B678D6-4F6B-48F2-8162-7884ECAE74B2}" srcOrd="0" destOrd="0" parTransId="{3FBB8872-95B1-436E-A877-BAF4BC267116}" sibTransId="{3FF0BC9B-236A-4DE1-A288-9C360CE8A835}"/>
    <dgm:cxn modelId="{02919CC9-41FB-4536-BA58-BC53620FAD4B}" type="presOf" srcId="{AAFCD106-EA08-4334-A435-E358A4E45F67}" destId="{BC422313-8C03-4E22-85C4-AA52A152A034}" srcOrd="0" destOrd="0" presId="urn:microsoft.com/office/officeart/2005/8/layout/process3"/>
    <dgm:cxn modelId="{7ED9B1D0-A6A6-42B7-9A13-657666B36461}" srcId="{2BA5591B-E131-4856-BFC9-065B4A207321}" destId="{80967FD8-CAA7-4F5E-9E01-5863642B137F}" srcOrd="0" destOrd="0" parTransId="{935423F2-D4F2-49F9-A838-2F46B56CAC94}" sibTransId="{176450A5-8E09-4947-9740-63F44190F337}"/>
    <dgm:cxn modelId="{CFCF4ED6-EBA1-4728-8E2A-018A7E3EF7A7}" type="presOf" srcId="{A2B678D6-4F6B-48F2-8162-7884ECAE74B2}" destId="{7E6E4051-9471-4C56-BEB0-D537C96FBA90}" srcOrd="0" destOrd="0" presId="urn:microsoft.com/office/officeart/2005/8/layout/process3"/>
    <dgm:cxn modelId="{7574B4D8-A18A-4288-867A-EEF8224466B7}" type="presOf" srcId="{F690483E-A44B-4DA5-B4C8-121BFD2BAECF}" destId="{5E62B61F-16BE-4DD2-B267-C6F02592FBA4}" srcOrd="0" destOrd="0" presId="urn:microsoft.com/office/officeart/2005/8/layout/process3"/>
    <dgm:cxn modelId="{842DF9D8-374B-42B8-A158-7C22A91C39D4}" type="presOf" srcId="{5C2DF573-2809-43AD-9337-9507639E3BE2}" destId="{49E0A06C-26E1-4CEA-8F53-9AE6C6EA1D08}" srcOrd="0" destOrd="0" presId="urn:microsoft.com/office/officeart/2005/8/layout/process3"/>
    <dgm:cxn modelId="{6A483AEC-9A58-4CA2-A13B-E83B72A61B48}" type="presOf" srcId="{3FF0BC9B-236A-4DE1-A288-9C360CE8A835}" destId="{8DB79EAB-A16B-42E6-BDD8-F341C09221CB}" srcOrd="0" destOrd="0" presId="urn:microsoft.com/office/officeart/2005/8/layout/process3"/>
    <dgm:cxn modelId="{D27E55EF-CC48-4CEF-8BA7-2C6D105BEC11}" srcId="{5C2DF573-2809-43AD-9337-9507639E3BE2}" destId="{451CA4FA-2A1C-40D2-853D-BFA953D3C0F9}" srcOrd="1" destOrd="0" parTransId="{81DBA01B-0F11-443B-B3D9-B27165D91A79}" sibTransId="{79115114-4578-405C-9CDD-B41647D0E536}"/>
    <dgm:cxn modelId="{20C08AF0-B66F-4323-BF7B-EB613813C1F8}" srcId="{FAFF7B73-42F8-4289-87E8-A4C5C98BF072}" destId="{2BA5591B-E131-4856-BFC9-065B4A207321}" srcOrd="0" destOrd="0" parTransId="{B329A92F-4BAC-468C-9ED5-C8B960ACA7A9}" sibTransId="{567CDE0C-3447-4C60-A2FD-4495CB2BA6E4}"/>
    <dgm:cxn modelId="{E72325FE-F2F3-4AA1-81A1-232D64D3DC02}" srcId="{CF1D7B6D-5DD6-43B9-AC82-B3256CF5F006}" destId="{FAFF7B73-42F8-4289-87E8-A4C5C98BF072}" srcOrd="2" destOrd="0" parTransId="{3329315E-CCB8-4B8F-AEDC-57AA7DE32E2B}" sibTransId="{AAFCD106-EA08-4334-A435-E358A4E45F67}"/>
    <dgm:cxn modelId="{C0EDB8F0-64DA-4D73-9D80-A31D55684BD1}" type="presParOf" srcId="{265CC700-AD40-462B-A6DC-D7A711C6C672}" destId="{538D19BA-3D48-4336-9FFE-1332F7023BBD}" srcOrd="0" destOrd="0" presId="urn:microsoft.com/office/officeart/2005/8/layout/process3"/>
    <dgm:cxn modelId="{175E54F4-B7DC-418E-AC87-16F154513389}" type="presParOf" srcId="{538D19BA-3D48-4336-9FFE-1332F7023BBD}" destId="{7E6E4051-9471-4C56-BEB0-D537C96FBA90}" srcOrd="0" destOrd="0" presId="urn:microsoft.com/office/officeart/2005/8/layout/process3"/>
    <dgm:cxn modelId="{D1AC128B-634C-47A7-AB5A-C5BB86497606}" type="presParOf" srcId="{538D19BA-3D48-4336-9FFE-1332F7023BBD}" destId="{76E2ACA1-80ED-481E-A37E-B69014CB8099}" srcOrd="1" destOrd="0" presId="urn:microsoft.com/office/officeart/2005/8/layout/process3"/>
    <dgm:cxn modelId="{CE54A6AD-6B87-420B-B3CE-AA5485FE8BD9}" type="presParOf" srcId="{538D19BA-3D48-4336-9FFE-1332F7023BBD}" destId="{5E62B61F-16BE-4DD2-B267-C6F02592FBA4}" srcOrd="2" destOrd="0" presId="urn:microsoft.com/office/officeart/2005/8/layout/process3"/>
    <dgm:cxn modelId="{E176AEDA-AA52-44A4-865C-B528E89F98C5}" type="presParOf" srcId="{265CC700-AD40-462B-A6DC-D7A711C6C672}" destId="{8DB79EAB-A16B-42E6-BDD8-F341C09221CB}" srcOrd="1" destOrd="0" presId="urn:microsoft.com/office/officeart/2005/8/layout/process3"/>
    <dgm:cxn modelId="{31089A79-4634-44D9-888B-B3D26E4B4D47}" type="presParOf" srcId="{8DB79EAB-A16B-42E6-BDD8-F341C09221CB}" destId="{A76518F6-F8E9-4C2A-86D5-3D0CFD73B62F}" srcOrd="0" destOrd="0" presId="urn:microsoft.com/office/officeart/2005/8/layout/process3"/>
    <dgm:cxn modelId="{21453EAB-51F9-45A0-9682-3000A137F144}" type="presParOf" srcId="{265CC700-AD40-462B-A6DC-D7A711C6C672}" destId="{C3897678-9D85-4D08-AD92-E6ED04A4E71D}" srcOrd="2" destOrd="0" presId="urn:microsoft.com/office/officeart/2005/8/layout/process3"/>
    <dgm:cxn modelId="{9DC025CE-ED93-4EF2-8B9A-C85304DB149A}" type="presParOf" srcId="{C3897678-9D85-4D08-AD92-E6ED04A4E71D}" destId="{A986AD4C-16EC-4668-950F-5337F8AFF4A5}" srcOrd="0" destOrd="0" presId="urn:microsoft.com/office/officeart/2005/8/layout/process3"/>
    <dgm:cxn modelId="{84B50BBB-3145-49DC-A2F5-7115B75E6241}" type="presParOf" srcId="{C3897678-9D85-4D08-AD92-E6ED04A4E71D}" destId="{E47E4E93-DCF8-4E20-94B5-8ADDC433B851}" srcOrd="1" destOrd="0" presId="urn:microsoft.com/office/officeart/2005/8/layout/process3"/>
    <dgm:cxn modelId="{66169A1B-93FC-4C2E-BE4A-EEAB283A5BFF}" type="presParOf" srcId="{C3897678-9D85-4D08-AD92-E6ED04A4E71D}" destId="{49E0A06C-26E1-4CEA-8F53-9AE6C6EA1D08}" srcOrd="2" destOrd="0" presId="urn:microsoft.com/office/officeart/2005/8/layout/process3"/>
    <dgm:cxn modelId="{287A4A2E-A89A-4CAC-8FEB-EC6FD63FF087}" type="presParOf" srcId="{265CC700-AD40-462B-A6DC-D7A711C6C672}" destId="{8FB4C0A6-B3D1-4A96-B706-B56174C598B8}" srcOrd="3" destOrd="0" presId="urn:microsoft.com/office/officeart/2005/8/layout/process3"/>
    <dgm:cxn modelId="{A3D6C7A0-47A8-4746-A4FC-FF96DD068F28}" type="presParOf" srcId="{8FB4C0A6-B3D1-4A96-B706-B56174C598B8}" destId="{58F3D696-96A8-4974-AB50-F693A95D486C}" srcOrd="0" destOrd="0" presId="urn:microsoft.com/office/officeart/2005/8/layout/process3"/>
    <dgm:cxn modelId="{E672124A-7300-4EE3-8EA2-66B5ECEC5583}" type="presParOf" srcId="{265CC700-AD40-462B-A6DC-D7A711C6C672}" destId="{EB3399A6-6F76-4BDE-853D-F8AE652F238A}" srcOrd="4" destOrd="0" presId="urn:microsoft.com/office/officeart/2005/8/layout/process3"/>
    <dgm:cxn modelId="{0E99BE40-020C-48C6-99A2-7A21005EC1A3}" type="presParOf" srcId="{EB3399A6-6F76-4BDE-853D-F8AE652F238A}" destId="{3FF96739-019D-4764-AA4C-53D88BCC8C94}" srcOrd="0" destOrd="0" presId="urn:microsoft.com/office/officeart/2005/8/layout/process3"/>
    <dgm:cxn modelId="{FC50116A-D288-4284-A4FB-8003EB5A44C9}" type="presParOf" srcId="{EB3399A6-6F76-4BDE-853D-F8AE652F238A}" destId="{34F4EBA7-368E-456D-8498-3866ADA8EC6A}" srcOrd="1" destOrd="0" presId="urn:microsoft.com/office/officeart/2005/8/layout/process3"/>
    <dgm:cxn modelId="{4E1C3C34-0331-4CD2-914E-5EB97749008D}" type="presParOf" srcId="{EB3399A6-6F76-4BDE-853D-F8AE652F238A}" destId="{6843E039-CCE5-4463-B8EA-067896296372}" srcOrd="2" destOrd="0" presId="urn:microsoft.com/office/officeart/2005/8/layout/process3"/>
    <dgm:cxn modelId="{30376118-0538-4397-97EF-87D364A2ED5D}" type="presParOf" srcId="{265CC700-AD40-462B-A6DC-D7A711C6C672}" destId="{BC422313-8C03-4E22-85C4-AA52A152A034}" srcOrd="5" destOrd="0" presId="urn:microsoft.com/office/officeart/2005/8/layout/process3"/>
    <dgm:cxn modelId="{20C0DDC8-5E0F-466E-8E16-CFD6651637B3}" type="presParOf" srcId="{BC422313-8C03-4E22-85C4-AA52A152A034}" destId="{9F52A572-6AFE-493C-BA36-57452916F576}" srcOrd="0" destOrd="0" presId="urn:microsoft.com/office/officeart/2005/8/layout/process3"/>
    <dgm:cxn modelId="{5D2F05A2-141E-45C1-9477-1D296C2E71EA}" type="presParOf" srcId="{265CC700-AD40-462B-A6DC-D7A711C6C672}" destId="{69A97C16-8C5F-43C5-9BFF-B3154C1F660E}" srcOrd="6" destOrd="0" presId="urn:microsoft.com/office/officeart/2005/8/layout/process3"/>
    <dgm:cxn modelId="{EDEC5C2A-990A-49C1-9DF0-5C3C86F9001B}" type="presParOf" srcId="{69A97C16-8C5F-43C5-9BFF-B3154C1F660E}" destId="{CB26BAD0-BD71-4C48-B769-7C0737D0620B}" srcOrd="0" destOrd="0" presId="urn:microsoft.com/office/officeart/2005/8/layout/process3"/>
    <dgm:cxn modelId="{8DFFFE30-2DDD-4758-AAB6-04B3CE919C26}" type="presParOf" srcId="{69A97C16-8C5F-43C5-9BFF-B3154C1F660E}" destId="{EBF5F268-FE15-4976-805A-08850E05C73D}" srcOrd="1" destOrd="0" presId="urn:microsoft.com/office/officeart/2005/8/layout/process3"/>
    <dgm:cxn modelId="{FAFC2217-1DC1-4BCC-AD3F-72A928AC2FBF}" type="presParOf" srcId="{69A97C16-8C5F-43C5-9BFF-B3154C1F660E}" destId="{8CE79E57-88D8-4089-BC5E-52469ACEE132}"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8F7981C-DA35-4F90-8D90-02D7DA4B7CF0}"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8C30C6AA-7459-4A0C-811C-42A40356D9C6}">
      <dgm:prSet phldrT="[Text]"/>
      <dgm:spPr/>
      <dgm:t>
        <a:bodyPr/>
        <a:lstStyle/>
        <a:p>
          <a:r>
            <a:rPr lang="en-US" dirty="0">
              <a:solidFill>
                <a:schemeClr val="accent4">
                  <a:lumMod val="50000"/>
                </a:schemeClr>
              </a:solidFill>
            </a:rPr>
            <a:t>ND-1</a:t>
          </a:r>
        </a:p>
        <a:p>
          <a:r>
            <a:rPr lang="en-US" dirty="0">
              <a:solidFill>
                <a:schemeClr val="accent4">
                  <a:lumMod val="50000"/>
                </a:schemeClr>
              </a:solidFill>
            </a:rPr>
            <a:t>Program Management</a:t>
          </a:r>
        </a:p>
      </dgm:t>
    </dgm:pt>
    <dgm:pt modelId="{97817C76-9228-4A57-AB22-D47CA1140CFB}" type="parTrans" cxnId="{722F00F2-A9E0-4897-B4A6-577B18915D65}">
      <dgm:prSet/>
      <dgm:spPr/>
      <dgm:t>
        <a:bodyPr/>
        <a:lstStyle/>
        <a:p>
          <a:endParaRPr lang="en-US"/>
        </a:p>
      </dgm:t>
    </dgm:pt>
    <dgm:pt modelId="{05882BB6-BE34-49A8-BFF1-EC307F902B16}" type="sibTrans" cxnId="{722F00F2-A9E0-4897-B4A6-577B18915D65}">
      <dgm:prSet/>
      <dgm:spPr/>
      <dgm:t>
        <a:bodyPr/>
        <a:lstStyle/>
        <a:p>
          <a:endParaRPr lang="en-US"/>
        </a:p>
      </dgm:t>
    </dgm:pt>
    <dgm:pt modelId="{AE5CBB5E-6392-4D79-B3CB-D54D6BE4681B}">
      <dgm:prSet phldrT="[Text]" custT="1"/>
      <dgm:spPr/>
      <dgm:t>
        <a:bodyPr/>
        <a:lstStyle/>
        <a:p>
          <a:r>
            <a:rPr lang="en-US" sz="3200" dirty="0"/>
            <a:t>Application Information</a:t>
          </a:r>
        </a:p>
      </dgm:t>
    </dgm:pt>
    <dgm:pt modelId="{1BE7347F-11DF-4B48-976A-DC85267CF03A}" type="parTrans" cxnId="{4CACD76D-A4C0-4716-98DE-FEB4BAE5E293}">
      <dgm:prSet/>
      <dgm:spPr/>
      <dgm:t>
        <a:bodyPr/>
        <a:lstStyle/>
        <a:p>
          <a:endParaRPr lang="en-US"/>
        </a:p>
      </dgm:t>
    </dgm:pt>
    <dgm:pt modelId="{A0213ADE-2EDE-4F9E-AD1F-5278A6FFC988}" type="sibTrans" cxnId="{4CACD76D-A4C0-4716-98DE-FEB4BAE5E293}">
      <dgm:prSet/>
      <dgm:spPr/>
      <dgm:t>
        <a:bodyPr/>
        <a:lstStyle/>
        <a:p>
          <a:endParaRPr lang="en-US"/>
        </a:p>
      </dgm:t>
    </dgm:pt>
    <dgm:pt modelId="{93B9B60E-F18A-4DAC-BA93-D9C6C000A9F3}">
      <dgm:prSet phldrT="[Text]"/>
      <dgm:spPr/>
      <dgm:t>
        <a:bodyPr/>
        <a:lstStyle/>
        <a:p>
          <a:r>
            <a:rPr lang="en-US" dirty="0">
              <a:solidFill>
                <a:schemeClr val="accent4">
                  <a:lumMod val="50000"/>
                </a:schemeClr>
              </a:solidFill>
            </a:rPr>
            <a:t>ND-2 </a:t>
          </a:r>
          <a:br>
            <a:rPr lang="en-US" dirty="0">
              <a:solidFill>
                <a:schemeClr val="accent4">
                  <a:lumMod val="50000"/>
                </a:schemeClr>
              </a:solidFill>
            </a:rPr>
          </a:br>
          <a:r>
            <a:rPr lang="en-US" dirty="0">
              <a:solidFill>
                <a:schemeClr val="accent4">
                  <a:lumMod val="50000"/>
                </a:schemeClr>
              </a:solidFill>
            </a:rPr>
            <a:t>Annual Fall Count</a:t>
          </a:r>
        </a:p>
      </dgm:t>
    </dgm:pt>
    <dgm:pt modelId="{6CF036BC-9140-48B4-B949-5DAF7B3735BD}" type="parTrans" cxnId="{D493A663-4093-4F35-924B-D336EFB503A8}">
      <dgm:prSet/>
      <dgm:spPr/>
      <dgm:t>
        <a:bodyPr/>
        <a:lstStyle/>
        <a:p>
          <a:endParaRPr lang="en-US"/>
        </a:p>
      </dgm:t>
    </dgm:pt>
    <dgm:pt modelId="{0B5067B4-3337-4CFB-B0B1-7ACE9FA2445E}" type="sibTrans" cxnId="{D493A663-4093-4F35-924B-D336EFB503A8}">
      <dgm:prSet/>
      <dgm:spPr/>
      <dgm:t>
        <a:bodyPr/>
        <a:lstStyle/>
        <a:p>
          <a:endParaRPr lang="en-US"/>
        </a:p>
      </dgm:t>
    </dgm:pt>
    <dgm:pt modelId="{A3995CC4-A3FF-485F-9319-3497EA27C7A6}">
      <dgm:prSet phldrT="[Text]" custT="1"/>
      <dgm:spPr/>
      <dgm:t>
        <a:bodyPr/>
        <a:lstStyle/>
        <a:p>
          <a:r>
            <a:rPr lang="en-US" sz="3200" dirty="0"/>
            <a:t>MOUs</a:t>
          </a:r>
        </a:p>
      </dgm:t>
    </dgm:pt>
    <dgm:pt modelId="{D46163B5-7BE1-4E59-8987-85E6E15C506B}" type="parTrans" cxnId="{19E94262-672B-464A-8E26-205002D91C08}">
      <dgm:prSet/>
      <dgm:spPr/>
      <dgm:t>
        <a:bodyPr/>
        <a:lstStyle/>
        <a:p>
          <a:endParaRPr lang="en-US"/>
        </a:p>
      </dgm:t>
    </dgm:pt>
    <dgm:pt modelId="{8A297836-507D-44C8-A8E3-2761B20772DF}" type="sibTrans" cxnId="{19E94262-672B-464A-8E26-205002D91C08}">
      <dgm:prSet/>
      <dgm:spPr/>
      <dgm:t>
        <a:bodyPr/>
        <a:lstStyle/>
        <a:p>
          <a:endParaRPr lang="en-US"/>
        </a:p>
      </dgm:t>
    </dgm:pt>
    <dgm:pt modelId="{A619C1BF-C457-4803-BA10-C57896036DA1}">
      <dgm:prSet phldrT="[Text]"/>
      <dgm:spPr/>
      <dgm:t>
        <a:bodyPr/>
        <a:lstStyle/>
        <a:p>
          <a:r>
            <a:rPr lang="en-US" dirty="0"/>
            <a:t>2021</a:t>
          </a:r>
        </a:p>
      </dgm:t>
    </dgm:pt>
    <dgm:pt modelId="{3DBA137E-1331-41B9-A8F7-7C776BA34F06}" type="parTrans" cxnId="{F0C3F85C-8731-4CF8-89A5-2B8A013B9F8E}">
      <dgm:prSet/>
      <dgm:spPr/>
      <dgm:t>
        <a:bodyPr/>
        <a:lstStyle/>
        <a:p>
          <a:endParaRPr lang="en-US"/>
        </a:p>
      </dgm:t>
    </dgm:pt>
    <dgm:pt modelId="{7A91FD3C-A6C6-47C1-B857-4677EDA3373F}" type="sibTrans" cxnId="{F0C3F85C-8731-4CF8-89A5-2B8A013B9F8E}">
      <dgm:prSet/>
      <dgm:spPr/>
      <dgm:t>
        <a:bodyPr/>
        <a:lstStyle/>
        <a:p>
          <a:endParaRPr lang="en-US"/>
        </a:p>
      </dgm:t>
    </dgm:pt>
    <dgm:pt modelId="{C534CDA5-26ED-43DB-9D2A-A9F0D24E798E}">
      <dgm:prSet phldrT="[Text]"/>
      <dgm:spPr/>
      <dgm:t>
        <a:bodyPr/>
        <a:lstStyle/>
        <a:p>
          <a:r>
            <a:rPr lang="en-US" dirty="0"/>
            <a:t>Annual Count</a:t>
          </a:r>
        </a:p>
      </dgm:t>
    </dgm:pt>
    <dgm:pt modelId="{10D27CB2-ED4B-422E-8E31-D9992AF7DC06}" type="parTrans" cxnId="{131F62E5-99AE-420B-8A8E-CECA2BA2376F}">
      <dgm:prSet/>
      <dgm:spPr/>
      <dgm:t>
        <a:bodyPr/>
        <a:lstStyle/>
        <a:p>
          <a:endParaRPr lang="en-US"/>
        </a:p>
      </dgm:t>
    </dgm:pt>
    <dgm:pt modelId="{9087F243-8A40-4D3E-A2F1-EF3255D70AFF}" type="sibTrans" cxnId="{131F62E5-99AE-420B-8A8E-CECA2BA2376F}">
      <dgm:prSet/>
      <dgm:spPr/>
      <dgm:t>
        <a:bodyPr/>
        <a:lstStyle/>
        <a:p>
          <a:endParaRPr lang="en-US"/>
        </a:p>
      </dgm:t>
    </dgm:pt>
    <dgm:pt modelId="{AC51E2B9-BE7F-49AD-816C-BEC81A008DCD}">
      <dgm:prSet phldrT="[Text]"/>
      <dgm:spPr/>
      <dgm:t>
        <a:bodyPr/>
        <a:lstStyle/>
        <a:p>
          <a:r>
            <a:rPr lang="en-US" dirty="0"/>
            <a:t>2022</a:t>
          </a:r>
        </a:p>
      </dgm:t>
    </dgm:pt>
    <dgm:pt modelId="{245CEB53-338B-4906-8900-599015118FD9}" type="parTrans" cxnId="{ACDAD122-994C-48C0-AE6D-DFE68152C76E}">
      <dgm:prSet/>
      <dgm:spPr/>
      <dgm:t>
        <a:bodyPr/>
        <a:lstStyle/>
        <a:p>
          <a:endParaRPr lang="en-US"/>
        </a:p>
      </dgm:t>
    </dgm:pt>
    <dgm:pt modelId="{FF342963-381C-40D0-A60C-0AB7DB4CEF67}" type="sibTrans" cxnId="{ACDAD122-994C-48C0-AE6D-DFE68152C76E}">
      <dgm:prSet/>
      <dgm:spPr/>
      <dgm:t>
        <a:bodyPr/>
        <a:lstStyle/>
        <a:p>
          <a:endParaRPr lang="en-US"/>
        </a:p>
      </dgm:t>
    </dgm:pt>
    <dgm:pt modelId="{37B7FE25-E15D-447F-B61E-904C9A16A5B8}">
      <dgm:prSet phldrT="[Text]"/>
      <dgm:spPr/>
      <dgm:t>
        <a:bodyPr/>
        <a:lstStyle/>
        <a:p>
          <a:r>
            <a:rPr lang="en-US" dirty="0"/>
            <a:t>Annual Count</a:t>
          </a:r>
        </a:p>
      </dgm:t>
    </dgm:pt>
    <dgm:pt modelId="{3158BC91-0515-4851-9A56-8F6BCEA3DB17}" type="parTrans" cxnId="{2090123E-62B0-4235-883A-4F9702A2D2B9}">
      <dgm:prSet/>
      <dgm:spPr/>
      <dgm:t>
        <a:bodyPr/>
        <a:lstStyle/>
        <a:p>
          <a:endParaRPr lang="en-US"/>
        </a:p>
      </dgm:t>
    </dgm:pt>
    <dgm:pt modelId="{F17A07AF-6B05-431B-AE77-05A72B01D100}" type="sibTrans" cxnId="{2090123E-62B0-4235-883A-4F9702A2D2B9}">
      <dgm:prSet/>
      <dgm:spPr/>
      <dgm:t>
        <a:bodyPr/>
        <a:lstStyle/>
        <a:p>
          <a:endParaRPr lang="en-US"/>
        </a:p>
      </dgm:t>
    </dgm:pt>
    <dgm:pt modelId="{FD03205D-99F2-4B69-B849-C3412C58841D}" type="pres">
      <dgm:prSet presAssocID="{68F7981C-DA35-4F90-8D90-02D7DA4B7CF0}" presName="Name0" presStyleCnt="0">
        <dgm:presLayoutVars>
          <dgm:dir/>
          <dgm:animLvl val="lvl"/>
          <dgm:resizeHandles/>
        </dgm:presLayoutVars>
      </dgm:prSet>
      <dgm:spPr/>
    </dgm:pt>
    <dgm:pt modelId="{CE9A1179-10FD-4390-BE98-14B26F4F1DE8}" type="pres">
      <dgm:prSet presAssocID="{8C30C6AA-7459-4A0C-811C-42A40356D9C6}" presName="linNode" presStyleCnt="0"/>
      <dgm:spPr/>
    </dgm:pt>
    <dgm:pt modelId="{A9CCDECA-FBDF-4BC2-9E32-9316145368B5}" type="pres">
      <dgm:prSet presAssocID="{8C30C6AA-7459-4A0C-811C-42A40356D9C6}" presName="parentShp" presStyleLbl="node1" presStyleIdx="0" presStyleCnt="2" custScaleX="59763">
        <dgm:presLayoutVars>
          <dgm:bulletEnabled val="1"/>
        </dgm:presLayoutVars>
      </dgm:prSet>
      <dgm:spPr/>
    </dgm:pt>
    <dgm:pt modelId="{D4AA1E47-7191-419A-B4E7-9B1E398FCFDC}" type="pres">
      <dgm:prSet presAssocID="{8C30C6AA-7459-4A0C-811C-42A40356D9C6}" presName="childShp" presStyleLbl="bgAccFollowNode1" presStyleIdx="0" presStyleCnt="2" custScaleX="126825">
        <dgm:presLayoutVars>
          <dgm:bulletEnabled val="1"/>
        </dgm:presLayoutVars>
      </dgm:prSet>
      <dgm:spPr/>
    </dgm:pt>
    <dgm:pt modelId="{B3CA9CCB-0A8D-4B61-93AD-639C7672054D}" type="pres">
      <dgm:prSet presAssocID="{05882BB6-BE34-49A8-BFF1-EC307F902B16}" presName="spacing" presStyleCnt="0"/>
      <dgm:spPr/>
    </dgm:pt>
    <dgm:pt modelId="{0D1D59C5-7CC7-40EA-B42A-878F7D993294}" type="pres">
      <dgm:prSet presAssocID="{93B9B60E-F18A-4DAC-BA93-D9C6C000A9F3}" presName="linNode" presStyleCnt="0"/>
      <dgm:spPr/>
    </dgm:pt>
    <dgm:pt modelId="{04F5E4A9-E711-45D4-96CB-82E327809893}" type="pres">
      <dgm:prSet presAssocID="{93B9B60E-F18A-4DAC-BA93-D9C6C000A9F3}" presName="parentShp" presStyleLbl="node1" presStyleIdx="1" presStyleCnt="2" custScaleX="61111" custLinFactNeighborX="-14085" custLinFactNeighborY="-5827">
        <dgm:presLayoutVars>
          <dgm:bulletEnabled val="1"/>
        </dgm:presLayoutVars>
      </dgm:prSet>
      <dgm:spPr/>
    </dgm:pt>
    <dgm:pt modelId="{368C4327-EE0C-4970-AAA5-79CF573D2FF2}" type="pres">
      <dgm:prSet presAssocID="{93B9B60E-F18A-4DAC-BA93-D9C6C000A9F3}" presName="childShp" presStyleLbl="bgAccFollowNode1" presStyleIdx="1" presStyleCnt="2" custScaleX="126875">
        <dgm:presLayoutVars>
          <dgm:bulletEnabled val="1"/>
        </dgm:presLayoutVars>
      </dgm:prSet>
      <dgm:spPr/>
    </dgm:pt>
  </dgm:ptLst>
  <dgm:cxnLst>
    <dgm:cxn modelId="{ACDAD122-994C-48C0-AE6D-DFE68152C76E}" srcId="{93B9B60E-F18A-4DAC-BA93-D9C6C000A9F3}" destId="{AC51E2B9-BE7F-49AD-816C-BEC81A008DCD}" srcOrd="1" destOrd="0" parTransId="{245CEB53-338B-4906-8900-599015118FD9}" sibTransId="{FF342963-381C-40D0-A60C-0AB7DB4CEF67}"/>
    <dgm:cxn modelId="{7C8E6731-5923-47A0-99F3-A34DC52948B8}" type="presOf" srcId="{37B7FE25-E15D-447F-B61E-904C9A16A5B8}" destId="{368C4327-EE0C-4970-AAA5-79CF573D2FF2}" srcOrd="0" destOrd="3" presId="urn:microsoft.com/office/officeart/2005/8/layout/vList6"/>
    <dgm:cxn modelId="{2090123E-62B0-4235-883A-4F9702A2D2B9}" srcId="{AC51E2B9-BE7F-49AD-816C-BEC81A008DCD}" destId="{37B7FE25-E15D-447F-B61E-904C9A16A5B8}" srcOrd="0" destOrd="0" parTransId="{3158BC91-0515-4851-9A56-8F6BCEA3DB17}" sibTransId="{F17A07AF-6B05-431B-AE77-05A72B01D100}"/>
    <dgm:cxn modelId="{F0C3F85C-8731-4CF8-89A5-2B8A013B9F8E}" srcId="{93B9B60E-F18A-4DAC-BA93-D9C6C000A9F3}" destId="{A619C1BF-C457-4803-BA10-C57896036DA1}" srcOrd="0" destOrd="0" parTransId="{3DBA137E-1331-41B9-A8F7-7C776BA34F06}" sibTransId="{7A91FD3C-A6C6-47C1-B857-4677EDA3373F}"/>
    <dgm:cxn modelId="{19E94262-672B-464A-8E26-205002D91C08}" srcId="{8C30C6AA-7459-4A0C-811C-42A40356D9C6}" destId="{A3995CC4-A3FF-485F-9319-3497EA27C7A6}" srcOrd="1" destOrd="0" parTransId="{D46163B5-7BE1-4E59-8987-85E6E15C506B}" sibTransId="{8A297836-507D-44C8-A8E3-2761B20772DF}"/>
    <dgm:cxn modelId="{D493A663-4093-4F35-924B-D336EFB503A8}" srcId="{68F7981C-DA35-4F90-8D90-02D7DA4B7CF0}" destId="{93B9B60E-F18A-4DAC-BA93-D9C6C000A9F3}" srcOrd="1" destOrd="0" parTransId="{6CF036BC-9140-48B4-B949-5DAF7B3735BD}" sibTransId="{0B5067B4-3337-4CFB-B0B1-7ACE9FA2445E}"/>
    <dgm:cxn modelId="{09C30244-149B-4851-88A4-EEBB79F8BA80}" type="presOf" srcId="{8C30C6AA-7459-4A0C-811C-42A40356D9C6}" destId="{A9CCDECA-FBDF-4BC2-9E32-9316145368B5}" srcOrd="0" destOrd="0" presId="urn:microsoft.com/office/officeart/2005/8/layout/vList6"/>
    <dgm:cxn modelId="{C9229066-CBE8-4ACF-A91C-A4EE2D81E4BA}" type="presOf" srcId="{AC51E2B9-BE7F-49AD-816C-BEC81A008DCD}" destId="{368C4327-EE0C-4970-AAA5-79CF573D2FF2}" srcOrd="0" destOrd="2" presId="urn:microsoft.com/office/officeart/2005/8/layout/vList6"/>
    <dgm:cxn modelId="{4CACD76D-A4C0-4716-98DE-FEB4BAE5E293}" srcId="{8C30C6AA-7459-4A0C-811C-42A40356D9C6}" destId="{AE5CBB5E-6392-4D79-B3CB-D54D6BE4681B}" srcOrd="0" destOrd="0" parTransId="{1BE7347F-11DF-4B48-976A-DC85267CF03A}" sibTransId="{A0213ADE-2EDE-4F9E-AD1F-5278A6FFC988}"/>
    <dgm:cxn modelId="{FF1E457A-A99C-4E54-A226-4639EF62E4BA}" type="presOf" srcId="{A3995CC4-A3FF-485F-9319-3497EA27C7A6}" destId="{D4AA1E47-7191-419A-B4E7-9B1E398FCFDC}" srcOrd="0" destOrd="1" presId="urn:microsoft.com/office/officeart/2005/8/layout/vList6"/>
    <dgm:cxn modelId="{4872CD8E-EEFC-458C-BE4B-AC85CE1CF4A3}" type="presOf" srcId="{93B9B60E-F18A-4DAC-BA93-D9C6C000A9F3}" destId="{04F5E4A9-E711-45D4-96CB-82E327809893}" srcOrd="0" destOrd="0" presId="urn:microsoft.com/office/officeart/2005/8/layout/vList6"/>
    <dgm:cxn modelId="{274E03C0-E303-45C3-B754-AA1FF16DD766}" type="presOf" srcId="{A619C1BF-C457-4803-BA10-C57896036DA1}" destId="{368C4327-EE0C-4970-AAA5-79CF573D2FF2}" srcOrd="0" destOrd="0" presId="urn:microsoft.com/office/officeart/2005/8/layout/vList6"/>
    <dgm:cxn modelId="{199098C3-C062-432B-BC29-B2890C439408}" type="presOf" srcId="{C534CDA5-26ED-43DB-9D2A-A9F0D24E798E}" destId="{368C4327-EE0C-4970-AAA5-79CF573D2FF2}" srcOrd="0" destOrd="1" presId="urn:microsoft.com/office/officeart/2005/8/layout/vList6"/>
    <dgm:cxn modelId="{76E26FC8-7EB0-45B2-9B73-642B3966340A}" type="presOf" srcId="{AE5CBB5E-6392-4D79-B3CB-D54D6BE4681B}" destId="{D4AA1E47-7191-419A-B4E7-9B1E398FCFDC}" srcOrd="0" destOrd="0" presId="urn:microsoft.com/office/officeart/2005/8/layout/vList6"/>
    <dgm:cxn modelId="{1A66A0DB-5B1D-4149-9B08-019A7A8B23A1}" type="presOf" srcId="{68F7981C-DA35-4F90-8D90-02D7DA4B7CF0}" destId="{FD03205D-99F2-4B69-B849-C3412C58841D}" srcOrd="0" destOrd="0" presId="urn:microsoft.com/office/officeart/2005/8/layout/vList6"/>
    <dgm:cxn modelId="{131F62E5-99AE-420B-8A8E-CECA2BA2376F}" srcId="{A619C1BF-C457-4803-BA10-C57896036DA1}" destId="{C534CDA5-26ED-43DB-9D2A-A9F0D24E798E}" srcOrd="0" destOrd="0" parTransId="{10D27CB2-ED4B-422E-8E31-D9992AF7DC06}" sibTransId="{9087F243-8A40-4D3E-A2F1-EF3255D70AFF}"/>
    <dgm:cxn modelId="{722F00F2-A9E0-4897-B4A6-577B18915D65}" srcId="{68F7981C-DA35-4F90-8D90-02D7DA4B7CF0}" destId="{8C30C6AA-7459-4A0C-811C-42A40356D9C6}" srcOrd="0" destOrd="0" parTransId="{97817C76-9228-4A57-AB22-D47CA1140CFB}" sibTransId="{05882BB6-BE34-49A8-BFF1-EC307F902B16}"/>
    <dgm:cxn modelId="{FDCC9BA4-506E-47E6-BFCD-3B4F328ACA5F}" type="presParOf" srcId="{FD03205D-99F2-4B69-B849-C3412C58841D}" destId="{CE9A1179-10FD-4390-BE98-14B26F4F1DE8}" srcOrd="0" destOrd="0" presId="urn:microsoft.com/office/officeart/2005/8/layout/vList6"/>
    <dgm:cxn modelId="{01829FDF-3D3C-43AA-BA8A-76C5D9A2BB3C}" type="presParOf" srcId="{CE9A1179-10FD-4390-BE98-14B26F4F1DE8}" destId="{A9CCDECA-FBDF-4BC2-9E32-9316145368B5}" srcOrd="0" destOrd="0" presId="urn:microsoft.com/office/officeart/2005/8/layout/vList6"/>
    <dgm:cxn modelId="{0F220410-1820-4DD6-A455-64E298271D06}" type="presParOf" srcId="{CE9A1179-10FD-4390-BE98-14B26F4F1DE8}" destId="{D4AA1E47-7191-419A-B4E7-9B1E398FCFDC}" srcOrd="1" destOrd="0" presId="urn:microsoft.com/office/officeart/2005/8/layout/vList6"/>
    <dgm:cxn modelId="{3409D338-A074-4462-B999-71C2E62F16F0}" type="presParOf" srcId="{FD03205D-99F2-4B69-B849-C3412C58841D}" destId="{B3CA9CCB-0A8D-4B61-93AD-639C7672054D}" srcOrd="1" destOrd="0" presId="urn:microsoft.com/office/officeart/2005/8/layout/vList6"/>
    <dgm:cxn modelId="{EACB8519-F944-4863-889A-B11A0376EA15}" type="presParOf" srcId="{FD03205D-99F2-4B69-B849-C3412C58841D}" destId="{0D1D59C5-7CC7-40EA-B42A-878F7D993294}" srcOrd="2" destOrd="0" presId="urn:microsoft.com/office/officeart/2005/8/layout/vList6"/>
    <dgm:cxn modelId="{0B554302-9C21-41AA-9BA5-49FEAE34C595}" type="presParOf" srcId="{0D1D59C5-7CC7-40EA-B42A-878F7D993294}" destId="{04F5E4A9-E711-45D4-96CB-82E327809893}" srcOrd="0" destOrd="0" presId="urn:microsoft.com/office/officeart/2005/8/layout/vList6"/>
    <dgm:cxn modelId="{B0B142D3-234C-414C-BDF6-6D18C50B2267}" type="presParOf" srcId="{0D1D59C5-7CC7-40EA-B42A-878F7D993294}" destId="{368C4327-EE0C-4970-AAA5-79CF573D2FF2}"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F1D7B6D-5DD6-43B9-AC82-B3256CF5F006}" type="doc">
      <dgm:prSet loTypeId="urn:microsoft.com/office/officeart/2005/8/layout/process3" loCatId="process" qsTypeId="urn:microsoft.com/office/officeart/2005/8/quickstyle/simple3" qsCatId="simple" csTypeId="urn:microsoft.com/office/officeart/2005/8/colors/accent1_2" csCatId="accent1" phldr="1"/>
      <dgm:spPr/>
      <dgm:t>
        <a:bodyPr/>
        <a:lstStyle/>
        <a:p>
          <a:endParaRPr lang="en-US"/>
        </a:p>
      </dgm:t>
    </dgm:pt>
    <dgm:pt modelId="{A2B678D6-4F6B-48F2-8162-7884ECAE74B2}">
      <dgm:prSet phldrT="[Text]" custT="1"/>
      <dgm:spPr>
        <a:solidFill>
          <a:schemeClr val="accent5">
            <a:lumMod val="60000"/>
            <a:lumOff val="40000"/>
          </a:schemeClr>
        </a:solidFill>
        <a:ln>
          <a:solidFill>
            <a:schemeClr val="accent5">
              <a:lumMod val="60000"/>
              <a:lumOff val="40000"/>
            </a:schemeClr>
          </a:solidFill>
        </a:ln>
      </dgm:spPr>
      <dgm:t>
        <a:bodyPr/>
        <a:lstStyle/>
        <a:p>
          <a:pPr algn="ctr"/>
          <a:r>
            <a:rPr lang="en-US" sz="1800" b="1" dirty="0"/>
            <a:t>End of April</a:t>
          </a:r>
        </a:p>
      </dgm:t>
    </dgm:pt>
    <dgm:pt modelId="{3FBB8872-95B1-436E-A877-BAF4BC267116}" type="parTrans" cxnId="{447FDEC8-6090-44EF-8EE4-895FCEC17437}">
      <dgm:prSet/>
      <dgm:spPr/>
      <dgm:t>
        <a:bodyPr/>
        <a:lstStyle/>
        <a:p>
          <a:endParaRPr lang="en-US"/>
        </a:p>
      </dgm:t>
    </dgm:pt>
    <dgm:pt modelId="{3FF0BC9B-236A-4DE1-A288-9C360CE8A835}" type="sibTrans" cxnId="{447FDEC8-6090-44EF-8EE4-895FCEC17437}">
      <dgm:prSet/>
      <dgm:spPr/>
      <dgm:t>
        <a:bodyPr/>
        <a:lstStyle/>
        <a:p>
          <a:endParaRPr lang="en-US"/>
        </a:p>
      </dgm:t>
    </dgm:pt>
    <dgm:pt modelId="{F690483E-A44B-4DA5-B4C8-121BFD2BAECF}">
      <dgm:prSet phldrT="[Text]" custT="1"/>
      <dgm:spPr>
        <a:ln>
          <a:solidFill>
            <a:schemeClr val="accent5">
              <a:lumMod val="75000"/>
            </a:schemeClr>
          </a:solidFill>
        </a:ln>
      </dgm:spPr>
      <dgm:t>
        <a:bodyPr/>
        <a:lstStyle/>
        <a:p>
          <a:r>
            <a:rPr lang="en-US" sz="1800" dirty="0"/>
            <a:t>Preliminary Allocation</a:t>
          </a:r>
        </a:p>
      </dgm:t>
    </dgm:pt>
    <dgm:pt modelId="{3AA86F18-A796-47FE-9F8C-A96CB2DE26EE}" type="parTrans" cxnId="{323AF938-BD55-4AD5-B270-DB10A83ED2BB}">
      <dgm:prSet/>
      <dgm:spPr/>
      <dgm:t>
        <a:bodyPr/>
        <a:lstStyle/>
        <a:p>
          <a:endParaRPr lang="en-US"/>
        </a:p>
      </dgm:t>
    </dgm:pt>
    <dgm:pt modelId="{CA2BE9A3-277D-488B-A4A5-EB94DA27113C}" type="sibTrans" cxnId="{323AF938-BD55-4AD5-B270-DB10A83ED2BB}">
      <dgm:prSet/>
      <dgm:spPr/>
      <dgm:t>
        <a:bodyPr/>
        <a:lstStyle/>
        <a:p>
          <a:endParaRPr lang="en-US"/>
        </a:p>
      </dgm:t>
    </dgm:pt>
    <dgm:pt modelId="{837C592C-725D-4120-A3D3-F37D084DAD67}">
      <dgm:prSet phldrT="[Text]" custT="1"/>
      <dgm:spPr>
        <a:solidFill>
          <a:schemeClr val="accent5">
            <a:lumMod val="60000"/>
            <a:lumOff val="40000"/>
          </a:schemeClr>
        </a:solidFill>
        <a:ln>
          <a:solidFill>
            <a:schemeClr val="accent5">
              <a:lumMod val="60000"/>
              <a:lumOff val="40000"/>
            </a:schemeClr>
          </a:solidFill>
        </a:ln>
      </dgm:spPr>
      <dgm:t>
        <a:bodyPr/>
        <a:lstStyle/>
        <a:p>
          <a:pPr algn="ctr"/>
          <a:r>
            <a:rPr lang="en-US" sz="1800" b="1" dirty="0"/>
            <a:t>May 31</a:t>
          </a:r>
        </a:p>
      </dgm:t>
    </dgm:pt>
    <dgm:pt modelId="{7696D299-23CB-4CC8-9875-5EBE1955FEAF}" type="parTrans" cxnId="{ACD7531C-E9A8-4312-BB52-292487081212}">
      <dgm:prSet/>
      <dgm:spPr/>
      <dgm:t>
        <a:bodyPr/>
        <a:lstStyle/>
        <a:p>
          <a:endParaRPr lang="en-US"/>
        </a:p>
      </dgm:t>
    </dgm:pt>
    <dgm:pt modelId="{68CC6B3A-5319-4A46-8B50-86AB33EA2A6D}" type="sibTrans" cxnId="{ACD7531C-E9A8-4312-BB52-292487081212}">
      <dgm:prSet/>
      <dgm:spPr/>
      <dgm:t>
        <a:bodyPr/>
        <a:lstStyle/>
        <a:p>
          <a:endParaRPr lang="en-US"/>
        </a:p>
      </dgm:t>
    </dgm:pt>
    <dgm:pt modelId="{5C2DF573-2809-43AD-9337-9507639E3BE2}">
      <dgm:prSet phldrT="[Text]"/>
      <dgm:spPr>
        <a:ln>
          <a:solidFill>
            <a:schemeClr val="accent5">
              <a:lumMod val="75000"/>
            </a:schemeClr>
          </a:solidFill>
        </a:ln>
      </dgm:spPr>
      <dgm:t>
        <a:bodyPr/>
        <a:lstStyle/>
        <a:p>
          <a:r>
            <a:rPr lang="en-US" dirty="0"/>
            <a:t>DUE DATE for Subpart 1 Application &amp; Preliminary Budget  w/ projected Carry-over</a:t>
          </a:r>
        </a:p>
      </dgm:t>
    </dgm:pt>
    <dgm:pt modelId="{8320D6D9-0EC4-4741-A8DE-29B6427AEA17}" type="parTrans" cxnId="{99DAFD45-2E8F-44F5-8137-6ACF753B8FD2}">
      <dgm:prSet/>
      <dgm:spPr/>
      <dgm:t>
        <a:bodyPr/>
        <a:lstStyle/>
        <a:p>
          <a:endParaRPr lang="en-US"/>
        </a:p>
      </dgm:t>
    </dgm:pt>
    <dgm:pt modelId="{42B31892-52CD-4C99-8190-471A5B3E0277}" type="sibTrans" cxnId="{99DAFD45-2E8F-44F5-8137-6ACF753B8FD2}">
      <dgm:prSet/>
      <dgm:spPr/>
      <dgm:t>
        <a:bodyPr/>
        <a:lstStyle/>
        <a:p>
          <a:endParaRPr lang="en-US"/>
        </a:p>
      </dgm:t>
    </dgm:pt>
    <dgm:pt modelId="{FAFF7B73-42F8-4289-87E8-A4C5C98BF072}">
      <dgm:prSet phldrT="[Text]" custT="1"/>
      <dgm:spPr>
        <a:solidFill>
          <a:schemeClr val="accent5">
            <a:lumMod val="60000"/>
            <a:lumOff val="40000"/>
          </a:schemeClr>
        </a:solidFill>
        <a:ln>
          <a:solidFill>
            <a:schemeClr val="accent5">
              <a:lumMod val="60000"/>
              <a:lumOff val="40000"/>
            </a:schemeClr>
          </a:solidFill>
        </a:ln>
      </dgm:spPr>
      <dgm:t>
        <a:bodyPr/>
        <a:lstStyle/>
        <a:p>
          <a:pPr algn="ctr"/>
          <a:r>
            <a:rPr lang="en-US" sz="1800" b="1" dirty="0"/>
            <a:t>October - November</a:t>
          </a:r>
        </a:p>
      </dgm:t>
    </dgm:pt>
    <dgm:pt modelId="{3329315E-CCB8-4B8F-AEDC-57AA7DE32E2B}" type="parTrans" cxnId="{E72325FE-F2F3-4AA1-81A1-232D64D3DC02}">
      <dgm:prSet/>
      <dgm:spPr/>
      <dgm:t>
        <a:bodyPr/>
        <a:lstStyle/>
        <a:p>
          <a:endParaRPr lang="en-US"/>
        </a:p>
      </dgm:t>
    </dgm:pt>
    <dgm:pt modelId="{AAFCD106-EA08-4334-A435-E358A4E45F67}" type="sibTrans" cxnId="{E72325FE-F2F3-4AA1-81A1-232D64D3DC02}">
      <dgm:prSet/>
      <dgm:spPr/>
      <dgm:t>
        <a:bodyPr/>
        <a:lstStyle/>
        <a:p>
          <a:endParaRPr lang="en-US"/>
        </a:p>
      </dgm:t>
    </dgm:pt>
    <dgm:pt modelId="{2BA5591B-E131-4856-BFC9-065B4A207321}">
      <dgm:prSet phldrT="[Text]"/>
      <dgm:spPr>
        <a:ln>
          <a:solidFill>
            <a:schemeClr val="accent5">
              <a:lumMod val="75000"/>
            </a:schemeClr>
          </a:solidFill>
        </a:ln>
      </dgm:spPr>
      <dgm:t>
        <a:bodyPr/>
        <a:lstStyle/>
        <a:p>
          <a:r>
            <a:rPr lang="en-US" dirty="0"/>
            <a:t>Final Award/Allocation &amp; current GRA amount  sent out</a:t>
          </a:r>
        </a:p>
      </dgm:t>
    </dgm:pt>
    <dgm:pt modelId="{B329A92F-4BAC-468C-9ED5-C8B960ACA7A9}" type="parTrans" cxnId="{20C08AF0-B66F-4323-BF7B-EB613813C1F8}">
      <dgm:prSet/>
      <dgm:spPr/>
      <dgm:t>
        <a:bodyPr/>
        <a:lstStyle/>
        <a:p>
          <a:endParaRPr lang="en-US"/>
        </a:p>
      </dgm:t>
    </dgm:pt>
    <dgm:pt modelId="{567CDE0C-3447-4C60-A2FD-4495CB2BA6E4}" type="sibTrans" cxnId="{20C08AF0-B66F-4323-BF7B-EB613813C1F8}">
      <dgm:prSet/>
      <dgm:spPr/>
      <dgm:t>
        <a:bodyPr/>
        <a:lstStyle/>
        <a:p>
          <a:endParaRPr lang="en-US"/>
        </a:p>
      </dgm:t>
    </dgm:pt>
    <dgm:pt modelId="{BC09385E-A79A-4F46-8755-EE5E4CCCDC8B}">
      <dgm:prSet phldrT="[Text]" custT="1"/>
      <dgm:spPr>
        <a:ln>
          <a:solidFill>
            <a:schemeClr val="accent5">
              <a:lumMod val="75000"/>
            </a:schemeClr>
          </a:solidFill>
        </a:ln>
      </dgm:spPr>
      <dgm:t>
        <a:bodyPr/>
        <a:lstStyle/>
        <a:p>
          <a:r>
            <a:rPr lang="en-US" sz="1800" dirty="0"/>
            <a:t>Email from SDE</a:t>
          </a:r>
        </a:p>
      </dgm:t>
    </dgm:pt>
    <dgm:pt modelId="{EF9D4318-C898-4DBF-AB6A-8A01A1833A86}" type="parTrans" cxnId="{9C5036CB-BADD-4111-A6BF-91EDC0F2734A}">
      <dgm:prSet/>
      <dgm:spPr/>
      <dgm:t>
        <a:bodyPr/>
        <a:lstStyle/>
        <a:p>
          <a:endParaRPr lang="en-US"/>
        </a:p>
      </dgm:t>
    </dgm:pt>
    <dgm:pt modelId="{35952342-D3AF-4559-A183-C3933B3C3081}" type="sibTrans" cxnId="{9C5036CB-BADD-4111-A6BF-91EDC0F2734A}">
      <dgm:prSet/>
      <dgm:spPr/>
      <dgm:t>
        <a:bodyPr/>
        <a:lstStyle/>
        <a:p>
          <a:endParaRPr lang="en-US"/>
        </a:p>
      </dgm:t>
    </dgm:pt>
    <dgm:pt modelId="{3B7879D5-9B56-4505-90A7-5152983EC627}">
      <dgm:prSet phldrT="[Text]" custT="1"/>
      <dgm:spPr>
        <a:ln>
          <a:solidFill>
            <a:schemeClr val="accent5">
              <a:lumMod val="75000"/>
            </a:schemeClr>
          </a:solidFill>
        </a:ln>
      </dgm:spPr>
      <dgm:t>
        <a:bodyPr/>
        <a:lstStyle/>
        <a:p>
          <a:r>
            <a:rPr lang="en-US" sz="1800" dirty="0"/>
            <a:t>Application Instructions</a:t>
          </a:r>
        </a:p>
      </dgm:t>
    </dgm:pt>
    <dgm:pt modelId="{E0F9B648-C92D-40C3-9A70-A0CE899ADDC4}" type="parTrans" cxnId="{59F020A7-EADA-41BE-AD89-6EB1329C3797}">
      <dgm:prSet/>
      <dgm:spPr/>
      <dgm:t>
        <a:bodyPr/>
        <a:lstStyle/>
        <a:p>
          <a:endParaRPr lang="en-US"/>
        </a:p>
      </dgm:t>
    </dgm:pt>
    <dgm:pt modelId="{50564E68-531E-47D6-84C8-C726EA5EAAE7}" type="sibTrans" cxnId="{59F020A7-EADA-41BE-AD89-6EB1329C3797}">
      <dgm:prSet/>
      <dgm:spPr/>
      <dgm:t>
        <a:bodyPr/>
        <a:lstStyle/>
        <a:p>
          <a:endParaRPr lang="en-US"/>
        </a:p>
      </dgm:t>
    </dgm:pt>
    <dgm:pt modelId="{D80331D3-6B19-460B-AB8E-2AAF4EB336F7}">
      <dgm:prSet phldrT="[Text]"/>
      <dgm:spPr>
        <a:ln>
          <a:solidFill>
            <a:schemeClr val="accent5">
              <a:lumMod val="75000"/>
            </a:schemeClr>
          </a:solidFill>
        </a:ln>
      </dgm:spPr>
      <dgm:t>
        <a:bodyPr/>
        <a:lstStyle/>
        <a:p>
          <a:r>
            <a:rPr lang="en-US" dirty="0"/>
            <a:t>Submitted via the Online Application Tool</a:t>
          </a:r>
        </a:p>
      </dgm:t>
    </dgm:pt>
    <dgm:pt modelId="{AA3E906D-17E0-4375-B740-F14EA0426A7D}" type="parTrans" cxnId="{C32EE4AD-3F9E-4600-84F6-7B77F6F50F0B}">
      <dgm:prSet/>
      <dgm:spPr/>
      <dgm:t>
        <a:bodyPr/>
        <a:lstStyle/>
        <a:p>
          <a:endParaRPr lang="en-US"/>
        </a:p>
      </dgm:t>
    </dgm:pt>
    <dgm:pt modelId="{9C1A07C4-6EEC-407E-909B-A90F9C1AF277}" type="sibTrans" cxnId="{C32EE4AD-3F9E-4600-84F6-7B77F6F50F0B}">
      <dgm:prSet/>
      <dgm:spPr/>
      <dgm:t>
        <a:bodyPr/>
        <a:lstStyle/>
        <a:p>
          <a:endParaRPr lang="en-US"/>
        </a:p>
      </dgm:t>
    </dgm:pt>
    <dgm:pt modelId="{05F8F37D-2B56-4EB6-BC57-696EED02EBD4}">
      <dgm:prSet phldrT="[Text]"/>
      <dgm:spPr>
        <a:ln>
          <a:solidFill>
            <a:schemeClr val="accent5">
              <a:lumMod val="75000"/>
            </a:schemeClr>
          </a:solidFill>
        </a:ln>
      </dgm:spPr>
      <dgm:t>
        <a:bodyPr/>
        <a:lstStyle/>
        <a:p>
          <a:r>
            <a:rPr lang="en-US" dirty="0"/>
            <a:t>Submit Revised Budget </a:t>
          </a:r>
        </a:p>
      </dgm:t>
    </dgm:pt>
    <dgm:pt modelId="{173F5F35-6009-43A1-ACB7-7518BF967FBF}" type="parTrans" cxnId="{F13EA609-F376-4C5B-81E0-512517CCC2E1}">
      <dgm:prSet/>
      <dgm:spPr/>
      <dgm:t>
        <a:bodyPr/>
        <a:lstStyle/>
        <a:p>
          <a:endParaRPr lang="en-US"/>
        </a:p>
      </dgm:t>
    </dgm:pt>
    <dgm:pt modelId="{20EF1001-29F1-4734-8701-4204EEA75F0D}" type="sibTrans" cxnId="{F13EA609-F376-4C5B-81E0-512517CCC2E1}">
      <dgm:prSet/>
      <dgm:spPr/>
      <dgm:t>
        <a:bodyPr/>
        <a:lstStyle/>
        <a:p>
          <a:endParaRPr lang="en-US"/>
        </a:p>
      </dgm:t>
    </dgm:pt>
    <dgm:pt modelId="{0C7A57F8-FA81-4B3A-B82A-DA7D1844D379}">
      <dgm:prSet phldrT="[Text]"/>
      <dgm:spPr>
        <a:ln>
          <a:solidFill>
            <a:schemeClr val="accent5">
              <a:lumMod val="75000"/>
            </a:schemeClr>
          </a:solidFill>
        </a:ln>
      </dgm:spPr>
      <dgm:t>
        <a:bodyPr/>
        <a:lstStyle/>
        <a:p>
          <a:r>
            <a:rPr lang="en-US" dirty="0"/>
            <a:t>Goal is to provide State Agencies “Spending Authority” by July 1</a:t>
          </a:r>
        </a:p>
      </dgm:t>
    </dgm:pt>
    <dgm:pt modelId="{E956749C-DE23-4A18-80B5-2A3AA00DCEF5}" type="parTrans" cxnId="{42904DE3-C616-4B67-843A-0B09F3F24ED6}">
      <dgm:prSet/>
      <dgm:spPr/>
      <dgm:t>
        <a:bodyPr/>
        <a:lstStyle/>
        <a:p>
          <a:endParaRPr lang="en-US"/>
        </a:p>
      </dgm:t>
    </dgm:pt>
    <dgm:pt modelId="{B6F81C25-81DA-4B80-8384-E939C7033504}" type="sibTrans" cxnId="{42904DE3-C616-4B67-843A-0B09F3F24ED6}">
      <dgm:prSet/>
      <dgm:spPr/>
      <dgm:t>
        <a:bodyPr/>
        <a:lstStyle/>
        <a:p>
          <a:endParaRPr lang="en-US"/>
        </a:p>
      </dgm:t>
    </dgm:pt>
    <dgm:pt modelId="{265CC700-AD40-462B-A6DC-D7A711C6C672}" type="pres">
      <dgm:prSet presAssocID="{CF1D7B6D-5DD6-43B9-AC82-B3256CF5F006}" presName="linearFlow" presStyleCnt="0">
        <dgm:presLayoutVars>
          <dgm:dir/>
          <dgm:animLvl val="lvl"/>
          <dgm:resizeHandles val="exact"/>
        </dgm:presLayoutVars>
      </dgm:prSet>
      <dgm:spPr/>
    </dgm:pt>
    <dgm:pt modelId="{538D19BA-3D48-4336-9FFE-1332F7023BBD}" type="pres">
      <dgm:prSet presAssocID="{A2B678D6-4F6B-48F2-8162-7884ECAE74B2}" presName="composite" presStyleCnt="0"/>
      <dgm:spPr/>
    </dgm:pt>
    <dgm:pt modelId="{7E6E4051-9471-4C56-BEB0-D537C96FBA90}" type="pres">
      <dgm:prSet presAssocID="{A2B678D6-4F6B-48F2-8162-7884ECAE74B2}" presName="parTx" presStyleLbl="node1" presStyleIdx="0" presStyleCnt="3">
        <dgm:presLayoutVars>
          <dgm:chMax val="0"/>
          <dgm:chPref val="0"/>
          <dgm:bulletEnabled val="1"/>
        </dgm:presLayoutVars>
      </dgm:prSet>
      <dgm:spPr/>
    </dgm:pt>
    <dgm:pt modelId="{76E2ACA1-80ED-481E-A37E-B69014CB8099}" type="pres">
      <dgm:prSet presAssocID="{A2B678D6-4F6B-48F2-8162-7884ECAE74B2}" presName="parSh" presStyleLbl="node1" presStyleIdx="0" presStyleCnt="3"/>
      <dgm:spPr/>
    </dgm:pt>
    <dgm:pt modelId="{5E62B61F-16BE-4DD2-B267-C6F02592FBA4}" type="pres">
      <dgm:prSet presAssocID="{A2B678D6-4F6B-48F2-8162-7884ECAE74B2}" presName="desTx" presStyleLbl="fgAcc1" presStyleIdx="0" presStyleCnt="3" custScaleX="126799">
        <dgm:presLayoutVars>
          <dgm:bulletEnabled val="1"/>
        </dgm:presLayoutVars>
      </dgm:prSet>
      <dgm:spPr/>
    </dgm:pt>
    <dgm:pt modelId="{8DB79EAB-A16B-42E6-BDD8-F341C09221CB}" type="pres">
      <dgm:prSet presAssocID="{3FF0BC9B-236A-4DE1-A288-9C360CE8A835}" presName="sibTrans" presStyleLbl="sibTrans2D1" presStyleIdx="0" presStyleCnt="2"/>
      <dgm:spPr/>
    </dgm:pt>
    <dgm:pt modelId="{A76518F6-F8E9-4C2A-86D5-3D0CFD73B62F}" type="pres">
      <dgm:prSet presAssocID="{3FF0BC9B-236A-4DE1-A288-9C360CE8A835}" presName="connTx" presStyleLbl="sibTrans2D1" presStyleIdx="0" presStyleCnt="2"/>
      <dgm:spPr/>
    </dgm:pt>
    <dgm:pt modelId="{C3897678-9D85-4D08-AD92-E6ED04A4E71D}" type="pres">
      <dgm:prSet presAssocID="{837C592C-725D-4120-A3D3-F37D084DAD67}" presName="composite" presStyleCnt="0"/>
      <dgm:spPr/>
    </dgm:pt>
    <dgm:pt modelId="{A986AD4C-16EC-4668-950F-5337F8AFF4A5}" type="pres">
      <dgm:prSet presAssocID="{837C592C-725D-4120-A3D3-F37D084DAD67}" presName="parTx" presStyleLbl="node1" presStyleIdx="0" presStyleCnt="3">
        <dgm:presLayoutVars>
          <dgm:chMax val="0"/>
          <dgm:chPref val="0"/>
          <dgm:bulletEnabled val="1"/>
        </dgm:presLayoutVars>
      </dgm:prSet>
      <dgm:spPr/>
    </dgm:pt>
    <dgm:pt modelId="{E47E4E93-DCF8-4E20-94B5-8ADDC433B851}" type="pres">
      <dgm:prSet presAssocID="{837C592C-725D-4120-A3D3-F37D084DAD67}" presName="parSh" presStyleLbl="node1" presStyleIdx="1" presStyleCnt="3"/>
      <dgm:spPr/>
    </dgm:pt>
    <dgm:pt modelId="{49E0A06C-26E1-4CEA-8F53-9AE6C6EA1D08}" type="pres">
      <dgm:prSet presAssocID="{837C592C-725D-4120-A3D3-F37D084DAD67}" presName="desTx" presStyleLbl="fgAcc1" presStyleIdx="1" presStyleCnt="3" custScaleX="116577">
        <dgm:presLayoutVars>
          <dgm:bulletEnabled val="1"/>
        </dgm:presLayoutVars>
      </dgm:prSet>
      <dgm:spPr/>
    </dgm:pt>
    <dgm:pt modelId="{8FB4C0A6-B3D1-4A96-B706-B56174C598B8}" type="pres">
      <dgm:prSet presAssocID="{68CC6B3A-5319-4A46-8B50-86AB33EA2A6D}" presName="sibTrans" presStyleLbl="sibTrans2D1" presStyleIdx="1" presStyleCnt="2"/>
      <dgm:spPr/>
    </dgm:pt>
    <dgm:pt modelId="{58F3D696-96A8-4974-AB50-F693A95D486C}" type="pres">
      <dgm:prSet presAssocID="{68CC6B3A-5319-4A46-8B50-86AB33EA2A6D}" presName="connTx" presStyleLbl="sibTrans2D1" presStyleIdx="1" presStyleCnt="2"/>
      <dgm:spPr/>
    </dgm:pt>
    <dgm:pt modelId="{EB3399A6-6F76-4BDE-853D-F8AE652F238A}" type="pres">
      <dgm:prSet presAssocID="{FAFF7B73-42F8-4289-87E8-A4C5C98BF072}" presName="composite" presStyleCnt="0"/>
      <dgm:spPr/>
    </dgm:pt>
    <dgm:pt modelId="{3FF96739-019D-4764-AA4C-53D88BCC8C94}" type="pres">
      <dgm:prSet presAssocID="{FAFF7B73-42F8-4289-87E8-A4C5C98BF072}" presName="parTx" presStyleLbl="node1" presStyleIdx="1" presStyleCnt="3">
        <dgm:presLayoutVars>
          <dgm:chMax val="0"/>
          <dgm:chPref val="0"/>
          <dgm:bulletEnabled val="1"/>
        </dgm:presLayoutVars>
      </dgm:prSet>
      <dgm:spPr/>
    </dgm:pt>
    <dgm:pt modelId="{34F4EBA7-368E-456D-8498-3866ADA8EC6A}" type="pres">
      <dgm:prSet presAssocID="{FAFF7B73-42F8-4289-87E8-A4C5C98BF072}" presName="parSh" presStyleLbl="node1" presStyleIdx="2" presStyleCnt="3"/>
      <dgm:spPr/>
    </dgm:pt>
    <dgm:pt modelId="{6843E039-CCE5-4463-B8EA-067896296372}" type="pres">
      <dgm:prSet presAssocID="{FAFF7B73-42F8-4289-87E8-A4C5C98BF072}" presName="desTx" presStyleLbl="fgAcc1" presStyleIdx="2" presStyleCnt="3" custScaleX="107264">
        <dgm:presLayoutVars>
          <dgm:bulletEnabled val="1"/>
        </dgm:presLayoutVars>
      </dgm:prSet>
      <dgm:spPr/>
    </dgm:pt>
  </dgm:ptLst>
  <dgm:cxnLst>
    <dgm:cxn modelId="{C557E305-1099-402B-B782-F5AD54F5685F}" type="presOf" srcId="{0C7A57F8-FA81-4B3A-B82A-DA7D1844D379}" destId="{49E0A06C-26E1-4CEA-8F53-9AE6C6EA1D08}" srcOrd="0" destOrd="2" presId="urn:microsoft.com/office/officeart/2005/8/layout/process3"/>
    <dgm:cxn modelId="{1EE03809-E6FD-465C-8ABE-1A8256264494}" type="presOf" srcId="{2BA5591B-E131-4856-BFC9-065B4A207321}" destId="{6843E039-CCE5-4463-B8EA-067896296372}" srcOrd="0" destOrd="0" presId="urn:microsoft.com/office/officeart/2005/8/layout/process3"/>
    <dgm:cxn modelId="{F13EA609-F376-4C5B-81E0-512517CCC2E1}" srcId="{FAFF7B73-42F8-4289-87E8-A4C5C98BF072}" destId="{05F8F37D-2B56-4EB6-BC57-696EED02EBD4}" srcOrd="1" destOrd="0" parTransId="{173F5F35-6009-43A1-ACB7-7518BF967FBF}" sibTransId="{20EF1001-29F1-4734-8701-4204EEA75F0D}"/>
    <dgm:cxn modelId="{ACD7531C-E9A8-4312-BB52-292487081212}" srcId="{CF1D7B6D-5DD6-43B9-AC82-B3256CF5F006}" destId="{837C592C-725D-4120-A3D3-F37D084DAD67}" srcOrd="1" destOrd="0" parTransId="{7696D299-23CB-4CC8-9875-5EBE1955FEAF}" sibTransId="{68CC6B3A-5319-4A46-8B50-86AB33EA2A6D}"/>
    <dgm:cxn modelId="{0810F41F-BEE7-4685-9F21-D21C1B27E10C}" type="presOf" srcId="{3FF0BC9B-236A-4DE1-A288-9C360CE8A835}" destId="{A76518F6-F8E9-4C2A-86D5-3D0CFD73B62F}" srcOrd="1" destOrd="0" presId="urn:microsoft.com/office/officeart/2005/8/layout/process3"/>
    <dgm:cxn modelId="{A89B1E2C-5BE3-4D53-86F6-F72ECE43F9BC}" type="presOf" srcId="{BC09385E-A79A-4F46-8755-EE5E4CCCDC8B}" destId="{5E62B61F-16BE-4DD2-B267-C6F02592FBA4}" srcOrd="0" destOrd="0" presId="urn:microsoft.com/office/officeart/2005/8/layout/process3"/>
    <dgm:cxn modelId="{49C9AA33-E46F-49B6-B790-6F838778B807}" type="presOf" srcId="{837C592C-725D-4120-A3D3-F37D084DAD67}" destId="{A986AD4C-16EC-4668-950F-5337F8AFF4A5}" srcOrd="0" destOrd="0" presId="urn:microsoft.com/office/officeart/2005/8/layout/process3"/>
    <dgm:cxn modelId="{0BBA6436-B357-4E96-99D9-C252DBEF32ED}" type="presOf" srcId="{CF1D7B6D-5DD6-43B9-AC82-B3256CF5F006}" destId="{265CC700-AD40-462B-A6DC-D7A711C6C672}" srcOrd="0" destOrd="0" presId="urn:microsoft.com/office/officeart/2005/8/layout/process3"/>
    <dgm:cxn modelId="{323AF938-BD55-4AD5-B270-DB10A83ED2BB}" srcId="{BC09385E-A79A-4F46-8755-EE5E4CCCDC8B}" destId="{F690483E-A44B-4DA5-B4C8-121BFD2BAECF}" srcOrd="1" destOrd="0" parTransId="{3AA86F18-A796-47FE-9F8C-A96CB2DE26EE}" sibTransId="{CA2BE9A3-277D-488B-A4A5-EB94DA27113C}"/>
    <dgm:cxn modelId="{EC8EAD62-7284-48CF-AE07-48DB330332A5}" type="presOf" srcId="{68CC6B3A-5319-4A46-8B50-86AB33EA2A6D}" destId="{58F3D696-96A8-4974-AB50-F693A95D486C}" srcOrd="1" destOrd="0" presId="urn:microsoft.com/office/officeart/2005/8/layout/process3"/>
    <dgm:cxn modelId="{99DAFD45-2E8F-44F5-8137-6ACF753B8FD2}" srcId="{837C592C-725D-4120-A3D3-F37D084DAD67}" destId="{5C2DF573-2809-43AD-9337-9507639E3BE2}" srcOrd="0" destOrd="0" parTransId="{8320D6D9-0EC4-4741-A8DE-29B6427AEA17}" sibTransId="{42B31892-52CD-4C99-8190-471A5B3E0277}"/>
    <dgm:cxn modelId="{81306946-E341-4E50-8970-3D19BC317402}" type="presOf" srcId="{FAFF7B73-42F8-4289-87E8-A4C5C98BF072}" destId="{3FF96739-019D-4764-AA4C-53D88BCC8C94}" srcOrd="0" destOrd="0" presId="urn:microsoft.com/office/officeart/2005/8/layout/process3"/>
    <dgm:cxn modelId="{FF149D66-09E9-4121-A691-9E9D4538F81B}" type="presOf" srcId="{D80331D3-6B19-460B-AB8E-2AAF4EB336F7}" destId="{49E0A06C-26E1-4CEA-8F53-9AE6C6EA1D08}" srcOrd="0" destOrd="1" presId="urn:microsoft.com/office/officeart/2005/8/layout/process3"/>
    <dgm:cxn modelId="{B1D3D86C-D5AB-4F1A-9A2B-AE26D4019398}" type="presOf" srcId="{A2B678D6-4F6B-48F2-8162-7884ECAE74B2}" destId="{76E2ACA1-80ED-481E-A37E-B69014CB8099}" srcOrd="1" destOrd="0" presId="urn:microsoft.com/office/officeart/2005/8/layout/process3"/>
    <dgm:cxn modelId="{1129987E-588E-4E2F-BF9F-4D82E246113F}" type="presOf" srcId="{68CC6B3A-5319-4A46-8B50-86AB33EA2A6D}" destId="{8FB4C0A6-B3D1-4A96-B706-B56174C598B8}" srcOrd="0" destOrd="0" presId="urn:microsoft.com/office/officeart/2005/8/layout/process3"/>
    <dgm:cxn modelId="{477B56A3-B70A-45C4-A3F2-88307ECA3399}" type="presOf" srcId="{05F8F37D-2B56-4EB6-BC57-696EED02EBD4}" destId="{6843E039-CCE5-4463-B8EA-067896296372}" srcOrd="0" destOrd="1" presId="urn:microsoft.com/office/officeart/2005/8/layout/process3"/>
    <dgm:cxn modelId="{2660F0A6-A53F-4CFC-AE44-BEB5F6428B1A}" type="presOf" srcId="{837C592C-725D-4120-A3D3-F37D084DAD67}" destId="{E47E4E93-DCF8-4E20-94B5-8ADDC433B851}" srcOrd="1" destOrd="0" presId="urn:microsoft.com/office/officeart/2005/8/layout/process3"/>
    <dgm:cxn modelId="{59F020A7-EADA-41BE-AD89-6EB1329C3797}" srcId="{BC09385E-A79A-4F46-8755-EE5E4CCCDC8B}" destId="{3B7879D5-9B56-4505-90A7-5152983EC627}" srcOrd="0" destOrd="0" parTransId="{E0F9B648-C92D-40C3-9A70-A0CE899ADDC4}" sibTransId="{50564E68-531E-47D6-84C8-C726EA5EAAE7}"/>
    <dgm:cxn modelId="{C32EE4AD-3F9E-4600-84F6-7B77F6F50F0B}" srcId="{837C592C-725D-4120-A3D3-F37D084DAD67}" destId="{D80331D3-6B19-460B-AB8E-2AAF4EB336F7}" srcOrd="1" destOrd="0" parTransId="{AA3E906D-17E0-4375-B740-F14EA0426A7D}" sibTransId="{9C1A07C4-6EEC-407E-909B-A90F9C1AF277}"/>
    <dgm:cxn modelId="{51BA9DB8-5A40-4D7B-ACFA-807C4A67B736}" type="presOf" srcId="{FAFF7B73-42F8-4289-87E8-A4C5C98BF072}" destId="{34F4EBA7-368E-456D-8498-3866ADA8EC6A}" srcOrd="1" destOrd="0" presId="urn:microsoft.com/office/officeart/2005/8/layout/process3"/>
    <dgm:cxn modelId="{6DDBFFC3-BC5C-4DEF-8044-C6F47154ACBF}" type="presOf" srcId="{3B7879D5-9B56-4505-90A7-5152983EC627}" destId="{5E62B61F-16BE-4DD2-B267-C6F02592FBA4}" srcOrd="0" destOrd="1" presId="urn:microsoft.com/office/officeart/2005/8/layout/process3"/>
    <dgm:cxn modelId="{447FDEC8-6090-44EF-8EE4-895FCEC17437}" srcId="{CF1D7B6D-5DD6-43B9-AC82-B3256CF5F006}" destId="{A2B678D6-4F6B-48F2-8162-7884ECAE74B2}" srcOrd="0" destOrd="0" parTransId="{3FBB8872-95B1-436E-A877-BAF4BC267116}" sibTransId="{3FF0BC9B-236A-4DE1-A288-9C360CE8A835}"/>
    <dgm:cxn modelId="{9C5036CB-BADD-4111-A6BF-91EDC0F2734A}" srcId="{A2B678D6-4F6B-48F2-8162-7884ECAE74B2}" destId="{BC09385E-A79A-4F46-8755-EE5E4CCCDC8B}" srcOrd="0" destOrd="0" parTransId="{EF9D4318-C898-4DBF-AB6A-8A01A1833A86}" sibTransId="{35952342-D3AF-4559-A183-C3933B3C3081}"/>
    <dgm:cxn modelId="{CFCF4ED6-EBA1-4728-8E2A-018A7E3EF7A7}" type="presOf" srcId="{A2B678D6-4F6B-48F2-8162-7884ECAE74B2}" destId="{7E6E4051-9471-4C56-BEB0-D537C96FBA90}" srcOrd="0" destOrd="0" presId="urn:microsoft.com/office/officeart/2005/8/layout/process3"/>
    <dgm:cxn modelId="{7574B4D8-A18A-4288-867A-EEF8224466B7}" type="presOf" srcId="{F690483E-A44B-4DA5-B4C8-121BFD2BAECF}" destId="{5E62B61F-16BE-4DD2-B267-C6F02592FBA4}" srcOrd="0" destOrd="2" presId="urn:microsoft.com/office/officeart/2005/8/layout/process3"/>
    <dgm:cxn modelId="{842DF9D8-374B-42B8-A158-7C22A91C39D4}" type="presOf" srcId="{5C2DF573-2809-43AD-9337-9507639E3BE2}" destId="{49E0A06C-26E1-4CEA-8F53-9AE6C6EA1D08}" srcOrd="0" destOrd="0" presId="urn:microsoft.com/office/officeart/2005/8/layout/process3"/>
    <dgm:cxn modelId="{42904DE3-C616-4B67-843A-0B09F3F24ED6}" srcId="{837C592C-725D-4120-A3D3-F37D084DAD67}" destId="{0C7A57F8-FA81-4B3A-B82A-DA7D1844D379}" srcOrd="2" destOrd="0" parTransId="{E956749C-DE23-4A18-80B5-2A3AA00DCEF5}" sibTransId="{B6F81C25-81DA-4B80-8384-E939C7033504}"/>
    <dgm:cxn modelId="{6A483AEC-9A58-4CA2-A13B-E83B72A61B48}" type="presOf" srcId="{3FF0BC9B-236A-4DE1-A288-9C360CE8A835}" destId="{8DB79EAB-A16B-42E6-BDD8-F341C09221CB}" srcOrd="0" destOrd="0" presId="urn:microsoft.com/office/officeart/2005/8/layout/process3"/>
    <dgm:cxn modelId="{20C08AF0-B66F-4323-BF7B-EB613813C1F8}" srcId="{FAFF7B73-42F8-4289-87E8-A4C5C98BF072}" destId="{2BA5591B-E131-4856-BFC9-065B4A207321}" srcOrd="0" destOrd="0" parTransId="{B329A92F-4BAC-468C-9ED5-C8B960ACA7A9}" sibTransId="{567CDE0C-3447-4C60-A2FD-4495CB2BA6E4}"/>
    <dgm:cxn modelId="{E72325FE-F2F3-4AA1-81A1-232D64D3DC02}" srcId="{CF1D7B6D-5DD6-43B9-AC82-B3256CF5F006}" destId="{FAFF7B73-42F8-4289-87E8-A4C5C98BF072}" srcOrd="2" destOrd="0" parTransId="{3329315E-CCB8-4B8F-AEDC-57AA7DE32E2B}" sibTransId="{AAFCD106-EA08-4334-A435-E358A4E45F67}"/>
    <dgm:cxn modelId="{C0EDB8F0-64DA-4D73-9D80-A31D55684BD1}" type="presParOf" srcId="{265CC700-AD40-462B-A6DC-D7A711C6C672}" destId="{538D19BA-3D48-4336-9FFE-1332F7023BBD}" srcOrd="0" destOrd="0" presId="urn:microsoft.com/office/officeart/2005/8/layout/process3"/>
    <dgm:cxn modelId="{175E54F4-B7DC-418E-AC87-16F154513389}" type="presParOf" srcId="{538D19BA-3D48-4336-9FFE-1332F7023BBD}" destId="{7E6E4051-9471-4C56-BEB0-D537C96FBA90}" srcOrd="0" destOrd="0" presId="urn:microsoft.com/office/officeart/2005/8/layout/process3"/>
    <dgm:cxn modelId="{D1AC128B-634C-47A7-AB5A-C5BB86497606}" type="presParOf" srcId="{538D19BA-3D48-4336-9FFE-1332F7023BBD}" destId="{76E2ACA1-80ED-481E-A37E-B69014CB8099}" srcOrd="1" destOrd="0" presId="urn:microsoft.com/office/officeart/2005/8/layout/process3"/>
    <dgm:cxn modelId="{CE54A6AD-6B87-420B-B3CE-AA5485FE8BD9}" type="presParOf" srcId="{538D19BA-3D48-4336-9FFE-1332F7023BBD}" destId="{5E62B61F-16BE-4DD2-B267-C6F02592FBA4}" srcOrd="2" destOrd="0" presId="urn:microsoft.com/office/officeart/2005/8/layout/process3"/>
    <dgm:cxn modelId="{E176AEDA-AA52-44A4-865C-B528E89F98C5}" type="presParOf" srcId="{265CC700-AD40-462B-A6DC-D7A711C6C672}" destId="{8DB79EAB-A16B-42E6-BDD8-F341C09221CB}" srcOrd="1" destOrd="0" presId="urn:microsoft.com/office/officeart/2005/8/layout/process3"/>
    <dgm:cxn modelId="{31089A79-4634-44D9-888B-B3D26E4B4D47}" type="presParOf" srcId="{8DB79EAB-A16B-42E6-BDD8-F341C09221CB}" destId="{A76518F6-F8E9-4C2A-86D5-3D0CFD73B62F}" srcOrd="0" destOrd="0" presId="urn:microsoft.com/office/officeart/2005/8/layout/process3"/>
    <dgm:cxn modelId="{21453EAB-51F9-45A0-9682-3000A137F144}" type="presParOf" srcId="{265CC700-AD40-462B-A6DC-D7A711C6C672}" destId="{C3897678-9D85-4D08-AD92-E6ED04A4E71D}" srcOrd="2" destOrd="0" presId="urn:microsoft.com/office/officeart/2005/8/layout/process3"/>
    <dgm:cxn modelId="{9DC025CE-ED93-4EF2-8B9A-C85304DB149A}" type="presParOf" srcId="{C3897678-9D85-4D08-AD92-E6ED04A4E71D}" destId="{A986AD4C-16EC-4668-950F-5337F8AFF4A5}" srcOrd="0" destOrd="0" presId="urn:microsoft.com/office/officeart/2005/8/layout/process3"/>
    <dgm:cxn modelId="{84B50BBB-3145-49DC-A2F5-7115B75E6241}" type="presParOf" srcId="{C3897678-9D85-4D08-AD92-E6ED04A4E71D}" destId="{E47E4E93-DCF8-4E20-94B5-8ADDC433B851}" srcOrd="1" destOrd="0" presId="urn:microsoft.com/office/officeart/2005/8/layout/process3"/>
    <dgm:cxn modelId="{66169A1B-93FC-4C2E-BE4A-EEAB283A5BFF}" type="presParOf" srcId="{C3897678-9D85-4D08-AD92-E6ED04A4E71D}" destId="{49E0A06C-26E1-4CEA-8F53-9AE6C6EA1D08}" srcOrd="2" destOrd="0" presId="urn:microsoft.com/office/officeart/2005/8/layout/process3"/>
    <dgm:cxn modelId="{287A4A2E-A89A-4CAC-8FEB-EC6FD63FF087}" type="presParOf" srcId="{265CC700-AD40-462B-A6DC-D7A711C6C672}" destId="{8FB4C0A6-B3D1-4A96-B706-B56174C598B8}" srcOrd="3" destOrd="0" presId="urn:microsoft.com/office/officeart/2005/8/layout/process3"/>
    <dgm:cxn modelId="{A3D6C7A0-47A8-4746-A4FC-FF96DD068F28}" type="presParOf" srcId="{8FB4C0A6-B3D1-4A96-B706-B56174C598B8}" destId="{58F3D696-96A8-4974-AB50-F693A95D486C}" srcOrd="0" destOrd="0" presId="urn:microsoft.com/office/officeart/2005/8/layout/process3"/>
    <dgm:cxn modelId="{E672124A-7300-4EE3-8EA2-66B5ECEC5583}" type="presParOf" srcId="{265CC700-AD40-462B-A6DC-D7A711C6C672}" destId="{EB3399A6-6F76-4BDE-853D-F8AE652F238A}" srcOrd="4" destOrd="0" presId="urn:microsoft.com/office/officeart/2005/8/layout/process3"/>
    <dgm:cxn modelId="{0E99BE40-020C-48C6-99A2-7A21005EC1A3}" type="presParOf" srcId="{EB3399A6-6F76-4BDE-853D-F8AE652F238A}" destId="{3FF96739-019D-4764-AA4C-53D88BCC8C94}" srcOrd="0" destOrd="0" presId="urn:microsoft.com/office/officeart/2005/8/layout/process3"/>
    <dgm:cxn modelId="{FC50116A-D288-4284-A4FB-8003EB5A44C9}" type="presParOf" srcId="{EB3399A6-6F76-4BDE-853D-F8AE652F238A}" destId="{34F4EBA7-368E-456D-8498-3866ADA8EC6A}" srcOrd="1" destOrd="0" presId="urn:microsoft.com/office/officeart/2005/8/layout/process3"/>
    <dgm:cxn modelId="{4E1C3C34-0331-4CD2-914E-5EB97749008D}" type="presParOf" srcId="{EB3399A6-6F76-4BDE-853D-F8AE652F238A}" destId="{6843E039-CCE5-4463-B8EA-067896296372}"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F1D7B6D-5DD6-43B9-AC82-B3256CF5F006}" type="doc">
      <dgm:prSet loTypeId="urn:microsoft.com/office/officeart/2005/8/layout/process3" loCatId="process" qsTypeId="urn:microsoft.com/office/officeart/2005/8/quickstyle/simple3" qsCatId="simple" csTypeId="urn:microsoft.com/office/officeart/2005/8/colors/accent1_2" csCatId="accent1" phldr="1"/>
      <dgm:spPr/>
      <dgm:t>
        <a:bodyPr/>
        <a:lstStyle/>
        <a:p>
          <a:endParaRPr lang="en-US"/>
        </a:p>
      </dgm:t>
    </dgm:pt>
    <dgm:pt modelId="{A2B678D6-4F6B-48F2-8162-7884ECAE74B2}">
      <dgm:prSet phldrT="[Text]" custT="1"/>
      <dgm:spPr>
        <a:solidFill>
          <a:schemeClr val="accent5">
            <a:lumMod val="60000"/>
            <a:lumOff val="40000"/>
          </a:schemeClr>
        </a:solidFill>
        <a:ln>
          <a:solidFill>
            <a:schemeClr val="accent5">
              <a:lumMod val="60000"/>
              <a:lumOff val="40000"/>
            </a:schemeClr>
          </a:solidFill>
        </a:ln>
      </dgm:spPr>
      <dgm:t>
        <a:bodyPr/>
        <a:lstStyle/>
        <a:p>
          <a:pPr algn="ctr"/>
          <a:r>
            <a:rPr lang="en-US" sz="1800" b="1" dirty="0"/>
            <a:t>End of April</a:t>
          </a:r>
        </a:p>
      </dgm:t>
    </dgm:pt>
    <dgm:pt modelId="{3FBB8872-95B1-436E-A877-BAF4BC267116}" type="parTrans" cxnId="{447FDEC8-6090-44EF-8EE4-895FCEC17437}">
      <dgm:prSet/>
      <dgm:spPr/>
      <dgm:t>
        <a:bodyPr/>
        <a:lstStyle/>
        <a:p>
          <a:endParaRPr lang="en-US"/>
        </a:p>
      </dgm:t>
    </dgm:pt>
    <dgm:pt modelId="{3FF0BC9B-236A-4DE1-A288-9C360CE8A835}" type="sibTrans" cxnId="{447FDEC8-6090-44EF-8EE4-895FCEC17437}">
      <dgm:prSet/>
      <dgm:spPr/>
      <dgm:t>
        <a:bodyPr/>
        <a:lstStyle/>
        <a:p>
          <a:endParaRPr lang="en-US"/>
        </a:p>
      </dgm:t>
    </dgm:pt>
    <dgm:pt modelId="{F690483E-A44B-4DA5-B4C8-121BFD2BAECF}">
      <dgm:prSet phldrT="[Text]" custT="1"/>
      <dgm:spPr>
        <a:ln>
          <a:solidFill>
            <a:schemeClr val="accent5">
              <a:lumMod val="75000"/>
            </a:schemeClr>
          </a:solidFill>
        </a:ln>
      </dgm:spPr>
      <dgm:t>
        <a:bodyPr/>
        <a:lstStyle/>
        <a:p>
          <a:r>
            <a:rPr lang="en-US" sz="1800" dirty="0"/>
            <a:t>Preliminary Allocation/Budget</a:t>
          </a:r>
        </a:p>
      </dgm:t>
    </dgm:pt>
    <dgm:pt modelId="{3AA86F18-A796-47FE-9F8C-A96CB2DE26EE}" type="parTrans" cxnId="{323AF938-BD55-4AD5-B270-DB10A83ED2BB}">
      <dgm:prSet/>
      <dgm:spPr/>
      <dgm:t>
        <a:bodyPr/>
        <a:lstStyle/>
        <a:p>
          <a:endParaRPr lang="en-US"/>
        </a:p>
      </dgm:t>
    </dgm:pt>
    <dgm:pt modelId="{CA2BE9A3-277D-488B-A4A5-EB94DA27113C}" type="sibTrans" cxnId="{323AF938-BD55-4AD5-B270-DB10A83ED2BB}">
      <dgm:prSet/>
      <dgm:spPr/>
      <dgm:t>
        <a:bodyPr/>
        <a:lstStyle/>
        <a:p>
          <a:endParaRPr lang="en-US"/>
        </a:p>
      </dgm:t>
    </dgm:pt>
    <dgm:pt modelId="{837C592C-725D-4120-A3D3-F37D084DAD67}">
      <dgm:prSet phldrT="[Text]" custT="1"/>
      <dgm:spPr>
        <a:solidFill>
          <a:schemeClr val="accent5">
            <a:lumMod val="60000"/>
            <a:lumOff val="40000"/>
          </a:schemeClr>
        </a:solidFill>
        <a:ln>
          <a:solidFill>
            <a:schemeClr val="accent5">
              <a:lumMod val="60000"/>
              <a:lumOff val="40000"/>
            </a:schemeClr>
          </a:solidFill>
        </a:ln>
      </dgm:spPr>
      <dgm:t>
        <a:bodyPr/>
        <a:lstStyle/>
        <a:p>
          <a:pPr algn="ctr"/>
          <a:r>
            <a:rPr lang="en-US" sz="1800" b="1" dirty="0"/>
            <a:t>June 30</a:t>
          </a:r>
        </a:p>
        <a:p>
          <a:pPr algn="ctr"/>
          <a:endParaRPr lang="en-US" sz="1800" b="1" dirty="0"/>
        </a:p>
      </dgm:t>
    </dgm:pt>
    <dgm:pt modelId="{7696D299-23CB-4CC8-9875-5EBE1955FEAF}" type="parTrans" cxnId="{ACD7531C-E9A8-4312-BB52-292487081212}">
      <dgm:prSet/>
      <dgm:spPr/>
      <dgm:t>
        <a:bodyPr/>
        <a:lstStyle/>
        <a:p>
          <a:endParaRPr lang="en-US"/>
        </a:p>
      </dgm:t>
    </dgm:pt>
    <dgm:pt modelId="{68CC6B3A-5319-4A46-8B50-86AB33EA2A6D}" type="sibTrans" cxnId="{ACD7531C-E9A8-4312-BB52-292487081212}">
      <dgm:prSet/>
      <dgm:spPr/>
      <dgm:t>
        <a:bodyPr/>
        <a:lstStyle/>
        <a:p>
          <a:endParaRPr lang="en-US"/>
        </a:p>
      </dgm:t>
    </dgm:pt>
    <dgm:pt modelId="{5C2DF573-2809-43AD-9337-9507639E3BE2}">
      <dgm:prSet phldrT="[Text]"/>
      <dgm:spPr>
        <a:ln>
          <a:solidFill>
            <a:schemeClr val="accent5">
              <a:lumMod val="75000"/>
            </a:schemeClr>
          </a:solidFill>
        </a:ln>
      </dgm:spPr>
      <dgm:t>
        <a:bodyPr/>
        <a:lstStyle/>
        <a:p>
          <a:r>
            <a:rPr lang="en-US" dirty="0"/>
            <a:t>DUE DATE for Subpart 2 Application &amp; Preliminary Budget w/ Projected Carry-over </a:t>
          </a:r>
        </a:p>
      </dgm:t>
    </dgm:pt>
    <dgm:pt modelId="{8320D6D9-0EC4-4741-A8DE-29B6427AEA17}" type="parTrans" cxnId="{99DAFD45-2E8F-44F5-8137-6ACF753B8FD2}">
      <dgm:prSet/>
      <dgm:spPr/>
      <dgm:t>
        <a:bodyPr/>
        <a:lstStyle/>
        <a:p>
          <a:endParaRPr lang="en-US"/>
        </a:p>
      </dgm:t>
    </dgm:pt>
    <dgm:pt modelId="{42B31892-52CD-4C99-8190-471A5B3E0277}" type="sibTrans" cxnId="{99DAFD45-2E8F-44F5-8137-6ACF753B8FD2}">
      <dgm:prSet/>
      <dgm:spPr/>
      <dgm:t>
        <a:bodyPr/>
        <a:lstStyle/>
        <a:p>
          <a:endParaRPr lang="en-US"/>
        </a:p>
      </dgm:t>
    </dgm:pt>
    <dgm:pt modelId="{FAFF7B73-42F8-4289-87E8-A4C5C98BF072}">
      <dgm:prSet phldrT="[Text]" custT="1"/>
      <dgm:spPr>
        <a:solidFill>
          <a:schemeClr val="accent5">
            <a:lumMod val="60000"/>
            <a:lumOff val="40000"/>
          </a:schemeClr>
        </a:solidFill>
        <a:ln>
          <a:solidFill>
            <a:schemeClr val="accent5">
              <a:lumMod val="60000"/>
              <a:lumOff val="40000"/>
            </a:schemeClr>
          </a:solidFill>
        </a:ln>
      </dgm:spPr>
      <dgm:t>
        <a:bodyPr/>
        <a:lstStyle/>
        <a:p>
          <a:pPr algn="ctr"/>
          <a:r>
            <a:rPr lang="en-US" sz="1800" b="1" dirty="0"/>
            <a:t>October - November</a:t>
          </a:r>
        </a:p>
      </dgm:t>
    </dgm:pt>
    <dgm:pt modelId="{3329315E-CCB8-4B8F-AEDC-57AA7DE32E2B}" type="parTrans" cxnId="{E72325FE-F2F3-4AA1-81A1-232D64D3DC02}">
      <dgm:prSet/>
      <dgm:spPr/>
      <dgm:t>
        <a:bodyPr/>
        <a:lstStyle/>
        <a:p>
          <a:endParaRPr lang="en-US"/>
        </a:p>
      </dgm:t>
    </dgm:pt>
    <dgm:pt modelId="{AAFCD106-EA08-4334-A435-E358A4E45F67}" type="sibTrans" cxnId="{E72325FE-F2F3-4AA1-81A1-232D64D3DC02}">
      <dgm:prSet/>
      <dgm:spPr/>
      <dgm:t>
        <a:bodyPr/>
        <a:lstStyle/>
        <a:p>
          <a:endParaRPr lang="en-US"/>
        </a:p>
      </dgm:t>
    </dgm:pt>
    <dgm:pt modelId="{2BA5591B-E131-4856-BFC9-065B4A207321}">
      <dgm:prSet phldrT="[Text]"/>
      <dgm:spPr>
        <a:ln>
          <a:solidFill>
            <a:schemeClr val="accent5">
              <a:lumMod val="75000"/>
            </a:schemeClr>
          </a:solidFill>
        </a:ln>
      </dgm:spPr>
      <dgm:t>
        <a:bodyPr/>
        <a:lstStyle/>
        <a:p>
          <a:r>
            <a:rPr lang="en-US" dirty="0"/>
            <a:t>Final Award/Allocation sent out &amp; current GRA amount </a:t>
          </a:r>
        </a:p>
      </dgm:t>
    </dgm:pt>
    <dgm:pt modelId="{B329A92F-4BAC-468C-9ED5-C8B960ACA7A9}" type="parTrans" cxnId="{20C08AF0-B66F-4323-BF7B-EB613813C1F8}">
      <dgm:prSet/>
      <dgm:spPr/>
      <dgm:t>
        <a:bodyPr/>
        <a:lstStyle/>
        <a:p>
          <a:endParaRPr lang="en-US"/>
        </a:p>
      </dgm:t>
    </dgm:pt>
    <dgm:pt modelId="{567CDE0C-3447-4C60-A2FD-4495CB2BA6E4}" type="sibTrans" cxnId="{20C08AF0-B66F-4323-BF7B-EB613813C1F8}">
      <dgm:prSet/>
      <dgm:spPr/>
      <dgm:t>
        <a:bodyPr/>
        <a:lstStyle/>
        <a:p>
          <a:endParaRPr lang="en-US"/>
        </a:p>
      </dgm:t>
    </dgm:pt>
    <dgm:pt modelId="{BC09385E-A79A-4F46-8755-EE5E4CCCDC8B}">
      <dgm:prSet phldrT="[Text]" custT="1"/>
      <dgm:spPr>
        <a:ln>
          <a:solidFill>
            <a:schemeClr val="accent5">
              <a:lumMod val="75000"/>
            </a:schemeClr>
          </a:solidFill>
        </a:ln>
      </dgm:spPr>
      <dgm:t>
        <a:bodyPr/>
        <a:lstStyle/>
        <a:p>
          <a:r>
            <a:rPr lang="en-US" sz="1800" dirty="0"/>
            <a:t>Email from SDE</a:t>
          </a:r>
        </a:p>
      </dgm:t>
    </dgm:pt>
    <dgm:pt modelId="{EF9D4318-C898-4DBF-AB6A-8A01A1833A86}" type="parTrans" cxnId="{9C5036CB-BADD-4111-A6BF-91EDC0F2734A}">
      <dgm:prSet/>
      <dgm:spPr/>
      <dgm:t>
        <a:bodyPr/>
        <a:lstStyle/>
        <a:p>
          <a:endParaRPr lang="en-US"/>
        </a:p>
      </dgm:t>
    </dgm:pt>
    <dgm:pt modelId="{35952342-D3AF-4559-A183-C3933B3C3081}" type="sibTrans" cxnId="{9C5036CB-BADD-4111-A6BF-91EDC0F2734A}">
      <dgm:prSet/>
      <dgm:spPr/>
      <dgm:t>
        <a:bodyPr/>
        <a:lstStyle/>
        <a:p>
          <a:endParaRPr lang="en-US"/>
        </a:p>
      </dgm:t>
    </dgm:pt>
    <dgm:pt modelId="{3B7879D5-9B56-4505-90A7-5152983EC627}">
      <dgm:prSet phldrT="[Text]" custT="1"/>
      <dgm:spPr>
        <a:ln>
          <a:solidFill>
            <a:schemeClr val="accent5">
              <a:lumMod val="75000"/>
            </a:schemeClr>
          </a:solidFill>
        </a:ln>
      </dgm:spPr>
      <dgm:t>
        <a:bodyPr/>
        <a:lstStyle/>
        <a:p>
          <a:r>
            <a:rPr lang="en-US" sz="1800" dirty="0"/>
            <a:t>Application Instructions</a:t>
          </a:r>
        </a:p>
      </dgm:t>
    </dgm:pt>
    <dgm:pt modelId="{E0F9B648-C92D-40C3-9A70-A0CE899ADDC4}" type="parTrans" cxnId="{59F020A7-EADA-41BE-AD89-6EB1329C3797}">
      <dgm:prSet/>
      <dgm:spPr/>
      <dgm:t>
        <a:bodyPr/>
        <a:lstStyle/>
        <a:p>
          <a:endParaRPr lang="en-US"/>
        </a:p>
      </dgm:t>
    </dgm:pt>
    <dgm:pt modelId="{50564E68-531E-47D6-84C8-C726EA5EAAE7}" type="sibTrans" cxnId="{59F020A7-EADA-41BE-AD89-6EB1329C3797}">
      <dgm:prSet/>
      <dgm:spPr/>
      <dgm:t>
        <a:bodyPr/>
        <a:lstStyle/>
        <a:p>
          <a:endParaRPr lang="en-US"/>
        </a:p>
      </dgm:t>
    </dgm:pt>
    <dgm:pt modelId="{D80331D3-6B19-460B-AB8E-2AAF4EB336F7}">
      <dgm:prSet phldrT="[Text]"/>
      <dgm:spPr>
        <a:ln>
          <a:solidFill>
            <a:schemeClr val="accent5">
              <a:lumMod val="75000"/>
            </a:schemeClr>
          </a:solidFill>
        </a:ln>
      </dgm:spPr>
      <dgm:t>
        <a:bodyPr/>
        <a:lstStyle/>
        <a:p>
          <a:r>
            <a:rPr lang="en-US" dirty="0"/>
            <a:t>Submitted via email </a:t>
          </a:r>
        </a:p>
      </dgm:t>
    </dgm:pt>
    <dgm:pt modelId="{AA3E906D-17E0-4375-B740-F14EA0426A7D}" type="parTrans" cxnId="{C32EE4AD-3F9E-4600-84F6-7B77F6F50F0B}">
      <dgm:prSet/>
      <dgm:spPr/>
      <dgm:t>
        <a:bodyPr/>
        <a:lstStyle/>
        <a:p>
          <a:endParaRPr lang="en-US"/>
        </a:p>
      </dgm:t>
    </dgm:pt>
    <dgm:pt modelId="{9C1A07C4-6EEC-407E-909B-A90F9C1AF277}" type="sibTrans" cxnId="{C32EE4AD-3F9E-4600-84F6-7B77F6F50F0B}">
      <dgm:prSet/>
      <dgm:spPr/>
      <dgm:t>
        <a:bodyPr/>
        <a:lstStyle/>
        <a:p>
          <a:endParaRPr lang="en-US"/>
        </a:p>
      </dgm:t>
    </dgm:pt>
    <dgm:pt modelId="{1AF701EC-B502-4226-9F36-B320438EBD1B}">
      <dgm:prSet/>
      <dgm:spPr/>
      <dgm:t>
        <a:bodyPr/>
        <a:lstStyle/>
        <a:p>
          <a:r>
            <a:rPr lang="en-US" dirty="0"/>
            <a:t>Submit Revised Budget </a:t>
          </a:r>
        </a:p>
      </dgm:t>
    </dgm:pt>
    <dgm:pt modelId="{09B4BEEF-DBAF-41D2-9CB1-D010931EF1F1}" type="parTrans" cxnId="{CBE823E5-7B10-4E47-AD07-07AF0E6ECF97}">
      <dgm:prSet/>
      <dgm:spPr/>
      <dgm:t>
        <a:bodyPr/>
        <a:lstStyle/>
        <a:p>
          <a:endParaRPr lang="en-US"/>
        </a:p>
      </dgm:t>
    </dgm:pt>
    <dgm:pt modelId="{4AE4F62A-BFEE-4DF6-AFDE-08DB80A5349E}" type="sibTrans" cxnId="{CBE823E5-7B10-4E47-AD07-07AF0E6ECF97}">
      <dgm:prSet/>
      <dgm:spPr/>
      <dgm:t>
        <a:bodyPr/>
        <a:lstStyle/>
        <a:p>
          <a:endParaRPr lang="en-US"/>
        </a:p>
      </dgm:t>
    </dgm:pt>
    <dgm:pt modelId="{265CC700-AD40-462B-A6DC-D7A711C6C672}" type="pres">
      <dgm:prSet presAssocID="{CF1D7B6D-5DD6-43B9-AC82-B3256CF5F006}" presName="linearFlow" presStyleCnt="0">
        <dgm:presLayoutVars>
          <dgm:dir/>
          <dgm:animLvl val="lvl"/>
          <dgm:resizeHandles val="exact"/>
        </dgm:presLayoutVars>
      </dgm:prSet>
      <dgm:spPr/>
    </dgm:pt>
    <dgm:pt modelId="{538D19BA-3D48-4336-9FFE-1332F7023BBD}" type="pres">
      <dgm:prSet presAssocID="{A2B678D6-4F6B-48F2-8162-7884ECAE74B2}" presName="composite" presStyleCnt="0"/>
      <dgm:spPr/>
    </dgm:pt>
    <dgm:pt modelId="{7E6E4051-9471-4C56-BEB0-D537C96FBA90}" type="pres">
      <dgm:prSet presAssocID="{A2B678D6-4F6B-48F2-8162-7884ECAE74B2}" presName="parTx" presStyleLbl="node1" presStyleIdx="0" presStyleCnt="3">
        <dgm:presLayoutVars>
          <dgm:chMax val="0"/>
          <dgm:chPref val="0"/>
          <dgm:bulletEnabled val="1"/>
        </dgm:presLayoutVars>
      </dgm:prSet>
      <dgm:spPr/>
    </dgm:pt>
    <dgm:pt modelId="{76E2ACA1-80ED-481E-A37E-B69014CB8099}" type="pres">
      <dgm:prSet presAssocID="{A2B678D6-4F6B-48F2-8162-7884ECAE74B2}" presName="parSh" presStyleLbl="node1" presStyleIdx="0" presStyleCnt="3"/>
      <dgm:spPr/>
    </dgm:pt>
    <dgm:pt modelId="{5E62B61F-16BE-4DD2-B267-C6F02592FBA4}" type="pres">
      <dgm:prSet presAssocID="{A2B678D6-4F6B-48F2-8162-7884ECAE74B2}" presName="desTx" presStyleLbl="fgAcc1" presStyleIdx="0" presStyleCnt="3" custScaleX="126799">
        <dgm:presLayoutVars>
          <dgm:bulletEnabled val="1"/>
        </dgm:presLayoutVars>
      </dgm:prSet>
      <dgm:spPr/>
    </dgm:pt>
    <dgm:pt modelId="{8DB79EAB-A16B-42E6-BDD8-F341C09221CB}" type="pres">
      <dgm:prSet presAssocID="{3FF0BC9B-236A-4DE1-A288-9C360CE8A835}" presName="sibTrans" presStyleLbl="sibTrans2D1" presStyleIdx="0" presStyleCnt="2"/>
      <dgm:spPr/>
    </dgm:pt>
    <dgm:pt modelId="{A76518F6-F8E9-4C2A-86D5-3D0CFD73B62F}" type="pres">
      <dgm:prSet presAssocID="{3FF0BC9B-236A-4DE1-A288-9C360CE8A835}" presName="connTx" presStyleLbl="sibTrans2D1" presStyleIdx="0" presStyleCnt="2"/>
      <dgm:spPr/>
    </dgm:pt>
    <dgm:pt modelId="{C3897678-9D85-4D08-AD92-E6ED04A4E71D}" type="pres">
      <dgm:prSet presAssocID="{837C592C-725D-4120-A3D3-F37D084DAD67}" presName="composite" presStyleCnt="0"/>
      <dgm:spPr/>
    </dgm:pt>
    <dgm:pt modelId="{A986AD4C-16EC-4668-950F-5337F8AFF4A5}" type="pres">
      <dgm:prSet presAssocID="{837C592C-725D-4120-A3D3-F37D084DAD67}" presName="parTx" presStyleLbl="node1" presStyleIdx="0" presStyleCnt="3">
        <dgm:presLayoutVars>
          <dgm:chMax val="0"/>
          <dgm:chPref val="0"/>
          <dgm:bulletEnabled val="1"/>
        </dgm:presLayoutVars>
      </dgm:prSet>
      <dgm:spPr/>
    </dgm:pt>
    <dgm:pt modelId="{E47E4E93-DCF8-4E20-94B5-8ADDC433B851}" type="pres">
      <dgm:prSet presAssocID="{837C592C-725D-4120-A3D3-F37D084DAD67}" presName="parSh" presStyleLbl="node1" presStyleIdx="1" presStyleCnt="3"/>
      <dgm:spPr/>
    </dgm:pt>
    <dgm:pt modelId="{49E0A06C-26E1-4CEA-8F53-9AE6C6EA1D08}" type="pres">
      <dgm:prSet presAssocID="{837C592C-725D-4120-A3D3-F37D084DAD67}" presName="desTx" presStyleLbl="fgAcc1" presStyleIdx="1" presStyleCnt="3" custScaleX="116577">
        <dgm:presLayoutVars>
          <dgm:bulletEnabled val="1"/>
        </dgm:presLayoutVars>
      </dgm:prSet>
      <dgm:spPr/>
    </dgm:pt>
    <dgm:pt modelId="{8FB4C0A6-B3D1-4A96-B706-B56174C598B8}" type="pres">
      <dgm:prSet presAssocID="{68CC6B3A-5319-4A46-8B50-86AB33EA2A6D}" presName="sibTrans" presStyleLbl="sibTrans2D1" presStyleIdx="1" presStyleCnt="2"/>
      <dgm:spPr/>
    </dgm:pt>
    <dgm:pt modelId="{58F3D696-96A8-4974-AB50-F693A95D486C}" type="pres">
      <dgm:prSet presAssocID="{68CC6B3A-5319-4A46-8B50-86AB33EA2A6D}" presName="connTx" presStyleLbl="sibTrans2D1" presStyleIdx="1" presStyleCnt="2"/>
      <dgm:spPr/>
    </dgm:pt>
    <dgm:pt modelId="{EB3399A6-6F76-4BDE-853D-F8AE652F238A}" type="pres">
      <dgm:prSet presAssocID="{FAFF7B73-42F8-4289-87E8-A4C5C98BF072}" presName="composite" presStyleCnt="0"/>
      <dgm:spPr/>
    </dgm:pt>
    <dgm:pt modelId="{3FF96739-019D-4764-AA4C-53D88BCC8C94}" type="pres">
      <dgm:prSet presAssocID="{FAFF7B73-42F8-4289-87E8-A4C5C98BF072}" presName="parTx" presStyleLbl="node1" presStyleIdx="1" presStyleCnt="3">
        <dgm:presLayoutVars>
          <dgm:chMax val="0"/>
          <dgm:chPref val="0"/>
          <dgm:bulletEnabled val="1"/>
        </dgm:presLayoutVars>
      </dgm:prSet>
      <dgm:spPr/>
    </dgm:pt>
    <dgm:pt modelId="{34F4EBA7-368E-456D-8498-3866ADA8EC6A}" type="pres">
      <dgm:prSet presAssocID="{FAFF7B73-42F8-4289-87E8-A4C5C98BF072}" presName="parSh" presStyleLbl="node1" presStyleIdx="2" presStyleCnt="3"/>
      <dgm:spPr/>
    </dgm:pt>
    <dgm:pt modelId="{6843E039-CCE5-4463-B8EA-067896296372}" type="pres">
      <dgm:prSet presAssocID="{FAFF7B73-42F8-4289-87E8-A4C5C98BF072}" presName="desTx" presStyleLbl="fgAcc1" presStyleIdx="2" presStyleCnt="3" custScaleX="107264">
        <dgm:presLayoutVars>
          <dgm:bulletEnabled val="1"/>
        </dgm:presLayoutVars>
      </dgm:prSet>
      <dgm:spPr/>
    </dgm:pt>
  </dgm:ptLst>
  <dgm:cxnLst>
    <dgm:cxn modelId="{1EE03809-E6FD-465C-8ABE-1A8256264494}" type="presOf" srcId="{2BA5591B-E131-4856-BFC9-065B4A207321}" destId="{6843E039-CCE5-4463-B8EA-067896296372}" srcOrd="0" destOrd="0" presId="urn:microsoft.com/office/officeart/2005/8/layout/process3"/>
    <dgm:cxn modelId="{ACD7531C-E9A8-4312-BB52-292487081212}" srcId="{CF1D7B6D-5DD6-43B9-AC82-B3256CF5F006}" destId="{837C592C-725D-4120-A3D3-F37D084DAD67}" srcOrd="1" destOrd="0" parTransId="{7696D299-23CB-4CC8-9875-5EBE1955FEAF}" sibTransId="{68CC6B3A-5319-4A46-8B50-86AB33EA2A6D}"/>
    <dgm:cxn modelId="{0810F41F-BEE7-4685-9F21-D21C1B27E10C}" type="presOf" srcId="{3FF0BC9B-236A-4DE1-A288-9C360CE8A835}" destId="{A76518F6-F8E9-4C2A-86D5-3D0CFD73B62F}" srcOrd="1" destOrd="0" presId="urn:microsoft.com/office/officeart/2005/8/layout/process3"/>
    <dgm:cxn modelId="{A89B1E2C-5BE3-4D53-86F6-F72ECE43F9BC}" type="presOf" srcId="{BC09385E-A79A-4F46-8755-EE5E4CCCDC8B}" destId="{5E62B61F-16BE-4DD2-B267-C6F02592FBA4}" srcOrd="0" destOrd="0" presId="urn:microsoft.com/office/officeart/2005/8/layout/process3"/>
    <dgm:cxn modelId="{49C9AA33-E46F-49B6-B790-6F838778B807}" type="presOf" srcId="{837C592C-725D-4120-A3D3-F37D084DAD67}" destId="{A986AD4C-16EC-4668-950F-5337F8AFF4A5}" srcOrd="0" destOrd="0" presId="urn:microsoft.com/office/officeart/2005/8/layout/process3"/>
    <dgm:cxn modelId="{0BBA6436-B357-4E96-99D9-C252DBEF32ED}" type="presOf" srcId="{CF1D7B6D-5DD6-43B9-AC82-B3256CF5F006}" destId="{265CC700-AD40-462B-A6DC-D7A711C6C672}" srcOrd="0" destOrd="0" presId="urn:microsoft.com/office/officeart/2005/8/layout/process3"/>
    <dgm:cxn modelId="{323AF938-BD55-4AD5-B270-DB10A83ED2BB}" srcId="{BC09385E-A79A-4F46-8755-EE5E4CCCDC8B}" destId="{F690483E-A44B-4DA5-B4C8-121BFD2BAECF}" srcOrd="1" destOrd="0" parTransId="{3AA86F18-A796-47FE-9F8C-A96CB2DE26EE}" sibTransId="{CA2BE9A3-277D-488B-A4A5-EB94DA27113C}"/>
    <dgm:cxn modelId="{EC8EAD62-7284-48CF-AE07-48DB330332A5}" type="presOf" srcId="{68CC6B3A-5319-4A46-8B50-86AB33EA2A6D}" destId="{58F3D696-96A8-4974-AB50-F693A95D486C}" srcOrd="1" destOrd="0" presId="urn:microsoft.com/office/officeart/2005/8/layout/process3"/>
    <dgm:cxn modelId="{99DAFD45-2E8F-44F5-8137-6ACF753B8FD2}" srcId="{837C592C-725D-4120-A3D3-F37D084DAD67}" destId="{5C2DF573-2809-43AD-9337-9507639E3BE2}" srcOrd="0" destOrd="0" parTransId="{8320D6D9-0EC4-4741-A8DE-29B6427AEA17}" sibTransId="{42B31892-52CD-4C99-8190-471A5B3E0277}"/>
    <dgm:cxn modelId="{81306946-E341-4E50-8970-3D19BC317402}" type="presOf" srcId="{FAFF7B73-42F8-4289-87E8-A4C5C98BF072}" destId="{3FF96739-019D-4764-AA4C-53D88BCC8C94}" srcOrd="0" destOrd="0" presId="urn:microsoft.com/office/officeart/2005/8/layout/process3"/>
    <dgm:cxn modelId="{FF149D66-09E9-4121-A691-9E9D4538F81B}" type="presOf" srcId="{D80331D3-6B19-460B-AB8E-2AAF4EB336F7}" destId="{49E0A06C-26E1-4CEA-8F53-9AE6C6EA1D08}" srcOrd="0" destOrd="1" presId="urn:microsoft.com/office/officeart/2005/8/layout/process3"/>
    <dgm:cxn modelId="{B1D3D86C-D5AB-4F1A-9A2B-AE26D4019398}" type="presOf" srcId="{A2B678D6-4F6B-48F2-8162-7884ECAE74B2}" destId="{76E2ACA1-80ED-481E-A37E-B69014CB8099}" srcOrd="1" destOrd="0" presId="urn:microsoft.com/office/officeart/2005/8/layout/process3"/>
    <dgm:cxn modelId="{29C6CF6D-84C0-42C5-B358-8713699DEF14}" type="presOf" srcId="{1AF701EC-B502-4226-9F36-B320438EBD1B}" destId="{6843E039-CCE5-4463-B8EA-067896296372}" srcOrd="0" destOrd="1" presId="urn:microsoft.com/office/officeart/2005/8/layout/process3"/>
    <dgm:cxn modelId="{1129987E-588E-4E2F-BF9F-4D82E246113F}" type="presOf" srcId="{68CC6B3A-5319-4A46-8B50-86AB33EA2A6D}" destId="{8FB4C0A6-B3D1-4A96-B706-B56174C598B8}" srcOrd="0" destOrd="0" presId="urn:microsoft.com/office/officeart/2005/8/layout/process3"/>
    <dgm:cxn modelId="{2660F0A6-A53F-4CFC-AE44-BEB5F6428B1A}" type="presOf" srcId="{837C592C-725D-4120-A3D3-F37D084DAD67}" destId="{E47E4E93-DCF8-4E20-94B5-8ADDC433B851}" srcOrd="1" destOrd="0" presId="urn:microsoft.com/office/officeart/2005/8/layout/process3"/>
    <dgm:cxn modelId="{59F020A7-EADA-41BE-AD89-6EB1329C3797}" srcId="{BC09385E-A79A-4F46-8755-EE5E4CCCDC8B}" destId="{3B7879D5-9B56-4505-90A7-5152983EC627}" srcOrd="0" destOrd="0" parTransId="{E0F9B648-C92D-40C3-9A70-A0CE899ADDC4}" sibTransId="{50564E68-531E-47D6-84C8-C726EA5EAAE7}"/>
    <dgm:cxn modelId="{C32EE4AD-3F9E-4600-84F6-7B77F6F50F0B}" srcId="{837C592C-725D-4120-A3D3-F37D084DAD67}" destId="{D80331D3-6B19-460B-AB8E-2AAF4EB336F7}" srcOrd="1" destOrd="0" parTransId="{AA3E906D-17E0-4375-B740-F14EA0426A7D}" sibTransId="{9C1A07C4-6EEC-407E-909B-A90F9C1AF277}"/>
    <dgm:cxn modelId="{51BA9DB8-5A40-4D7B-ACFA-807C4A67B736}" type="presOf" srcId="{FAFF7B73-42F8-4289-87E8-A4C5C98BF072}" destId="{34F4EBA7-368E-456D-8498-3866ADA8EC6A}" srcOrd="1" destOrd="0" presId="urn:microsoft.com/office/officeart/2005/8/layout/process3"/>
    <dgm:cxn modelId="{6DDBFFC3-BC5C-4DEF-8044-C6F47154ACBF}" type="presOf" srcId="{3B7879D5-9B56-4505-90A7-5152983EC627}" destId="{5E62B61F-16BE-4DD2-B267-C6F02592FBA4}" srcOrd="0" destOrd="1" presId="urn:microsoft.com/office/officeart/2005/8/layout/process3"/>
    <dgm:cxn modelId="{447FDEC8-6090-44EF-8EE4-895FCEC17437}" srcId="{CF1D7B6D-5DD6-43B9-AC82-B3256CF5F006}" destId="{A2B678D6-4F6B-48F2-8162-7884ECAE74B2}" srcOrd="0" destOrd="0" parTransId="{3FBB8872-95B1-436E-A877-BAF4BC267116}" sibTransId="{3FF0BC9B-236A-4DE1-A288-9C360CE8A835}"/>
    <dgm:cxn modelId="{9C5036CB-BADD-4111-A6BF-91EDC0F2734A}" srcId="{A2B678D6-4F6B-48F2-8162-7884ECAE74B2}" destId="{BC09385E-A79A-4F46-8755-EE5E4CCCDC8B}" srcOrd="0" destOrd="0" parTransId="{EF9D4318-C898-4DBF-AB6A-8A01A1833A86}" sibTransId="{35952342-D3AF-4559-A183-C3933B3C3081}"/>
    <dgm:cxn modelId="{CFCF4ED6-EBA1-4728-8E2A-018A7E3EF7A7}" type="presOf" srcId="{A2B678D6-4F6B-48F2-8162-7884ECAE74B2}" destId="{7E6E4051-9471-4C56-BEB0-D537C96FBA90}" srcOrd="0" destOrd="0" presId="urn:microsoft.com/office/officeart/2005/8/layout/process3"/>
    <dgm:cxn modelId="{7574B4D8-A18A-4288-867A-EEF8224466B7}" type="presOf" srcId="{F690483E-A44B-4DA5-B4C8-121BFD2BAECF}" destId="{5E62B61F-16BE-4DD2-B267-C6F02592FBA4}" srcOrd="0" destOrd="2" presId="urn:microsoft.com/office/officeart/2005/8/layout/process3"/>
    <dgm:cxn modelId="{842DF9D8-374B-42B8-A158-7C22A91C39D4}" type="presOf" srcId="{5C2DF573-2809-43AD-9337-9507639E3BE2}" destId="{49E0A06C-26E1-4CEA-8F53-9AE6C6EA1D08}" srcOrd="0" destOrd="0" presId="urn:microsoft.com/office/officeart/2005/8/layout/process3"/>
    <dgm:cxn modelId="{CBE823E5-7B10-4E47-AD07-07AF0E6ECF97}" srcId="{FAFF7B73-42F8-4289-87E8-A4C5C98BF072}" destId="{1AF701EC-B502-4226-9F36-B320438EBD1B}" srcOrd="1" destOrd="0" parTransId="{09B4BEEF-DBAF-41D2-9CB1-D010931EF1F1}" sibTransId="{4AE4F62A-BFEE-4DF6-AFDE-08DB80A5349E}"/>
    <dgm:cxn modelId="{6A483AEC-9A58-4CA2-A13B-E83B72A61B48}" type="presOf" srcId="{3FF0BC9B-236A-4DE1-A288-9C360CE8A835}" destId="{8DB79EAB-A16B-42E6-BDD8-F341C09221CB}" srcOrd="0" destOrd="0" presId="urn:microsoft.com/office/officeart/2005/8/layout/process3"/>
    <dgm:cxn modelId="{20C08AF0-B66F-4323-BF7B-EB613813C1F8}" srcId="{FAFF7B73-42F8-4289-87E8-A4C5C98BF072}" destId="{2BA5591B-E131-4856-BFC9-065B4A207321}" srcOrd="0" destOrd="0" parTransId="{B329A92F-4BAC-468C-9ED5-C8B960ACA7A9}" sibTransId="{567CDE0C-3447-4C60-A2FD-4495CB2BA6E4}"/>
    <dgm:cxn modelId="{E72325FE-F2F3-4AA1-81A1-232D64D3DC02}" srcId="{CF1D7B6D-5DD6-43B9-AC82-B3256CF5F006}" destId="{FAFF7B73-42F8-4289-87E8-A4C5C98BF072}" srcOrd="2" destOrd="0" parTransId="{3329315E-CCB8-4B8F-AEDC-57AA7DE32E2B}" sibTransId="{AAFCD106-EA08-4334-A435-E358A4E45F67}"/>
    <dgm:cxn modelId="{C0EDB8F0-64DA-4D73-9D80-A31D55684BD1}" type="presParOf" srcId="{265CC700-AD40-462B-A6DC-D7A711C6C672}" destId="{538D19BA-3D48-4336-9FFE-1332F7023BBD}" srcOrd="0" destOrd="0" presId="urn:microsoft.com/office/officeart/2005/8/layout/process3"/>
    <dgm:cxn modelId="{175E54F4-B7DC-418E-AC87-16F154513389}" type="presParOf" srcId="{538D19BA-3D48-4336-9FFE-1332F7023BBD}" destId="{7E6E4051-9471-4C56-BEB0-D537C96FBA90}" srcOrd="0" destOrd="0" presId="urn:microsoft.com/office/officeart/2005/8/layout/process3"/>
    <dgm:cxn modelId="{D1AC128B-634C-47A7-AB5A-C5BB86497606}" type="presParOf" srcId="{538D19BA-3D48-4336-9FFE-1332F7023BBD}" destId="{76E2ACA1-80ED-481E-A37E-B69014CB8099}" srcOrd="1" destOrd="0" presId="urn:microsoft.com/office/officeart/2005/8/layout/process3"/>
    <dgm:cxn modelId="{CE54A6AD-6B87-420B-B3CE-AA5485FE8BD9}" type="presParOf" srcId="{538D19BA-3D48-4336-9FFE-1332F7023BBD}" destId="{5E62B61F-16BE-4DD2-B267-C6F02592FBA4}" srcOrd="2" destOrd="0" presId="urn:microsoft.com/office/officeart/2005/8/layout/process3"/>
    <dgm:cxn modelId="{E176AEDA-AA52-44A4-865C-B528E89F98C5}" type="presParOf" srcId="{265CC700-AD40-462B-A6DC-D7A711C6C672}" destId="{8DB79EAB-A16B-42E6-BDD8-F341C09221CB}" srcOrd="1" destOrd="0" presId="urn:microsoft.com/office/officeart/2005/8/layout/process3"/>
    <dgm:cxn modelId="{31089A79-4634-44D9-888B-B3D26E4B4D47}" type="presParOf" srcId="{8DB79EAB-A16B-42E6-BDD8-F341C09221CB}" destId="{A76518F6-F8E9-4C2A-86D5-3D0CFD73B62F}" srcOrd="0" destOrd="0" presId="urn:microsoft.com/office/officeart/2005/8/layout/process3"/>
    <dgm:cxn modelId="{21453EAB-51F9-45A0-9682-3000A137F144}" type="presParOf" srcId="{265CC700-AD40-462B-A6DC-D7A711C6C672}" destId="{C3897678-9D85-4D08-AD92-E6ED04A4E71D}" srcOrd="2" destOrd="0" presId="urn:microsoft.com/office/officeart/2005/8/layout/process3"/>
    <dgm:cxn modelId="{9DC025CE-ED93-4EF2-8B9A-C85304DB149A}" type="presParOf" srcId="{C3897678-9D85-4D08-AD92-E6ED04A4E71D}" destId="{A986AD4C-16EC-4668-950F-5337F8AFF4A5}" srcOrd="0" destOrd="0" presId="urn:microsoft.com/office/officeart/2005/8/layout/process3"/>
    <dgm:cxn modelId="{84B50BBB-3145-49DC-A2F5-7115B75E6241}" type="presParOf" srcId="{C3897678-9D85-4D08-AD92-E6ED04A4E71D}" destId="{E47E4E93-DCF8-4E20-94B5-8ADDC433B851}" srcOrd="1" destOrd="0" presId="urn:microsoft.com/office/officeart/2005/8/layout/process3"/>
    <dgm:cxn modelId="{66169A1B-93FC-4C2E-BE4A-EEAB283A5BFF}" type="presParOf" srcId="{C3897678-9D85-4D08-AD92-E6ED04A4E71D}" destId="{49E0A06C-26E1-4CEA-8F53-9AE6C6EA1D08}" srcOrd="2" destOrd="0" presId="urn:microsoft.com/office/officeart/2005/8/layout/process3"/>
    <dgm:cxn modelId="{287A4A2E-A89A-4CAC-8FEB-EC6FD63FF087}" type="presParOf" srcId="{265CC700-AD40-462B-A6DC-D7A711C6C672}" destId="{8FB4C0A6-B3D1-4A96-B706-B56174C598B8}" srcOrd="3" destOrd="0" presId="urn:microsoft.com/office/officeart/2005/8/layout/process3"/>
    <dgm:cxn modelId="{A3D6C7A0-47A8-4746-A4FC-FF96DD068F28}" type="presParOf" srcId="{8FB4C0A6-B3D1-4A96-B706-B56174C598B8}" destId="{58F3D696-96A8-4974-AB50-F693A95D486C}" srcOrd="0" destOrd="0" presId="urn:microsoft.com/office/officeart/2005/8/layout/process3"/>
    <dgm:cxn modelId="{E672124A-7300-4EE3-8EA2-66B5ECEC5583}" type="presParOf" srcId="{265CC700-AD40-462B-A6DC-D7A711C6C672}" destId="{EB3399A6-6F76-4BDE-853D-F8AE652F238A}" srcOrd="4" destOrd="0" presId="urn:microsoft.com/office/officeart/2005/8/layout/process3"/>
    <dgm:cxn modelId="{0E99BE40-020C-48C6-99A2-7A21005EC1A3}" type="presParOf" srcId="{EB3399A6-6F76-4BDE-853D-F8AE652F238A}" destId="{3FF96739-019D-4764-AA4C-53D88BCC8C94}" srcOrd="0" destOrd="0" presId="urn:microsoft.com/office/officeart/2005/8/layout/process3"/>
    <dgm:cxn modelId="{FC50116A-D288-4284-A4FB-8003EB5A44C9}" type="presParOf" srcId="{EB3399A6-6F76-4BDE-853D-F8AE652F238A}" destId="{34F4EBA7-368E-456D-8498-3866ADA8EC6A}" srcOrd="1" destOrd="0" presId="urn:microsoft.com/office/officeart/2005/8/layout/process3"/>
    <dgm:cxn modelId="{4E1C3C34-0331-4CD2-914E-5EB97749008D}" type="presParOf" srcId="{EB3399A6-6F76-4BDE-853D-F8AE652F238A}" destId="{6843E039-CCE5-4463-B8EA-067896296372}"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F1D7B6D-5DD6-43B9-AC82-B3256CF5F006}" type="doc">
      <dgm:prSet loTypeId="urn:microsoft.com/office/officeart/2005/8/layout/process3" loCatId="process" qsTypeId="urn:microsoft.com/office/officeart/2005/8/quickstyle/simple3" qsCatId="simple" csTypeId="urn:microsoft.com/office/officeart/2005/8/colors/accent1_2" csCatId="accent1" phldr="1"/>
      <dgm:spPr/>
      <dgm:t>
        <a:bodyPr/>
        <a:lstStyle/>
        <a:p>
          <a:endParaRPr lang="en-US"/>
        </a:p>
      </dgm:t>
    </dgm:pt>
    <dgm:pt modelId="{A2B678D6-4F6B-48F2-8162-7884ECAE74B2}">
      <dgm:prSet phldrT="[Text]" custT="1"/>
      <dgm:spPr>
        <a:solidFill>
          <a:schemeClr val="accent5">
            <a:lumMod val="60000"/>
            <a:lumOff val="40000"/>
          </a:schemeClr>
        </a:solidFill>
        <a:ln>
          <a:solidFill>
            <a:schemeClr val="accent5">
              <a:lumMod val="60000"/>
              <a:lumOff val="40000"/>
            </a:schemeClr>
          </a:solidFill>
        </a:ln>
      </dgm:spPr>
      <dgm:t>
        <a:bodyPr/>
        <a:lstStyle/>
        <a:p>
          <a:pPr algn="ctr"/>
          <a:r>
            <a:rPr lang="en-US" sz="1800" b="1" dirty="0"/>
            <a:t>February 2024</a:t>
          </a:r>
        </a:p>
      </dgm:t>
    </dgm:pt>
    <dgm:pt modelId="{3FBB8872-95B1-436E-A877-BAF4BC267116}" type="parTrans" cxnId="{447FDEC8-6090-44EF-8EE4-895FCEC17437}">
      <dgm:prSet/>
      <dgm:spPr/>
      <dgm:t>
        <a:bodyPr/>
        <a:lstStyle/>
        <a:p>
          <a:endParaRPr lang="en-US"/>
        </a:p>
      </dgm:t>
    </dgm:pt>
    <dgm:pt modelId="{3FF0BC9B-236A-4DE1-A288-9C360CE8A835}" type="sibTrans" cxnId="{447FDEC8-6090-44EF-8EE4-895FCEC17437}">
      <dgm:prSet/>
      <dgm:spPr/>
      <dgm:t>
        <a:bodyPr/>
        <a:lstStyle/>
        <a:p>
          <a:endParaRPr lang="en-US"/>
        </a:p>
      </dgm:t>
    </dgm:pt>
    <dgm:pt modelId="{837C592C-725D-4120-A3D3-F37D084DAD67}">
      <dgm:prSet phldrT="[Text]" custT="1"/>
      <dgm:spPr>
        <a:solidFill>
          <a:schemeClr val="accent5">
            <a:lumMod val="60000"/>
            <a:lumOff val="40000"/>
          </a:schemeClr>
        </a:solidFill>
        <a:ln>
          <a:solidFill>
            <a:schemeClr val="accent5">
              <a:lumMod val="60000"/>
              <a:lumOff val="40000"/>
            </a:schemeClr>
          </a:solidFill>
        </a:ln>
      </dgm:spPr>
      <dgm:t>
        <a:bodyPr/>
        <a:lstStyle/>
        <a:p>
          <a:pPr algn="ctr"/>
          <a:r>
            <a:rPr lang="en-US" sz="1800" b="1" dirty="0"/>
            <a:t>May 31, 2024</a:t>
          </a:r>
        </a:p>
      </dgm:t>
    </dgm:pt>
    <dgm:pt modelId="{7696D299-23CB-4CC8-9875-5EBE1955FEAF}" type="parTrans" cxnId="{ACD7531C-E9A8-4312-BB52-292487081212}">
      <dgm:prSet/>
      <dgm:spPr/>
      <dgm:t>
        <a:bodyPr/>
        <a:lstStyle/>
        <a:p>
          <a:endParaRPr lang="en-US"/>
        </a:p>
      </dgm:t>
    </dgm:pt>
    <dgm:pt modelId="{68CC6B3A-5319-4A46-8B50-86AB33EA2A6D}" type="sibTrans" cxnId="{ACD7531C-E9A8-4312-BB52-292487081212}">
      <dgm:prSet/>
      <dgm:spPr/>
      <dgm:t>
        <a:bodyPr/>
        <a:lstStyle/>
        <a:p>
          <a:endParaRPr lang="en-US"/>
        </a:p>
      </dgm:t>
    </dgm:pt>
    <dgm:pt modelId="{5C2DF573-2809-43AD-9337-9507639E3BE2}">
      <dgm:prSet phldrT="[Text]" custT="1"/>
      <dgm:spPr>
        <a:ln>
          <a:solidFill>
            <a:schemeClr val="accent5">
              <a:lumMod val="75000"/>
            </a:schemeClr>
          </a:solidFill>
        </a:ln>
      </dgm:spPr>
      <dgm:t>
        <a:bodyPr/>
        <a:lstStyle/>
        <a:p>
          <a:r>
            <a:rPr lang="en-US" sz="1800" dirty="0"/>
            <a:t>DUE DATE for Subpart 2 Application &amp; Projected Budget</a:t>
          </a:r>
        </a:p>
      </dgm:t>
    </dgm:pt>
    <dgm:pt modelId="{8320D6D9-0EC4-4741-A8DE-29B6427AEA17}" type="parTrans" cxnId="{99DAFD45-2E8F-44F5-8137-6ACF753B8FD2}">
      <dgm:prSet/>
      <dgm:spPr/>
      <dgm:t>
        <a:bodyPr/>
        <a:lstStyle/>
        <a:p>
          <a:endParaRPr lang="en-US"/>
        </a:p>
      </dgm:t>
    </dgm:pt>
    <dgm:pt modelId="{42B31892-52CD-4C99-8190-471A5B3E0277}" type="sibTrans" cxnId="{99DAFD45-2E8F-44F5-8137-6ACF753B8FD2}">
      <dgm:prSet/>
      <dgm:spPr/>
      <dgm:t>
        <a:bodyPr/>
        <a:lstStyle/>
        <a:p>
          <a:endParaRPr lang="en-US"/>
        </a:p>
      </dgm:t>
    </dgm:pt>
    <dgm:pt modelId="{FAFF7B73-42F8-4289-87E8-A4C5C98BF072}">
      <dgm:prSet phldrT="[Text]" custT="1"/>
      <dgm:spPr>
        <a:solidFill>
          <a:schemeClr val="accent5">
            <a:lumMod val="60000"/>
            <a:lumOff val="40000"/>
          </a:schemeClr>
        </a:solidFill>
        <a:ln>
          <a:solidFill>
            <a:schemeClr val="accent5">
              <a:lumMod val="60000"/>
              <a:lumOff val="40000"/>
            </a:schemeClr>
          </a:solidFill>
        </a:ln>
      </dgm:spPr>
      <dgm:t>
        <a:bodyPr/>
        <a:lstStyle/>
        <a:p>
          <a:pPr algn="ctr"/>
          <a:r>
            <a:rPr lang="en-US" sz="1800" b="1" dirty="0"/>
            <a:t>June 2024 </a:t>
          </a:r>
        </a:p>
      </dgm:t>
    </dgm:pt>
    <dgm:pt modelId="{3329315E-CCB8-4B8F-AEDC-57AA7DE32E2B}" type="parTrans" cxnId="{E72325FE-F2F3-4AA1-81A1-232D64D3DC02}">
      <dgm:prSet/>
      <dgm:spPr/>
      <dgm:t>
        <a:bodyPr/>
        <a:lstStyle/>
        <a:p>
          <a:endParaRPr lang="en-US"/>
        </a:p>
      </dgm:t>
    </dgm:pt>
    <dgm:pt modelId="{AAFCD106-EA08-4334-A435-E358A4E45F67}" type="sibTrans" cxnId="{E72325FE-F2F3-4AA1-81A1-232D64D3DC02}">
      <dgm:prSet/>
      <dgm:spPr/>
      <dgm:t>
        <a:bodyPr/>
        <a:lstStyle/>
        <a:p>
          <a:endParaRPr lang="en-US"/>
        </a:p>
      </dgm:t>
    </dgm:pt>
    <dgm:pt modelId="{BC09385E-A79A-4F46-8755-EE5E4CCCDC8B}">
      <dgm:prSet phldrT="[Text]" custT="1"/>
      <dgm:spPr>
        <a:ln>
          <a:solidFill>
            <a:schemeClr val="accent5">
              <a:lumMod val="75000"/>
            </a:schemeClr>
          </a:solidFill>
        </a:ln>
      </dgm:spPr>
      <dgm:t>
        <a:bodyPr/>
        <a:lstStyle/>
        <a:p>
          <a:r>
            <a:rPr lang="en-US" sz="1800" dirty="0"/>
            <a:t>Grant Opportunity Notification by SDE</a:t>
          </a:r>
        </a:p>
      </dgm:t>
    </dgm:pt>
    <dgm:pt modelId="{EF9D4318-C898-4DBF-AB6A-8A01A1833A86}" type="parTrans" cxnId="{9C5036CB-BADD-4111-A6BF-91EDC0F2734A}">
      <dgm:prSet/>
      <dgm:spPr/>
      <dgm:t>
        <a:bodyPr/>
        <a:lstStyle/>
        <a:p>
          <a:endParaRPr lang="en-US"/>
        </a:p>
      </dgm:t>
    </dgm:pt>
    <dgm:pt modelId="{35952342-D3AF-4559-A183-C3933B3C3081}" type="sibTrans" cxnId="{9C5036CB-BADD-4111-A6BF-91EDC0F2734A}">
      <dgm:prSet/>
      <dgm:spPr/>
      <dgm:t>
        <a:bodyPr/>
        <a:lstStyle/>
        <a:p>
          <a:endParaRPr lang="en-US"/>
        </a:p>
      </dgm:t>
    </dgm:pt>
    <dgm:pt modelId="{3B7879D5-9B56-4505-90A7-5152983EC627}">
      <dgm:prSet phldrT="[Text]" custT="1"/>
      <dgm:spPr>
        <a:ln>
          <a:solidFill>
            <a:schemeClr val="accent5">
              <a:lumMod val="75000"/>
            </a:schemeClr>
          </a:solidFill>
        </a:ln>
      </dgm:spPr>
      <dgm:t>
        <a:bodyPr/>
        <a:lstStyle/>
        <a:p>
          <a:r>
            <a:rPr lang="en-US" sz="1800" dirty="0"/>
            <a:t>Instructions/Guidance</a:t>
          </a:r>
        </a:p>
      </dgm:t>
    </dgm:pt>
    <dgm:pt modelId="{E0F9B648-C92D-40C3-9A70-A0CE899ADDC4}" type="parTrans" cxnId="{59F020A7-EADA-41BE-AD89-6EB1329C3797}">
      <dgm:prSet/>
      <dgm:spPr/>
      <dgm:t>
        <a:bodyPr/>
        <a:lstStyle/>
        <a:p>
          <a:endParaRPr lang="en-US"/>
        </a:p>
      </dgm:t>
    </dgm:pt>
    <dgm:pt modelId="{50564E68-531E-47D6-84C8-C726EA5EAAE7}" type="sibTrans" cxnId="{59F020A7-EADA-41BE-AD89-6EB1329C3797}">
      <dgm:prSet/>
      <dgm:spPr/>
      <dgm:t>
        <a:bodyPr/>
        <a:lstStyle/>
        <a:p>
          <a:endParaRPr lang="en-US"/>
        </a:p>
      </dgm:t>
    </dgm:pt>
    <dgm:pt modelId="{C4C1B193-B15B-4FCC-B7E8-1D9FC96FEFED}">
      <dgm:prSet phldrT="[Text]" custT="1"/>
      <dgm:spPr>
        <a:ln>
          <a:solidFill>
            <a:schemeClr val="accent5">
              <a:lumMod val="75000"/>
            </a:schemeClr>
          </a:solidFill>
        </a:ln>
      </dgm:spPr>
      <dgm:t>
        <a:bodyPr/>
        <a:lstStyle/>
        <a:p>
          <a:r>
            <a:rPr lang="en-US" sz="1800" dirty="0"/>
            <a:t>Application</a:t>
          </a:r>
        </a:p>
      </dgm:t>
    </dgm:pt>
    <dgm:pt modelId="{015A5888-6527-4EEB-9271-B7852B97CA99}" type="parTrans" cxnId="{6E87C595-DEEC-4B34-A79F-08EB90A4BBB9}">
      <dgm:prSet/>
      <dgm:spPr/>
      <dgm:t>
        <a:bodyPr/>
        <a:lstStyle/>
        <a:p>
          <a:endParaRPr lang="en-US"/>
        </a:p>
      </dgm:t>
    </dgm:pt>
    <dgm:pt modelId="{3D19A654-13CE-4076-A10E-938069230FDD}" type="sibTrans" cxnId="{6E87C595-DEEC-4B34-A79F-08EB90A4BBB9}">
      <dgm:prSet/>
      <dgm:spPr/>
      <dgm:t>
        <a:bodyPr/>
        <a:lstStyle/>
        <a:p>
          <a:endParaRPr lang="en-US"/>
        </a:p>
      </dgm:t>
    </dgm:pt>
    <dgm:pt modelId="{2FDEBFCF-F873-4CB0-8868-5F5C0795B5A0}">
      <dgm:prSet phldrT="[Text]" custT="1"/>
      <dgm:spPr>
        <a:ln>
          <a:solidFill>
            <a:schemeClr val="accent5">
              <a:lumMod val="75000"/>
            </a:schemeClr>
          </a:solidFill>
        </a:ln>
      </dgm:spPr>
      <dgm:t>
        <a:bodyPr/>
        <a:lstStyle/>
        <a:p>
          <a:r>
            <a:rPr lang="en-US" sz="1800" dirty="0"/>
            <a:t>Budget</a:t>
          </a:r>
        </a:p>
      </dgm:t>
    </dgm:pt>
    <dgm:pt modelId="{3A1A04D3-75F2-49F8-A2E0-E31577D61E9A}" type="parTrans" cxnId="{D1C7DE80-41CC-4015-8523-87720291335D}">
      <dgm:prSet/>
      <dgm:spPr/>
      <dgm:t>
        <a:bodyPr/>
        <a:lstStyle/>
        <a:p>
          <a:endParaRPr lang="en-US"/>
        </a:p>
      </dgm:t>
    </dgm:pt>
    <dgm:pt modelId="{16C88B17-8C2B-4957-8D8C-DE69020BE28F}" type="sibTrans" cxnId="{D1C7DE80-41CC-4015-8523-87720291335D}">
      <dgm:prSet/>
      <dgm:spPr/>
      <dgm:t>
        <a:bodyPr/>
        <a:lstStyle/>
        <a:p>
          <a:endParaRPr lang="en-US"/>
        </a:p>
      </dgm:t>
    </dgm:pt>
    <dgm:pt modelId="{A59D7088-11FB-4831-9031-81850B7EDD53}">
      <dgm:prSet phldrT="[Text]" custT="1"/>
      <dgm:spPr>
        <a:solidFill>
          <a:schemeClr val="accent5">
            <a:lumMod val="60000"/>
            <a:lumOff val="40000"/>
          </a:schemeClr>
        </a:solidFill>
        <a:ln>
          <a:solidFill>
            <a:schemeClr val="accent5">
              <a:lumMod val="60000"/>
              <a:lumOff val="40000"/>
            </a:schemeClr>
          </a:solidFill>
        </a:ln>
      </dgm:spPr>
      <dgm:t>
        <a:bodyPr/>
        <a:lstStyle/>
        <a:p>
          <a:pPr algn="ctr"/>
          <a:r>
            <a:rPr lang="en-US" sz="1800" b="1"/>
            <a:t>July </a:t>
          </a:r>
          <a:r>
            <a:rPr lang="en-US" sz="1800" b="1" dirty="0"/>
            <a:t>2024</a:t>
          </a:r>
        </a:p>
      </dgm:t>
    </dgm:pt>
    <dgm:pt modelId="{05D347F6-70D2-4ED5-A5B1-27424EE21920}" type="parTrans" cxnId="{37A4367D-3A81-4D8D-B82A-7AB01AB9FDD4}">
      <dgm:prSet/>
      <dgm:spPr/>
      <dgm:t>
        <a:bodyPr/>
        <a:lstStyle/>
        <a:p>
          <a:endParaRPr lang="en-US"/>
        </a:p>
      </dgm:t>
    </dgm:pt>
    <dgm:pt modelId="{16489CB9-CEF9-48FE-8B29-7FF3A59F2152}" type="sibTrans" cxnId="{37A4367D-3A81-4D8D-B82A-7AB01AB9FDD4}">
      <dgm:prSet/>
      <dgm:spPr/>
      <dgm:t>
        <a:bodyPr/>
        <a:lstStyle/>
        <a:p>
          <a:endParaRPr lang="en-US"/>
        </a:p>
      </dgm:t>
    </dgm:pt>
    <dgm:pt modelId="{B0D879A8-EB03-49F9-A869-B2C4CB64DC87}">
      <dgm:prSet custT="1"/>
      <dgm:spPr>
        <a:ln>
          <a:solidFill>
            <a:schemeClr val="accent5">
              <a:lumMod val="75000"/>
            </a:schemeClr>
          </a:solidFill>
        </a:ln>
      </dgm:spPr>
      <dgm:t>
        <a:bodyPr/>
        <a:lstStyle/>
        <a:p>
          <a:r>
            <a:rPr lang="en-US" sz="1800" dirty="0"/>
            <a:t>Grants scored by team</a:t>
          </a:r>
        </a:p>
      </dgm:t>
    </dgm:pt>
    <dgm:pt modelId="{BD3EC41E-D661-4A01-B111-9CE6FF5BF92A}" type="parTrans" cxnId="{C104FC48-B116-4952-A9CF-999671023E86}">
      <dgm:prSet/>
      <dgm:spPr/>
      <dgm:t>
        <a:bodyPr/>
        <a:lstStyle/>
        <a:p>
          <a:endParaRPr lang="en-US"/>
        </a:p>
      </dgm:t>
    </dgm:pt>
    <dgm:pt modelId="{57A40C86-B59E-4F8C-8CD8-5A00725BF186}" type="sibTrans" cxnId="{C104FC48-B116-4952-A9CF-999671023E86}">
      <dgm:prSet/>
      <dgm:spPr/>
      <dgm:t>
        <a:bodyPr/>
        <a:lstStyle/>
        <a:p>
          <a:endParaRPr lang="en-US"/>
        </a:p>
      </dgm:t>
    </dgm:pt>
    <dgm:pt modelId="{419EF02C-2F8D-4119-88DC-AF6E8BCBAE83}">
      <dgm:prSet custT="1"/>
      <dgm:spPr>
        <a:ln>
          <a:solidFill>
            <a:schemeClr val="accent5">
              <a:lumMod val="75000"/>
            </a:schemeClr>
          </a:solidFill>
        </a:ln>
      </dgm:spPr>
      <dgm:t>
        <a:bodyPr/>
        <a:lstStyle/>
        <a:p>
          <a:r>
            <a:rPr lang="en-US" sz="1800" dirty="0"/>
            <a:t>Awards calculated </a:t>
          </a:r>
        </a:p>
      </dgm:t>
    </dgm:pt>
    <dgm:pt modelId="{FDF0384E-19CC-4B9D-BF0A-03469925B8D9}" type="parTrans" cxnId="{E6D84E19-6575-4945-A895-097EDB77EACB}">
      <dgm:prSet/>
      <dgm:spPr/>
      <dgm:t>
        <a:bodyPr/>
        <a:lstStyle/>
        <a:p>
          <a:endParaRPr lang="en-US"/>
        </a:p>
      </dgm:t>
    </dgm:pt>
    <dgm:pt modelId="{B20E2398-4D03-4CE1-831C-89E054CF9FAC}" type="sibTrans" cxnId="{E6D84E19-6575-4945-A895-097EDB77EACB}">
      <dgm:prSet/>
      <dgm:spPr/>
      <dgm:t>
        <a:bodyPr/>
        <a:lstStyle/>
        <a:p>
          <a:endParaRPr lang="en-US"/>
        </a:p>
      </dgm:t>
    </dgm:pt>
    <dgm:pt modelId="{3EC0B189-9479-41CE-8F5C-DA6558890113}">
      <dgm:prSet custT="1"/>
      <dgm:spPr>
        <a:ln>
          <a:solidFill>
            <a:schemeClr val="accent5">
              <a:lumMod val="75000"/>
            </a:schemeClr>
          </a:solidFill>
        </a:ln>
      </dgm:spPr>
      <dgm:t>
        <a:bodyPr/>
        <a:lstStyle/>
        <a:p>
          <a:r>
            <a:rPr lang="en-US" sz="1800" dirty="0"/>
            <a:t>Grantees notified of Award &amp; Amount </a:t>
          </a:r>
        </a:p>
      </dgm:t>
    </dgm:pt>
    <dgm:pt modelId="{CA41B8A7-D8F2-4AEC-88BF-3885965F18A9}" type="parTrans" cxnId="{797CDB04-F652-432B-A0BC-9C42B72B7B00}">
      <dgm:prSet/>
      <dgm:spPr/>
      <dgm:t>
        <a:bodyPr/>
        <a:lstStyle/>
        <a:p>
          <a:endParaRPr lang="en-US"/>
        </a:p>
      </dgm:t>
    </dgm:pt>
    <dgm:pt modelId="{5D4118D5-B714-4921-A293-0A6EB26F7FB3}" type="sibTrans" cxnId="{797CDB04-F652-432B-A0BC-9C42B72B7B00}">
      <dgm:prSet/>
      <dgm:spPr/>
      <dgm:t>
        <a:bodyPr/>
        <a:lstStyle/>
        <a:p>
          <a:endParaRPr lang="en-US"/>
        </a:p>
      </dgm:t>
    </dgm:pt>
    <dgm:pt modelId="{FC5D3B4A-1AFF-4EE5-AF33-BB45501CE820}">
      <dgm:prSet phldrT="[Text]" custT="1"/>
      <dgm:spPr>
        <a:ln>
          <a:solidFill>
            <a:schemeClr val="accent5">
              <a:lumMod val="75000"/>
            </a:schemeClr>
          </a:solidFill>
        </a:ln>
      </dgm:spPr>
      <dgm:t>
        <a:bodyPr/>
        <a:lstStyle/>
        <a:p>
          <a:r>
            <a:rPr lang="en-US" sz="1800" dirty="0"/>
            <a:t>Revised Budgets Submitted</a:t>
          </a:r>
        </a:p>
      </dgm:t>
    </dgm:pt>
    <dgm:pt modelId="{1368EA18-B251-4BC8-9DF8-70613B2B6778}" type="parTrans" cxnId="{1DC2277C-FABE-4C64-BCCA-02214F32B6C1}">
      <dgm:prSet/>
      <dgm:spPr/>
      <dgm:t>
        <a:bodyPr/>
        <a:lstStyle/>
        <a:p>
          <a:endParaRPr lang="en-US"/>
        </a:p>
      </dgm:t>
    </dgm:pt>
    <dgm:pt modelId="{BA02A840-EBCB-40B1-BB9B-F2FCBA5AC033}" type="sibTrans" cxnId="{1DC2277C-FABE-4C64-BCCA-02214F32B6C1}">
      <dgm:prSet/>
      <dgm:spPr/>
      <dgm:t>
        <a:bodyPr/>
        <a:lstStyle/>
        <a:p>
          <a:endParaRPr lang="en-US"/>
        </a:p>
      </dgm:t>
    </dgm:pt>
    <dgm:pt modelId="{352CEC50-2C35-485E-BCEC-6347CB97963C}">
      <dgm:prSet phldrT="[Text]" custT="1"/>
      <dgm:spPr>
        <a:ln>
          <a:solidFill>
            <a:schemeClr val="accent5">
              <a:lumMod val="75000"/>
            </a:schemeClr>
          </a:solidFill>
        </a:ln>
      </dgm:spPr>
      <dgm:t>
        <a:bodyPr/>
        <a:lstStyle/>
        <a:p>
          <a:r>
            <a:rPr lang="en-US" sz="1800" dirty="0"/>
            <a:t>Spending Authority</a:t>
          </a:r>
        </a:p>
      </dgm:t>
    </dgm:pt>
    <dgm:pt modelId="{5536512B-7420-47B0-8537-B1A5172F6E9B}" type="parTrans" cxnId="{268EE312-ABDC-4F2B-AF4B-D70205ED2EA3}">
      <dgm:prSet/>
      <dgm:spPr/>
      <dgm:t>
        <a:bodyPr/>
        <a:lstStyle/>
        <a:p>
          <a:endParaRPr lang="en-US"/>
        </a:p>
      </dgm:t>
    </dgm:pt>
    <dgm:pt modelId="{38B102A8-6E9C-4951-BD5D-8D2C31C0CCA1}" type="sibTrans" cxnId="{268EE312-ABDC-4F2B-AF4B-D70205ED2EA3}">
      <dgm:prSet/>
      <dgm:spPr/>
      <dgm:t>
        <a:bodyPr/>
        <a:lstStyle/>
        <a:p>
          <a:endParaRPr lang="en-US"/>
        </a:p>
      </dgm:t>
    </dgm:pt>
    <dgm:pt modelId="{A98D8BF4-AB35-4C57-8B46-A2725E16ED50}">
      <dgm:prSet phldrT="[Text]" custT="1"/>
      <dgm:spPr>
        <a:ln>
          <a:solidFill>
            <a:schemeClr val="accent5">
              <a:lumMod val="75000"/>
            </a:schemeClr>
          </a:solidFill>
        </a:ln>
      </dgm:spPr>
      <dgm:t>
        <a:bodyPr/>
        <a:lstStyle/>
        <a:p>
          <a:r>
            <a:rPr lang="en-US" sz="1800" dirty="0"/>
            <a:t>Grant Award Notification (GAN) letters</a:t>
          </a:r>
        </a:p>
      </dgm:t>
    </dgm:pt>
    <dgm:pt modelId="{2A02178F-9D93-4F16-91E6-C1B0E657D658}" type="parTrans" cxnId="{517E0E4B-B471-40B9-9B55-D0E785C142AF}">
      <dgm:prSet/>
      <dgm:spPr/>
      <dgm:t>
        <a:bodyPr/>
        <a:lstStyle/>
        <a:p>
          <a:endParaRPr lang="en-US"/>
        </a:p>
      </dgm:t>
    </dgm:pt>
    <dgm:pt modelId="{2844D042-B485-4B65-8C3D-7683B73FED10}" type="sibTrans" cxnId="{517E0E4B-B471-40B9-9B55-D0E785C142AF}">
      <dgm:prSet/>
      <dgm:spPr/>
      <dgm:t>
        <a:bodyPr/>
        <a:lstStyle/>
        <a:p>
          <a:endParaRPr lang="en-US"/>
        </a:p>
      </dgm:t>
    </dgm:pt>
    <dgm:pt modelId="{265CC700-AD40-462B-A6DC-D7A711C6C672}" type="pres">
      <dgm:prSet presAssocID="{CF1D7B6D-5DD6-43B9-AC82-B3256CF5F006}" presName="linearFlow" presStyleCnt="0">
        <dgm:presLayoutVars>
          <dgm:dir/>
          <dgm:animLvl val="lvl"/>
          <dgm:resizeHandles val="exact"/>
        </dgm:presLayoutVars>
      </dgm:prSet>
      <dgm:spPr/>
    </dgm:pt>
    <dgm:pt modelId="{538D19BA-3D48-4336-9FFE-1332F7023BBD}" type="pres">
      <dgm:prSet presAssocID="{A2B678D6-4F6B-48F2-8162-7884ECAE74B2}" presName="composite" presStyleCnt="0"/>
      <dgm:spPr/>
    </dgm:pt>
    <dgm:pt modelId="{7E6E4051-9471-4C56-BEB0-D537C96FBA90}" type="pres">
      <dgm:prSet presAssocID="{A2B678D6-4F6B-48F2-8162-7884ECAE74B2}" presName="parTx" presStyleLbl="node1" presStyleIdx="0" presStyleCnt="4">
        <dgm:presLayoutVars>
          <dgm:chMax val="0"/>
          <dgm:chPref val="0"/>
          <dgm:bulletEnabled val="1"/>
        </dgm:presLayoutVars>
      </dgm:prSet>
      <dgm:spPr/>
    </dgm:pt>
    <dgm:pt modelId="{76E2ACA1-80ED-481E-A37E-B69014CB8099}" type="pres">
      <dgm:prSet presAssocID="{A2B678D6-4F6B-48F2-8162-7884ECAE74B2}" presName="parSh" presStyleLbl="node1" presStyleIdx="0" presStyleCnt="4"/>
      <dgm:spPr/>
    </dgm:pt>
    <dgm:pt modelId="{5E62B61F-16BE-4DD2-B267-C6F02592FBA4}" type="pres">
      <dgm:prSet presAssocID="{A2B678D6-4F6B-48F2-8162-7884ECAE74B2}" presName="desTx" presStyleLbl="fgAcc1" presStyleIdx="0" presStyleCnt="4" custScaleX="126799">
        <dgm:presLayoutVars>
          <dgm:bulletEnabled val="1"/>
        </dgm:presLayoutVars>
      </dgm:prSet>
      <dgm:spPr/>
    </dgm:pt>
    <dgm:pt modelId="{8DB79EAB-A16B-42E6-BDD8-F341C09221CB}" type="pres">
      <dgm:prSet presAssocID="{3FF0BC9B-236A-4DE1-A288-9C360CE8A835}" presName="sibTrans" presStyleLbl="sibTrans2D1" presStyleIdx="0" presStyleCnt="3"/>
      <dgm:spPr/>
    </dgm:pt>
    <dgm:pt modelId="{A76518F6-F8E9-4C2A-86D5-3D0CFD73B62F}" type="pres">
      <dgm:prSet presAssocID="{3FF0BC9B-236A-4DE1-A288-9C360CE8A835}" presName="connTx" presStyleLbl="sibTrans2D1" presStyleIdx="0" presStyleCnt="3"/>
      <dgm:spPr/>
    </dgm:pt>
    <dgm:pt modelId="{C3897678-9D85-4D08-AD92-E6ED04A4E71D}" type="pres">
      <dgm:prSet presAssocID="{837C592C-725D-4120-A3D3-F37D084DAD67}" presName="composite" presStyleCnt="0"/>
      <dgm:spPr/>
    </dgm:pt>
    <dgm:pt modelId="{A986AD4C-16EC-4668-950F-5337F8AFF4A5}" type="pres">
      <dgm:prSet presAssocID="{837C592C-725D-4120-A3D3-F37D084DAD67}" presName="parTx" presStyleLbl="node1" presStyleIdx="0" presStyleCnt="4">
        <dgm:presLayoutVars>
          <dgm:chMax val="0"/>
          <dgm:chPref val="0"/>
          <dgm:bulletEnabled val="1"/>
        </dgm:presLayoutVars>
      </dgm:prSet>
      <dgm:spPr/>
    </dgm:pt>
    <dgm:pt modelId="{E47E4E93-DCF8-4E20-94B5-8ADDC433B851}" type="pres">
      <dgm:prSet presAssocID="{837C592C-725D-4120-A3D3-F37D084DAD67}" presName="parSh" presStyleLbl="node1" presStyleIdx="1" presStyleCnt="4"/>
      <dgm:spPr/>
    </dgm:pt>
    <dgm:pt modelId="{49E0A06C-26E1-4CEA-8F53-9AE6C6EA1D08}" type="pres">
      <dgm:prSet presAssocID="{837C592C-725D-4120-A3D3-F37D084DAD67}" presName="desTx" presStyleLbl="fgAcc1" presStyleIdx="1" presStyleCnt="4" custScaleX="116577" custLinFactNeighborX="1245" custLinFactNeighborY="744">
        <dgm:presLayoutVars>
          <dgm:bulletEnabled val="1"/>
        </dgm:presLayoutVars>
      </dgm:prSet>
      <dgm:spPr/>
    </dgm:pt>
    <dgm:pt modelId="{8FB4C0A6-B3D1-4A96-B706-B56174C598B8}" type="pres">
      <dgm:prSet presAssocID="{68CC6B3A-5319-4A46-8B50-86AB33EA2A6D}" presName="sibTrans" presStyleLbl="sibTrans2D1" presStyleIdx="1" presStyleCnt="3"/>
      <dgm:spPr/>
    </dgm:pt>
    <dgm:pt modelId="{58F3D696-96A8-4974-AB50-F693A95D486C}" type="pres">
      <dgm:prSet presAssocID="{68CC6B3A-5319-4A46-8B50-86AB33EA2A6D}" presName="connTx" presStyleLbl="sibTrans2D1" presStyleIdx="1" presStyleCnt="3"/>
      <dgm:spPr/>
    </dgm:pt>
    <dgm:pt modelId="{EB3399A6-6F76-4BDE-853D-F8AE652F238A}" type="pres">
      <dgm:prSet presAssocID="{FAFF7B73-42F8-4289-87E8-A4C5C98BF072}" presName="composite" presStyleCnt="0"/>
      <dgm:spPr/>
    </dgm:pt>
    <dgm:pt modelId="{3FF96739-019D-4764-AA4C-53D88BCC8C94}" type="pres">
      <dgm:prSet presAssocID="{FAFF7B73-42F8-4289-87E8-A4C5C98BF072}" presName="parTx" presStyleLbl="node1" presStyleIdx="1" presStyleCnt="4">
        <dgm:presLayoutVars>
          <dgm:chMax val="0"/>
          <dgm:chPref val="0"/>
          <dgm:bulletEnabled val="1"/>
        </dgm:presLayoutVars>
      </dgm:prSet>
      <dgm:spPr/>
    </dgm:pt>
    <dgm:pt modelId="{34F4EBA7-368E-456D-8498-3866ADA8EC6A}" type="pres">
      <dgm:prSet presAssocID="{FAFF7B73-42F8-4289-87E8-A4C5C98BF072}" presName="parSh" presStyleLbl="node1" presStyleIdx="2" presStyleCnt="4"/>
      <dgm:spPr/>
    </dgm:pt>
    <dgm:pt modelId="{6843E039-CCE5-4463-B8EA-067896296372}" type="pres">
      <dgm:prSet presAssocID="{FAFF7B73-42F8-4289-87E8-A4C5C98BF072}" presName="desTx" presStyleLbl="fgAcc1" presStyleIdx="2" presStyleCnt="4" custScaleX="107264" custLinFactNeighborX="3347" custLinFactNeighborY="270">
        <dgm:presLayoutVars>
          <dgm:bulletEnabled val="1"/>
        </dgm:presLayoutVars>
      </dgm:prSet>
      <dgm:spPr/>
    </dgm:pt>
    <dgm:pt modelId="{C8A1DB48-AE83-4A7D-BC00-BC314DF4060C}" type="pres">
      <dgm:prSet presAssocID="{AAFCD106-EA08-4334-A435-E358A4E45F67}" presName="sibTrans" presStyleLbl="sibTrans2D1" presStyleIdx="2" presStyleCnt="3"/>
      <dgm:spPr/>
    </dgm:pt>
    <dgm:pt modelId="{ADBE769D-96A5-4980-A38E-8076614DB121}" type="pres">
      <dgm:prSet presAssocID="{AAFCD106-EA08-4334-A435-E358A4E45F67}" presName="connTx" presStyleLbl="sibTrans2D1" presStyleIdx="2" presStyleCnt="3"/>
      <dgm:spPr/>
    </dgm:pt>
    <dgm:pt modelId="{871C6D0A-BE32-4AB8-8019-C3C3946B5D09}" type="pres">
      <dgm:prSet presAssocID="{A59D7088-11FB-4831-9031-81850B7EDD53}" presName="composite" presStyleCnt="0"/>
      <dgm:spPr/>
    </dgm:pt>
    <dgm:pt modelId="{A11F4AC5-D9B1-4628-8A3F-4D01CAEE00CE}" type="pres">
      <dgm:prSet presAssocID="{A59D7088-11FB-4831-9031-81850B7EDD53}" presName="parTx" presStyleLbl="node1" presStyleIdx="2" presStyleCnt="4">
        <dgm:presLayoutVars>
          <dgm:chMax val="0"/>
          <dgm:chPref val="0"/>
          <dgm:bulletEnabled val="1"/>
        </dgm:presLayoutVars>
      </dgm:prSet>
      <dgm:spPr/>
    </dgm:pt>
    <dgm:pt modelId="{0DE9B5D4-2928-465F-ABB8-1C988BC66513}" type="pres">
      <dgm:prSet presAssocID="{A59D7088-11FB-4831-9031-81850B7EDD53}" presName="parSh" presStyleLbl="node1" presStyleIdx="3" presStyleCnt="4"/>
      <dgm:spPr/>
    </dgm:pt>
    <dgm:pt modelId="{F98013DE-E091-4A4D-B054-8547FCED4884}" type="pres">
      <dgm:prSet presAssocID="{A59D7088-11FB-4831-9031-81850B7EDD53}" presName="desTx" presStyleLbl="fgAcc1" presStyleIdx="3" presStyleCnt="4">
        <dgm:presLayoutVars>
          <dgm:bulletEnabled val="1"/>
        </dgm:presLayoutVars>
      </dgm:prSet>
      <dgm:spPr/>
    </dgm:pt>
  </dgm:ptLst>
  <dgm:cxnLst>
    <dgm:cxn modelId="{797CDB04-F652-432B-A0BC-9C42B72B7B00}" srcId="{FAFF7B73-42F8-4289-87E8-A4C5C98BF072}" destId="{3EC0B189-9479-41CE-8F5C-DA6558890113}" srcOrd="2" destOrd="0" parTransId="{CA41B8A7-D8F2-4AEC-88BF-3885965F18A9}" sibTransId="{5D4118D5-B714-4921-A293-0A6EB26F7FB3}"/>
    <dgm:cxn modelId="{44A8B30D-DB4D-4F48-A2B4-CE454C21AF29}" type="presOf" srcId="{B0D879A8-EB03-49F9-A869-B2C4CB64DC87}" destId="{6843E039-CCE5-4463-B8EA-067896296372}" srcOrd="0" destOrd="0" presId="urn:microsoft.com/office/officeart/2005/8/layout/process3"/>
    <dgm:cxn modelId="{2E505F0E-A772-4BF6-8CD1-8C4C7C568046}" type="presOf" srcId="{FC5D3B4A-1AFF-4EE5-AF33-BB45501CE820}" destId="{F98013DE-E091-4A4D-B054-8547FCED4884}" srcOrd="0" destOrd="0" presId="urn:microsoft.com/office/officeart/2005/8/layout/process3"/>
    <dgm:cxn modelId="{268EE312-ABDC-4F2B-AF4B-D70205ED2EA3}" srcId="{A59D7088-11FB-4831-9031-81850B7EDD53}" destId="{352CEC50-2C35-485E-BCEC-6347CB97963C}" srcOrd="1" destOrd="0" parTransId="{5536512B-7420-47B0-8537-B1A5172F6E9B}" sibTransId="{38B102A8-6E9C-4951-BD5D-8D2C31C0CCA1}"/>
    <dgm:cxn modelId="{394DC316-3CB3-4A1F-B219-3F2D7BC5FAD1}" type="presOf" srcId="{2FDEBFCF-F873-4CB0-8868-5F5C0795B5A0}" destId="{5E62B61F-16BE-4DD2-B267-C6F02592FBA4}" srcOrd="0" destOrd="3" presId="urn:microsoft.com/office/officeart/2005/8/layout/process3"/>
    <dgm:cxn modelId="{E6D84E19-6575-4945-A895-097EDB77EACB}" srcId="{FAFF7B73-42F8-4289-87E8-A4C5C98BF072}" destId="{419EF02C-2F8D-4119-88DC-AF6E8BCBAE83}" srcOrd="1" destOrd="0" parTransId="{FDF0384E-19CC-4B9D-BF0A-03469925B8D9}" sibTransId="{B20E2398-4D03-4CE1-831C-89E054CF9FAC}"/>
    <dgm:cxn modelId="{ACD7531C-E9A8-4312-BB52-292487081212}" srcId="{CF1D7B6D-5DD6-43B9-AC82-B3256CF5F006}" destId="{837C592C-725D-4120-A3D3-F37D084DAD67}" srcOrd="1" destOrd="0" parTransId="{7696D299-23CB-4CC8-9875-5EBE1955FEAF}" sibTransId="{68CC6B3A-5319-4A46-8B50-86AB33EA2A6D}"/>
    <dgm:cxn modelId="{0810F41F-BEE7-4685-9F21-D21C1B27E10C}" type="presOf" srcId="{3FF0BC9B-236A-4DE1-A288-9C360CE8A835}" destId="{A76518F6-F8E9-4C2A-86D5-3D0CFD73B62F}" srcOrd="1" destOrd="0" presId="urn:microsoft.com/office/officeart/2005/8/layout/process3"/>
    <dgm:cxn modelId="{A89B1E2C-5BE3-4D53-86F6-F72ECE43F9BC}" type="presOf" srcId="{BC09385E-A79A-4F46-8755-EE5E4CCCDC8B}" destId="{5E62B61F-16BE-4DD2-B267-C6F02592FBA4}" srcOrd="0" destOrd="0" presId="urn:microsoft.com/office/officeart/2005/8/layout/process3"/>
    <dgm:cxn modelId="{49C9AA33-E46F-49B6-B790-6F838778B807}" type="presOf" srcId="{837C592C-725D-4120-A3D3-F37D084DAD67}" destId="{A986AD4C-16EC-4668-950F-5337F8AFF4A5}" srcOrd="0" destOrd="0" presId="urn:microsoft.com/office/officeart/2005/8/layout/process3"/>
    <dgm:cxn modelId="{0BBA6436-B357-4E96-99D9-C252DBEF32ED}" type="presOf" srcId="{CF1D7B6D-5DD6-43B9-AC82-B3256CF5F006}" destId="{265CC700-AD40-462B-A6DC-D7A711C6C672}" srcOrd="0" destOrd="0" presId="urn:microsoft.com/office/officeart/2005/8/layout/process3"/>
    <dgm:cxn modelId="{68121F3C-3556-4669-B676-873ED7042B2B}" type="presOf" srcId="{AAFCD106-EA08-4334-A435-E358A4E45F67}" destId="{ADBE769D-96A5-4980-A38E-8076614DB121}" srcOrd="1" destOrd="0" presId="urn:microsoft.com/office/officeart/2005/8/layout/process3"/>
    <dgm:cxn modelId="{EC8EAD62-7284-48CF-AE07-48DB330332A5}" type="presOf" srcId="{68CC6B3A-5319-4A46-8B50-86AB33EA2A6D}" destId="{58F3D696-96A8-4974-AB50-F693A95D486C}" srcOrd="1" destOrd="0" presId="urn:microsoft.com/office/officeart/2005/8/layout/process3"/>
    <dgm:cxn modelId="{99DAFD45-2E8F-44F5-8137-6ACF753B8FD2}" srcId="{837C592C-725D-4120-A3D3-F37D084DAD67}" destId="{5C2DF573-2809-43AD-9337-9507639E3BE2}" srcOrd="0" destOrd="0" parTransId="{8320D6D9-0EC4-4741-A8DE-29B6427AEA17}" sibTransId="{42B31892-52CD-4C99-8190-471A5B3E0277}"/>
    <dgm:cxn modelId="{81306946-E341-4E50-8970-3D19BC317402}" type="presOf" srcId="{FAFF7B73-42F8-4289-87E8-A4C5C98BF072}" destId="{3FF96739-019D-4764-AA4C-53D88BCC8C94}" srcOrd="0" destOrd="0" presId="urn:microsoft.com/office/officeart/2005/8/layout/process3"/>
    <dgm:cxn modelId="{C104FC48-B116-4952-A9CF-999671023E86}" srcId="{FAFF7B73-42F8-4289-87E8-A4C5C98BF072}" destId="{B0D879A8-EB03-49F9-A869-B2C4CB64DC87}" srcOrd="0" destOrd="0" parTransId="{BD3EC41E-D661-4A01-B111-9CE6FF5BF92A}" sibTransId="{57A40C86-B59E-4F8C-8CD8-5A00725BF186}"/>
    <dgm:cxn modelId="{517E0E4B-B471-40B9-9B55-D0E785C142AF}" srcId="{A59D7088-11FB-4831-9031-81850B7EDD53}" destId="{A98D8BF4-AB35-4C57-8B46-A2725E16ED50}" srcOrd="2" destOrd="0" parTransId="{2A02178F-9D93-4F16-91E6-C1B0E657D658}" sibTransId="{2844D042-B485-4B65-8C3D-7683B73FED10}"/>
    <dgm:cxn modelId="{1E9A564B-4F86-447D-B4AB-ED6C0D31955F}" type="presOf" srcId="{A59D7088-11FB-4831-9031-81850B7EDD53}" destId="{0DE9B5D4-2928-465F-ABB8-1C988BC66513}" srcOrd="1" destOrd="0" presId="urn:microsoft.com/office/officeart/2005/8/layout/process3"/>
    <dgm:cxn modelId="{B1D3D86C-D5AB-4F1A-9A2B-AE26D4019398}" type="presOf" srcId="{A2B678D6-4F6B-48F2-8162-7884ECAE74B2}" destId="{76E2ACA1-80ED-481E-A37E-B69014CB8099}" srcOrd="1" destOrd="0" presId="urn:microsoft.com/office/officeart/2005/8/layout/process3"/>
    <dgm:cxn modelId="{5D839E53-4CB5-426B-9D80-8ADEC9DA6B9A}" type="presOf" srcId="{352CEC50-2C35-485E-BCEC-6347CB97963C}" destId="{F98013DE-E091-4A4D-B054-8547FCED4884}" srcOrd="0" destOrd="1" presId="urn:microsoft.com/office/officeart/2005/8/layout/process3"/>
    <dgm:cxn modelId="{C534B754-3BB1-4A5E-978C-14B85F8DEB35}" type="presOf" srcId="{A59D7088-11FB-4831-9031-81850B7EDD53}" destId="{A11F4AC5-D9B1-4628-8A3F-4D01CAEE00CE}" srcOrd="0" destOrd="0" presId="urn:microsoft.com/office/officeart/2005/8/layout/process3"/>
    <dgm:cxn modelId="{E917F476-4C98-4969-AF24-29B96197FDFC}" type="presOf" srcId="{C4C1B193-B15B-4FCC-B7E8-1D9FC96FEFED}" destId="{5E62B61F-16BE-4DD2-B267-C6F02592FBA4}" srcOrd="0" destOrd="2" presId="urn:microsoft.com/office/officeart/2005/8/layout/process3"/>
    <dgm:cxn modelId="{1DC2277C-FABE-4C64-BCCA-02214F32B6C1}" srcId="{A59D7088-11FB-4831-9031-81850B7EDD53}" destId="{FC5D3B4A-1AFF-4EE5-AF33-BB45501CE820}" srcOrd="0" destOrd="0" parTransId="{1368EA18-B251-4BC8-9DF8-70613B2B6778}" sibTransId="{BA02A840-EBCB-40B1-BB9B-F2FCBA5AC033}"/>
    <dgm:cxn modelId="{37A4367D-3A81-4D8D-B82A-7AB01AB9FDD4}" srcId="{CF1D7B6D-5DD6-43B9-AC82-B3256CF5F006}" destId="{A59D7088-11FB-4831-9031-81850B7EDD53}" srcOrd="3" destOrd="0" parTransId="{05D347F6-70D2-4ED5-A5B1-27424EE21920}" sibTransId="{16489CB9-CEF9-48FE-8B29-7FF3A59F2152}"/>
    <dgm:cxn modelId="{1129987E-588E-4E2F-BF9F-4D82E246113F}" type="presOf" srcId="{68CC6B3A-5319-4A46-8B50-86AB33EA2A6D}" destId="{8FB4C0A6-B3D1-4A96-B706-B56174C598B8}" srcOrd="0" destOrd="0" presId="urn:microsoft.com/office/officeart/2005/8/layout/process3"/>
    <dgm:cxn modelId="{D1C7DE80-41CC-4015-8523-87720291335D}" srcId="{BC09385E-A79A-4F46-8755-EE5E4CCCDC8B}" destId="{2FDEBFCF-F873-4CB0-8868-5F5C0795B5A0}" srcOrd="2" destOrd="0" parTransId="{3A1A04D3-75F2-49F8-A2E0-E31577D61E9A}" sibTransId="{16C88B17-8C2B-4957-8D8C-DE69020BE28F}"/>
    <dgm:cxn modelId="{6E87C595-DEEC-4B34-A79F-08EB90A4BBB9}" srcId="{BC09385E-A79A-4F46-8755-EE5E4CCCDC8B}" destId="{C4C1B193-B15B-4FCC-B7E8-1D9FC96FEFED}" srcOrd="1" destOrd="0" parTransId="{015A5888-6527-4EEB-9271-B7852B97CA99}" sibTransId="{3D19A654-13CE-4076-A10E-938069230FDD}"/>
    <dgm:cxn modelId="{2660F0A6-A53F-4CFC-AE44-BEB5F6428B1A}" type="presOf" srcId="{837C592C-725D-4120-A3D3-F37D084DAD67}" destId="{E47E4E93-DCF8-4E20-94B5-8ADDC433B851}" srcOrd="1" destOrd="0" presId="urn:microsoft.com/office/officeart/2005/8/layout/process3"/>
    <dgm:cxn modelId="{59F020A7-EADA-41BE-AD89-6EB1329C3797}" srcId="{BC09385E-A79A-4F46-8755-EE5E4CCCDC8B}" destId="{3B7879D5-9B56-4505-90A7-5152983EC627}" srcOrd="0" destOrd="0" parTransId="{E0F9B648-C92D-40C3-9A70-A0CE899ADDC4}" sibTransId="{50564E68-531E-47D6-84C8-C726EA5EAAE7}"/>
    <dgm:cxn modelId="{1429BAA9-18FB-4F7F-9AB9-AF250E92BE3E}" type="presOf" srcId="{3EC0B189-9479-41CE-8F5C-DA6558890113}" destId="{6843E039-CCE5-4463-B8EA-067896296372}" srcOrd="0" destOrd="2" presId="urn:microsoft.com/office/officeart/2005/8/layout/process3"/>
    <dgm:cxn modelId="{172572AD-B9AA-4BBC-B0B7-6B8950A42D65}" type="presOf" srcId="{AAFCD106-EA08-4334-A435-E358A4E45F67}" destId="{C8A1DB48-AE83-4A7D-BC00-BC314DF4060C}" srcOrd="0" destOrd="0" presId="urn:microsoft.com/office/officeart/2005/8/layout/process3"/>
    <dgm:cxn modelId="{51BA9DB8-5A40-4D7B-ACFA-807C4A67B736}" type="presOf" srcId="{FAFF7B73-42F8-4289-87E8-A4C5C98BF072}" destId="{34F4EBA7-368E-456D-8498-3866ADA8EC6A}" srcOrd="1" destOrd="0" presId="urn:microsoft.com/office/officeart/2005/8/layout/process3"/>
    <dgm:cxn modelId="{6DDBFFC3-BC5C-4DEF-8044-C6F47154ACBF}" type="presOf" srcId="{3B7879D5-9B56-4505-90A7-5152983EC627}" destId="{5E62B61F-16BE-4DD2-B267-C6F02592FBA4}" srcOrd="0" destOrd="1" presId="urn:microsoft.com/office/officeart/2005/8/layout/process3"/>
    <dgm:cxn modelId="{447FDEC8-6090-44EF-8EE4-895FCEC17437}" srcId="{CF1D7B6D-5DD6-43B9-AC82-B3256CF5F006}" destId="{A2B678D6-4F6B-48F2-8162-7884ECAE74B2}" srcOrd="0" destOrd="0" parTransId="{3FBB8872-95B1-436E-A877-BAF4BC267116}" sibTransId="{3FF0BC9B-236A-4DE1-A288-9C360CE8A835}"/>
    <dgm:cxn modelId="{9C5036CB-BADD-4111-A6BF-91EDC0F2734A}" srcId="{A2B678D6-4F6B-48F2-8162-7884ECAE74B2}" destId="{BC09385E-A79A-4F46-8755-EE5E4CCCDC8B}" srcOrd="0" destOrd="0" parTransId="{EF9D4318-C898-4DBF-AB6A-8A01A1833A86}" sibTransId="{35952342-D3AF-4559-A183-C3933B3C3081}"/>
    <dgm:cxn modelId="{CFCF4ED6-EBA1-4728-8E2A-018A7E3EF7A7}" type="presOf" srcId="{A2B678D6-4F6B-48F2-8162-7884ECAE74B2}" destId="{7E6E4051-9471-4C56-BEB0-D537C96FBA90}" srcOrd="0" destOrd="0" presId="urn:microsoft.com/office/officeart/2005/8/layout/process3"/>
    <dgm:cxn modelId="{842DF9D8-374B-42B8-A158-7C22A91C39D4}" type="presOf" srcId="{5C2DF573-2809-43AD-9337-9507639E3BE2}" destId="{49E0A06C-26E1-4CEA-8F53-9AE6C6EA1D08}" srcOrd="0" destOrd="0" presId="urn:microsoft.com/office/officeart/2005/8/layout/process3"/>
    <dgm:cxn modelId="{5A8DFEE8-6847-4F20-A076-21E17CBA3C41}" type="presOf" srcId="{A98D8BF4-AB35-4C57-8B46-A2725E16ED50}" destId="{F98013DE-E091-4A4D-B054-8547FCED4884}" srcOrd="0" destOrd="2" presId="urn:microsoft.com/office/officeart/2005/8/layout/process3"/>
    <dgm:cxn modelId="{8B4F90E9-DAE3-45F2-920C-3199FAD7EF59}" type="presOf" srcId="{419EF02C-2F8D-4119-88DC-AF6E8BCBAE83}" destId="{6843E039-CCE5-4463-B8EA-067896296372}" srcOrd="0" destOrd="1" presId="urn:microsoft.com/office/officeart/2005/8/layout/process3"/>
    <dgm:cxn modelId="{6A483AEC-9A58-4CA2-A13B-E83B72A61B48}" type="presOf" srcId="{3FF0BC9B-236A-4DE1-A288-9C360CE8A835}" destId="{8DB79EAB-A16B-42E6-BDD8-F341C09221CB}" srcOrd="0" destOrd="0" presId="urn:microsoft.com/office/officeart/2005/8/layout/process3"/>
    <dgm:cxn modelId="{E72325FE-F2F3-4AA1-81A1-232D64D3DC02}" srcId="{CF1D7B6D-5DD6-43B9-AC82-B3256CF5F006}" destId="{FAFF7B73-42F8-4289-87E8-A4C5C98BF072}" srcOrd="2" destOrd="0" parTransId="{3329315E-CCB8-4B8F-AEDC-57AA7DE32E2B}" sibTransId="{AAFCD106-EA08-4334-A435-E358A4E45F67}"/>
    <dgm:cxn modelId="{C0EDB8F0-64DA-4D73-9D80-A31D55684BD1}" type="presParOf" srcId="{265CC700-AD40-462B-A6DC-D7A711C6C672}" destId="{538D19BA-3D48-4336-9FFE-1332F7023BBD}" srcOrd="0" destOrd="0" presId="urn:microsoft.com/office/officeart/2005/8/layout/process3"/>
    <dgm:cxn modelId="{175E54F4-B7DC-418E-AC87-16F154513389}" type="presParOf" srcId="{538D19BA-3D48-4336-9FFE-1332F7023BBD}" destId="{7E6E4051-9471-4C56-BEB0-D537C96FBA90}" srcOrd="0" destOrd="0" presId="urn:microsoft.com/office/officeart/2005/8/layout/process3"/>
    <dgm:cxn modelId="{D1AC128B-634C-47A7-AB5A-C5BB86497606}" type="presParOf" srcId="{538D19BA-3D48-4336-9FFE-1332F7023BBD}" destId="{76E2ACA1-80ED-481E-A37E-B69014CB8099}" srcOrd="1" destOrd="0" presId="urn:microsoft.com/office/officeart/2005/8/layout/process3"/>
    <dgm:cxn modelId="{CE54A6AD-6B87-420B-B3CE-AA5485FE8BD9}" type="presParOf" srcId="{538D19BA-3D48-4336-9FFE-1332F7023BBD}" destId="{5E62B61F-16BE-4DD2-B267-C6F02592FBA4}" srcOrd="2" destOrd="0" presId="urn:microsoft.com/office/officeart/2005/8/layout/process3"/>
    <dgm:cxn modelId="{E176AEDA-AA52-44A4-865C-B528E89F98C5}" type="presParOf" srcId="{265CC700-AD40-462B-A6DC-D7A711C6C672}" destId="{8DB79EAB-A16B-42E6-BDD8-F341C09221CB}" srcOrd="1" destOrd="0" presId="urn:microsoft.com/office/officeart/2005/8/layout/process3"/>
    <dgm:cxn modelId="{31089A79-4634-44D9-888B-B3D26E4B4D47}" type="presParOf" srcId="{8DB79EAB-A16B-42E6-BDD8-F341C09221CB}" destId="{A76518F6-F8E9-4C2A-86D5-3D0CFD73B62F}" srcOrd="0" destOrd="0" presId="urn:microsoft.com/office/officeart/2005/8/layout/process3"/>
    <dgm:cxn modelId="{21453EAB-51F9-45A0-9682-3000A137F144}" type="presParOf" srcId="{265CC700-AD40-462B-A6DC-D7A711C6C672}" destId="{C3897678-9D85-4D08-AD92-E6ED04A4E71D}" srcOrd="2" destOrd="0" presId="urn:microsoft.com/office/officeart/2005/8/layout/process3"/>
    <dgm:cxn modelId="{9DC025CE-ED93-4EF2-8B9A-C85304DB149A}" type="presParOf" srcId="{C3897678-9D85-4D08-AD92-E6ED04A4E71D}" destId="{A986AD4C-16EC-4668-950F-5337F8AFF4A5}" srcOrd="0" destOrd="0" presId="urn:microsoft.com/office/officeart/2005/8/layout/process3"/>
    <dgm:cxn modelId="{84B50BBB-3145-49DC-A2F5-7115B75E6241}" type="presParOf" srcId="{C3897678-9D85-4D08-AD92-E6ED04A4E71D}" destId="{E47E4E93-DCF8-4E20-94B5-8ADDC433B851}" srcOrd="1" destOrd="0" presId="urn:microsoft.com/office/officeart/2005/8/layout/process3"/>
    <dgm:cxn modelId="{66169A1B-93FC-4C2E-BE4A-EEAB283A5BFF}" type="presParOf" srcId="{C3897678-9D85-4D08-AD92-E6ED04A4E71D}" destId="{49E0A06C-26E1-4CEA-8F53-9AE6C6EA1D08}" srcOrd="2" destOrd="0" presId="urn:microsoft.com/office/officeart/2005/8/layout/process3"/>
    <dgm:cxn modelId="{287A4A2E-A89A-4CAC-8FEB-EC6FD63FF087}" type="presParOf" srcId="{265CC700-AD40-462B-A6DC-D7A711C6C672}" destId="{8FB4C0A6-B3D1-4A96-B706-B56174C598B8}" srcOrd="3" destOrd="0" presId="urn:microsoft.com/office/officeart/2005/8/layout/process3"/>
    <dgm:cxn modelId="{A3D6C7A0-47A8-4746-A4FC-FF96DD068F28}" type="presParOf" srcId="{8FB4C0A6-B3D1-4A96-B706-B56174C598B8}" destId="{58F3D696-96A8-4974-AB50-F693A95D486C}" srcOrd="0" destOrd="0" presId="urn:microsoft.com/office/officeart/2005/8/layout/process3"/>
    <dgm:cxn modelId="{E672124A-7300-4EE3-8EA2-66B5ECEC5583}" type="presParOf" srcId="{265CC700-AD40-462B-A6DC-D7A711C6C672}" destId="{EB3399A6-6F76-4BDE-853D-F8AE652F238A}" srcOrd="4" destOrd="0" presId="urn:microsoft.com/office/officeart/2005/8/layout/process3"/>
    <dgm:cxn modelId="{0E99BE40-020C-48C6-99A2-7A21005EC1A3}" type="presParOf" srcId="{EB3399A6-6F76-4BDE-853D-F8AE652F238A}" destId="{3FF96739-019D-4764-AA4C-53D88BCC8C94}" srcOrd="0" destOrd="0" presId="urn:microsoft.com/office/officeart/2005/8/layout/process3"/>
    <dgm:cxn modelId="{FC50116A-D288-4284-A4FB-8003EB5A44C9}" type="presParOf" srcId="{EB3399A6-6F76-4BDE-853D-F8AE652F238A}" destId="{34F4EBA7-368E-456D-8498-3866ADA8EC6A}" srcOrd="1" destOrd="0" presId="urn:microsoft.com/office/officeart/2005/8/layout/process3"/>
    <dgm:cxn modelId="{4E1C3C34-0331-4CD2-914E-5EB97749008D}" type="presParOf" srcId="{EB3399A6-6F76-4BDE-853D-F8AE652F238A}" destId="{6843E039-CCE5-4463-B8EA-067896296372}" srcOrd="2" destOrd="0" presId="urn:microsoft.com/office/officeart/2005/8/layout/process3"/>
    <dgm:cxn modelId="{B3F7A404-886A-405F-AF07-614D2722B302}" type="presParOf" srcId="{265CC700-AD40-462B-A6DC-D7A711C6C672}" destId="{C8A1DB48-AE83-4A7D-BC00-BC314DF4060C}" srcOrd="5" destOrd="0" presId="urn:microsoft.com/office/officeart/2005/8/layout/process3"/>
    <dgm:cxn modelId="{046EB943-6DD6-4FA4-A114-9F00D8013F9C}" type="presParOf" srcId="{C8A1DB48-AE83-4A7D-BC00-BC314DF4060C}" destId="{ADBE769D-96A5-4980-A38E-8076614DB121}" srcOrd="0" destOrd="0" presId="urn:microsoft.com/office/officeart/2005/8/layout/process3"/>
    <dgm:cxn modelId="{176E5D8F-3D2F-4B04-8585-19B3787B0283}" type="presParOf" srcId="{265CC700-AD40-462B-A6DC-D7A711C6C672}" destId="{871C6D0A-BE32-4AB8-8019-C3C3946B5D09}" srcOrd="6" destOrd="0" presId="urn:microsoft.com/office/officeart/2005/8/layout/process3"/>
    <dgm:cxn modelId="{3019551E-4077-44DE-9266-9D6A0FF522E7}" type="presParOf" srcId="{871C6D0A-BE32-4AB8-8019-C3C3946B5D09}" destId="{A11F4AC5-D9B1-4628-8A3F-4D01CAEE00CE}" srcOrd="0" destOrd="0" presId="urn:microsoft.com/office/officeart/2005/8/layout/process3"/>
    <dgm:cxn modelId="{FFEFAB4A-AD8D-4799-9429-F3949CFC197A}" type="presParOf" srcId="{871C6D0A-BE32-4AB8-8019-C3C3946B5D09}" destId="{0DE9B5D4-2928-465F-ABB8-1C988BC66513}" srcOrd="1" destOrd="0" presId="urn:microsoft.com/office/officeart/2005/8/layout/process3"/>
    <dgm:cxn modelId="{C6D0A53B-6E09-4D1F-8F19-4B279D9A7436}" type="presParOf" srcId="{871C6D0A-BE32-4AB8-8019-C3C3946B5D09}" destId="{F98013DE-E091-4A4D-B054-8547FCED4884}" srcOrd="2" destOrd="0" presId="urn:microsoft.com/office/officeart/2005/8/layout/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F1D7B6D-5DD6-43B9-AC82-B3256CF5F006}" type="doc">
      <dgm:prSet loTypeId="urn:microsoft.com/office/officeart/2005/8/layout/process3" loCatId="process" qsTypeId="urn:microsoft.com/office/officeart/2005/8/quickstyle/simple3" qsCatId="simple" csTypeId="urn:microsoft.com/office/officeart/2005/8/colors/accent1_2" csCatId="accent1" phldr="1"/>
      <dgm:spPr/>
      <dgm:t>
        <a:bodyPr/>
        <a:lstStyle/>
        <a:p>
          <a:endParaRPr lang="en-US"/>
        </a:p>
      </dgm:t>
    </dgm:pt>
    <dgm:pt modelId="{A2B678D6-4F6B-48F2-8162-7884ECAE74B2}">
      <dgm:prSet phldrT="[Text]" custT="1"/>
      <dgm:spPr>
        <a:solidFill>
          <a:schemeClr val="accent5">
            <a:lumMod val="60000"/>
            <a:lumOff val="40000"/>
          </a:schemeClr>
        </a:solidFill>
        <a:ln>
          <a:solidFill>
            <a:schemeClr val="accent5">
              <a:lumMod val="60000"/>
              <a:lumOff val="40000"/>
            </a:schemeClr>
          </a:solidFill>
        </a:ln>
      </dgm:spPr>
      <dgm:t>
        <a:bodyPr/>
        <a:lstStyle/>
        <a:p>
          <a:pPr algn="ctr"/>
          <a:r>
            <a:rPr lang="en-US" sz="1800" b="1" dirty="0"/>
            <a:t>Projected Budget</a:t>
          </a:r>
        </a:p>
      </dgm:t>
    </dgm:pt>
    <dgm:pt modelId="{3FBB8872-95B1-436E-A877-BAF4BC267116}" type="parTrans" cxnId="{447FDEC8-6090-44EF-8EE4-895FCEC17437}">
      <dgm:prSet/>
      <dgm:spPr/>
      <dgm:t>
        <a:bodyPr/>
        <a:lstStyle/>
        <a:p>
          <a:endParaRPr lang="en-US"/>
        </a:p>
      </dgm:t>
    </dgm:pt>
    <dgm:pt modelId="{3FF0BC9B-236A-4DE1-A288-9C360CE8A835}" type="sibTrans" cxnId="{447FDEC8-6090-44EF-8EE4-895FCEC17437}">
      <dgm:prSet/>
      <dgm:spPr/>
      <dgm:t>
        <a:bodyPr/>
        <a:lstStyle/>
        <a:p>
          <a:endParaRPr lang="en-US"/>
        </a:p>
      </dgm:t>
    </dgm:pt>
    <dgm:pt modelId="{837C592C-725D-4120-A3D3-F37D084DAD67}">
      <dgm:prSet phldrT="[Text]" custT="1"/>
      <dgm:spPr>
        <a:solidFill>
          <a:schemeClr val="accent5">
            <a:lumMod val="60000"/>
            <a:lumOff val="40000"/>
          </a:schemeClr>
        </a:solidFill>
        <a:ln>
          <a:solidFill>
            <a:schemeClr val="accent5">
              <a:lumMod val="60000"/>
              <a:lumOff val="40000"/>
            </a:schemeClr>
          </a:solidFill>
        </a:ln>
      </dgm:spPr>
      <dgm:t>
        <a:bodyPr/>
        <a:lstStyle/>
        <a:p>
          <a:pPr algn="ctr"/>
          <a:r>
            <a:rPr lang="en-US" sz="1800" b="1" dirty="0"/>
            <a:t>Revised Budget</a:t>
          </a:r>
        </a:p>
      </dgm:t>
    </dgm:pt>
    <dgm:pt modelId="{7696D299-23CB-4CC8-9875-5EBE1955FEAF}" type="parTrans" cxnId="{ACD7531C-E9A8-4312-BB52-292487081212}">
      <dgm:prSet/>
      <dgm:spPr/>
      <dgm:t>
        <a:bodyPr/>
        <a:lstStyle/>
        <a:p>
          <a:endParaRPr lang="en-US"/>
        </a:p>
      </dgm:t>
    </dgm:pt>
    <dgm:pt modelId="{68CC6B3A-5319-4A46-8B50-86AB33EA2A6D}" type="sibTrans" cxnId="{ACD7531C-E9A8-4312-BB52-292487081212}">
      <dgm:prSet/>
      <dgm:spPr/>
      <dgm:t>
        <a:bodyPr/>
        <a:lstStyle/>
        <a:p>
          <a:endParaRPr lang="en-US"/>
        </a:p>
      </dgm:t>
    </dgm:pt>
    <dgm:pt modelId="{5C2DF573-2809-43AD-9337-9507639E3BE2}">
      <dgm:prSet phldrT="[Text]" custT="1"/>
      <dgm:spPr>
        <a:ln>
          <a:solidFill>
            <a:schemeClr val="accent5">
              <a:lumMod val="75000"/>
            </a:schemeClr>
          </a:solidFill>
        </a:ln>
      </dgm:spPr>
      <dgm:t>
        <a:bodyPr/>
        <a:lstStyle/>
        <a:p>
          <a:r>
            <a:rPr lang="en-US" sz="1800" dirty="0"/>
            <a:t>Due</a:t>
          </a:r>
          <a:r>
            <a:rPr lang="en-US" sz="1800" baseline="0" dirty="0"/>
            <a:t> after SDE calculates final awards</a:t>
          </a:r>
          <a:endParaRPr lang="en-US" sz="1800" dirty="0"/>
        </a:p>
      </dgm:t>
    </dgm:pt>
    <dgm:pt modelId="{8320D6D9-0EC4-4741-A8DE-29B6427AEA17}" type="parTrans" cxnId="{99DAFD45-2E8F-44F5-8137-6ACF753B8FD2}">
      <dgm:prSet/>
      <dgm:spPr/>
      <dgm:t>
        <a:bodyPr/>
        <a:lstStyle/>
        <a:p>
          <a:endParaRPr lang="en-US"/>
        </a:p>
      </dgm:t>
    </dgm:pt>
    <dgm:pt modelId="{42B31892-52CD-4C99-8190-471A5B3E0277}" type="sibTrans" cxnId="{99DAFD45-2E8F-44F5-8137-6ACF753B8FD2}">
      <dgm:prSet/>
      <dgm:spPr/>
      <dgm:t>
        <a:bodyPr/>
        <a:lstStyle/>
        <a:p>
          <a:endParaRPr lang="en-US"/>
        </a:p>
      </dgm:t>
    </dgm:pt>
    <dgm:pt modelId="{FAFF7B73-42F8-4289-87E8-A4C5C98BF072}">
      <dgm:prSet phldrT="[Text]" custT="1"/>
      <dgm:spPr>
        <a:solidFill>
          <a:schemeClr val="accent5">
            <a:lumMod val="60000"/>
            <a:lumOff val="40000"/>
          </a:schemeClr>
        </a:solidFill>
        <a:ln>
          <a:solidFill>
            <a:schemeClr val="accent5">
              <a:lumMod val="60000"/>
              <a:lumOff val="40000"/>
            </a:schemeClr>
          </a:solidFill>
        </a:ln>
      </dgm:spPr>
      <dgm:t>
        <a:bodyPr/>
        <a:lstStyle/>
        <a:p>
          <a:pPr algn="ctr"/>
          <a:r>
            <a:rPr lang="en-US" sz="1800" b="1" dirty="0"/>
            <a:t>Year 2</a:t>
          </a:r>
        </a:p>
        <a:p>
          <a:pPr algn="ctr"/>
          <a:r>
            <a:rPr lang="en-US" sz="1800" b="1" dirty="0"/>
            <a:t>Budget</a:t>
          </a:r>
        </a:p>
      </dgm:t>
    </dgm:pt>
    <dgm:pt modelId="{3329315E-CCB8-4B8F-AEDC-57AA7DE32E2B}" type="parTrans" cxnId="{E72325FE-F2F3-4AA1-81A1-232D64D3DC02}">
      <dgm:prSet/>
      <dgm:spPr/>
      <dgm:t>
        <a:bodyPr/>
        <a:lstStyle/>
        <a:p>
          <a:endParaRPr lang="en-US"/>
        </a:p>
      </dgm:t>
    </dgm:pt>
    <dgm:pt modelId="{AAFCD106-EA08-4334-A435-E358A4E45F67}" type="sibTrans" cxnId="{E72325FE-F2F3-4AA1-81A1-232D64D3DC02}">
      <dgm:prSet/>
      <dgm:spPr/>
      <dgm:t>
        <a:bodyPr/>
        <a:lstStyle/>
        <a:p>
          <a:endParaRPr lang="en-US"/>
        </a:p>
      </dgm:t>
    </dgm:pt>
    <dgm:pt modelId="{BC09385E-A79A-4F46-8755-EE5E4CCCDC8B}">
      <dgm:prSet phldrT="[Text]" custT="1"/>
      <dgm:spPr>
        <a:ln>
          <a:solidFill>
            <a:schemeClr val="accent5">
              <a:lumMod val="75000"/>
            </a:schemeClr>
          </a:solidFill>
        </a:ln>
      </dgm:spPr>
      <dgm:t>
        <a:bodyPr/>
        <a:lstStyle/>
        <a:p>
          <a:r>
            <a:rPr lang="en-US" sz="1800" dirty="0"/>
            <a:t>Due</a:t>
          </a:r>
          <a:r>
            <a:rPr lang="en-US" sz="1800" baseline="0" dirty="0"/>
            <a:t> w/ Application</a:t>
          </a:r>
          <a:endParaRPr lang="en-US" sz="1800" dirty="0"/>
        </a:p>
      </dgm:t>
    </dgm:pt>
    <dgm:pt modelId="{EF9D4318-C898-4DBF-AB6A-8A01A1833A86}" type="parTrans" cxnId="{9C5036CB-BADD-4111-A6BF-91EDC0F2734A}">
      <dgm:prSet/>
      <dgm:spPr/>
      <dgm:t>
        <a:bodyPr/>
        <a:lstStyle/>
        <a:p>
          <a:endParaRPr lang="en-US"/>
        </a:p>
      </dgm:t>
    </dgm:pt>
    <dgm:pt modelId="{35952342-D3AF-4559-A183-C3933B3C3081}" type="sibTrans" cxnId="{9C5036CB-BADD-4111-A6BF-91EDC0F2734A}">
      <dgm:prSet/>
      <dgm:spPr/>
      <dgm:t>
        <a:bodyPr/>
        <a:lstStyle/>
        <a:p>
          <a:endParaRPr lang="en-US"/>
        </a:p>
      </dgm:t>
    </dgm:pt>
    <dgm:pt modelId="{A59D7088-11FB-4831-9031-81850B7EDD53}">
      <dgm:prSet phldrT="[Text]" custT="1"/>
      <dgm:spPr>
        <a:solidFill>
          <a:schemeClr val="accent5">
            <a:lumMod val="60000"/>
            <a:lumOff val="40000"/>
          </a:schemeClr>
        </a:solidFill>
        <a:ln>
          <a:solidFill>
            <a:schemeClr val="accent5">
              <a:lumMod val="60000"/>
              <a:lumOff val="40000"/>
            </a:schemeClr>
          </a:solidFill>
        </a:ln>
      </dgm:spPr>
      <dgm:t>
        <a:bodyPr/>
        <a:lstStyle/>
        <a:p>
          <a:pPr algn="ctr"/>
          <a:r>
            <a:rPr lang="en-US" sz="1800" b="1" dirty="0"/>
            <a:t>Year 3 Budget</a:t>
          </a:r>
        </a:p>
      </dgm:t>
    </dgm:pt>
    <dgm:pt modelId="{05D347F6-70D2-4ED5-A5B1-27424EE21920}" type="parTrans" cxnId="{37A4367D-3A81-4D8D-B82A-7AB01AB9FDD4}">
      <dgm:prSet/>
      <dgm:spPr/>
      <dgm:t>
        <a:bodyPr/>
        <a:lstStyle/>
        <a:p>
          <a:endParaRPr lang="en-US"/>
        </a:p>
      </dgm:t>
    </dgm:pt>
    <dgm:pt modelId="{16489CB9-CEF9-48FE-8B29-7FF3A59F2152}" type="sibTrans" cxnId="{37A4367D-3A81-4D8D-B82A-7AB01AB9FDD4}">
      <dgm:prSet/>
      <dgm:spPr/>
      <dgm:t>
        <a:bodyPr/>
        <a:lstStyle/>
        <a:p>
          <a:endParaRPr lang="en-US"/>
        </a:p>
      </dgm:t>
    </dgm:pt>
    <dgm:pt modelId="{B0D879A8-EB03-49F9-A869-B2C4CB64DC87}">
      <dgm:prSet custT="1"/>
      <dgm:spPr>
        <a:ln>
          <a:solidFill>
            <a:schemeClr val="accent5">
              <a:lumMod val="75000"/>
            </a:schemeClr>
          </a:solidFill>
        </a:ln>
      </dgm:spPr>
      <dgm:t>
        <a:bodyPr/>
        <a:lstStyle/>
        <a:p>
          <a:r>
            <a:rPr lang="en-US" sz="1800" dirty="0"/>
            <a:t>Spring - SDE notifies of any change to annual award amount </a:t>
          </a:r>
        </a:p>
      </dgm:t>
    </dgm:pt>
    <dgm:pt modelId="{BD3EC41E-D661-4A01-B111-9CE6FF5BF92A}" type="parTrans" cxnId="{C104FC48-B116-4952-A9CF-999671023E86}">
      <dgm:prSet/>
      <dgm:spPr/>
      <dgm:t>
        <a:bodyPr/>
        <a:lstStyle/>
        <a:p>
          <a:endParaRPr lang="en-US"/>
        </a:p>
      </dgm:t>
    </dgm:pt>
    <dgm:pt modelId="{57A40C86-B59E-4F8C-8CD8-5A00725BF186}" type="sibTrans" cxnId="{C104FC48-B116-4952-A9CF-999671023E86}">
      <dgm:prSet/>
      <dgm:spPr/>
      <dgm:t>
        <a:bodyPr/>
        <a:lstStyle/>
        <a:p>
          <a:endParaRPr lang="en-US"/>
        </a:p>
      </dgm:t>
    </dgm:pt>
    <dgm:pt modelId="{1574F5C5-78DF-468E-B6A3-7B4087EB0D7A}">
      <dgm:prSet custT="1"/>
      <dgm:spPr>
        <a:ln>
          <a:solidFill>
            <a:schemeClr val="accent5">
              <a:lumMod val="75000"/>
            </a:schemeClr>
          </a:solidFill>
        </a:ln>
      </dgm:spPr>
      <dgm:t>
        <a:bodyPr/>
        <a:lstStyle/>
        <a:p>
          <a:r>
            <a:rPr lang="en-US" sz="1800" dirty="0"/>
            <a:t>Summer – LEA submits Year 2 Budget</a:t>
          </a:r>
        </a:p>
      </dgm:t>
    </dgm:pt>
    <dgm:pt modelId="{3B1BBC73-76DB-4BFD-AC72-C8EA493A6F42}" type="parTrans" cxnId="{3B8E8340-96AE-486C-83F7-8E5B5E4DA852}">
      <dgm:prSet/>
      <dgm:spPr/>
      <dgm:t>
        <a:bodyPr/>
        <a:lstStyle/>
        <a:p>
          <a:endParaRPr lang="en-US"/>
        </a:p>
      </dgm:t>
    </dgm:pt>
    <dgm:pt modelId="{11FF7CBC-A073-4E5C-A220-5DF22C0F66F3}" type="sibTrans" cxnId="{3B8E8340-96AE-486C-83F7-8E5B5E4DA852}">
      <dgm:prSet/>
      <dgm:spPr/>
      <dgm:t>
        <a:bodyPr/>
        <a:lstStyle/>
        <a:p>
          <a:endParaRPr lang="en-US"/>
        </a:p>
      </dgm:t>
    </dgm:pt>
    <dgm:pt modelId="{A7FC9631-A025-443E-9E5F-0A594ED64551}">
      <dgm:prSet custT="1"/>
      <dgm:spPr>
        <a:ln>
          <a:solidFill>
            <a:schemeClr val="accent5">
              <a:lumMod val="75000"/>
            </a:schemeClr>
          </a:solidFill>
        </a:ln>
      </dgm:spPr>
      <dgm:t>
        <a:bodyPr/>
        <a:lstStyle/>
        <a:p>
          <a:r>
            <a:rPr lang="en-US" sz="1800" dirty="0"/>
            <a:t>GAN letter sent </a:t>
          </a:r>
        </a:p>
      </dgm:t>
    </dgm:pt>
    <dgm:pt modelId="{211DDFCF-2D3F-470F-8D2F-A33BF7BB9AD6}" type="parTrans" cxnId="{816A7949-17A4-4B97-B051-46A720FD9148}">
      <dgm:prSet/>
      <dgm:spPr/>
      <dgm:t>
        <a:bodyPr/>
        <a:lstStyle/>
        <a:p>
          <a:endParaRPr lang="en-US"/>
        </a:p>
      </dgm:t>
    </dgm:pt>
    <dgm:pt modelId="{32090CF8-709A-40CC-9B84-51A774C4ED51}" type="sibTrans" cxnId="{816A7949-17A4-4B97-B051-46A720FD9148}">
      <dgm:prSet/>
      <dgm:spPr/>
      <dgm:t>
        <a:bodyPr/>
        <a:lstStyle/>
        <a:p>
          <a:endParaRPr lang="en-US"/>
        </a:p>
      </dgm:t>
    </dgm:pt>
    <dgm:pt modelId="{5881D1B2-7E57-4E8F-875F-8595A1E31ED4}">
      <dgm:prSet phldrT="[Text]" custT="1"/>
      <dgm:spPr>
        <a:ln>
          <a:solidFill>
            <a:schemeClr val="accent5">
              <a:lumMod val="75000"/>
            </a:schemeClr>
          </a:solidFill>
        </a:ln>
      </dgm:spPr>
      <dgm:t>
        <a:bodyPr/>
        <a:lstStyle/>
        <a:p>
          <a:r>
            <a:rPr lang="en-US" sz="1800" dirty="0"/>
            <a:t>GAN letter sent</a:t>
          </a:r>
        </a:p>
      </dgm:t>
    </dgm:pt>
    <dgm:pt modelId="{A24F7EBF-103D-4DB8-A289-27B1D3016DEC}" type="parTrans" cxnId="{396F24E9-C0CB-42D9-8702-FA70336063A0}">
      <dgm:prSet/>
      <dgm:spPr/>
      <dgm:t>
        <a:bodyPr/>
        <a:lstStyle/>
        <a:p>
          <a:endParaRPr lang="en-US"/>
        </a:p>
      </dgm:t>
    </dgm:pt>
    <dgm:pt modelId="{26C262FA-6016-457A-8767-64A706ADFA3F}" type="sibTrans" cxnId="{396F24E9-C0CB-42D9-8702-FA70336063A0}">
      <dgm:prSet/>
      <dgm:spPr/>
      <dgm:t>
        <a:bodyPr/>
        <a:lstStyle/>
        <a:p>
          <a:endParaRPr lang="en-US"/>
        </a:p>
      </dgm:t>
    </dgm:pt>
    <dgm:pt modelId="{E33031EF-A42A-4A73-A4AA-964FD69BDEC5}">
      <dgm:prSet custT="1"/>
      <dgm:spPr>
        <a:ln>
          <a:solidFill>
            <a:schemeClr val="accent5">
              <a:lumMod val="75000"/>
            </a:schemeClr>
          </a:solidFill>
        </a:ln>
      </dgm:spPr>
      <dgm:t>
        <a:bodyPr/>
        <a:lstStyle/>
        <a:p>
          <a:r>
            <a:rPr lang="en-US" sz="1800" dirty="0"/>
            <a:t>Spring - SDE notifies of any change to annual award amount </a:t>
          </a:r>
        </a:p>
      </dgm:t>
    </dgm:pt>
    <dgm:pt modelId="{F2CDE94D-0D81-44CE-AF89-65ABBF5CC850}" type="parTrans" cxnId="{0E3919EB-9F8F-45BA-985C-55164DCD0F68}">
      <dgm:prSet/>
      <dgm:spPr/>
      <dgm:t>
        <a:bodyPr/>
        <a:lstStyle/>
        <a:p>
          <a:endParaRPr lang="en-US"/>
        </a:p>
      </dgm:t>
    </dgm:pt>
    <dgm:pt modelId="{7AF423B3-9485-4842-A7F3-61AC9D031E52}" type="sibTrans" cxnId="{0E3919EB-9F8F-45BA-985C-55164DCD0F68}">
      <dgm:prSet/>
      <dgm:spPr/>
      <dgm:t>
        <a:bodyPr/>
        <a:lstStyle/>
        <a:p>
          <a:endParaRPr lang="en-US"/>
        </a:p>
      </dgm:t>
    </dgm:pt>
    <dgm:pt modelId="{2C1384F1-716F-4FF1-B982-A5455EE8C719}">
      <dgm:prSet custT="1"/>
      <dgm:spPr>
        <a:ln>
          <a:solidFill>
            <a:schemeClr val="accent5">
              <a:lumMod val="75000"/>
            </a:schemeClr>
          </a:solidFill>
        </a:ln>
      </dgm:spPr>
      <dgm:t>
        <a:bodyPr/>
        <a:lstStyle/>
        <a:p>
          <a:r>
            <a:rPr lang="en-US" sz="1800" dirty="0"/>
            <a:t>Summer – LEA submits Year 2 Budget</a:t>
          </a:r>
        </a:p>
      </dgm:t>
    </dgm:pt>
    <dgm:pt modelId="{94F0B25E-4F04-4F8B-BD31-AE0DB39D5E1F}" type="parTrans" cxnId="{3B5F7ACF-B5FA-42FB-AC8A-61085E0F93ED}">
      <dgm:prSet/>
      <dgm:spPr/>
      <dgm:t>
        <a:bodyPr/>
        <a:lstStyle/>
        <a:p>
          <a:endParaRPr lang="en-US"/>
        </a:p>
      </dgm:t>
    </dgm:pt>
    <dgm:pt modelId="{4C6E65FF-8ABD-47A4-AF7D-168E72BD6BFE}" type="sibTrans" cxnId="{3B5F7ACF-B5FA-42FB-AC8A-61085E0F93ED}">
      <dgm:prSet/>
      <dgm:spPr/>
      <dgm:t>
        <a:bodyPr/>
        <a:lstStyle/>
        <a:p>
          <a:endParaRPr lang="en-US"/>
        </a:p>
      </dgm:t>
    </dgm:pt>
    <dgm:pt modelId="{031C42A4-07DC-4F96-A4E9-38D605A5D092}">
      <dgm:prSet custT="1"/>
      <dgm:spPr>
        <a:ln>
          <a:solidFill>
            <a:schemeClr val="accent5">
              <a:lumMod val="75000"/>
            </a:schemeClr>
          </a:solidFill>
        </a:ln>
      </dgm:spPr>
      <dgm:t>
        <a:bodyPr/>
        <a:lstStyle/>
        <a:p>
          <a:r>
            <a:rPr lang="en-US" sz="1800" dirty="0"/>
            <a:t>GAN letter sent </a:t>
          </a:r>
        </a:p>
      </dgm:t>
    </dgm:pt>
    <dgm:pt modelId="{B5EA1262-FC73-4375-BCCA-B0D3FD49B892}" type="parTrans" cxnId="{C8B52A9F-FD1C-4604-BFC2-8A7D98502F26}">
      <dgm:prSet/>
      <dgm:spPr/>
      <dgm:t>
        <a:bodyPr/>
        <a:lstStyle/>
        <a:p>
          <a:endParaRPr lang="en-US"/>
        </a:p>
      </dgm:t>
    </dgm:pt>
    <dgm:pt modelId="{6E3876F8-743F-4DCA-A915-01EB54C5924C}" type="sibTrans" cxnId="{C8B52A9F-FD1C-4604-BFC2-8A7D98502F26}">
      <dgm:prSet/>
      <dgm:spPr/>
      <dgm:t>
        <a:bodyPr/>
        <a:lstStyle/>
        <a:p>
          <a:endParaRPr lang="en-US"/>
        </a:p>
      </dgm:t>
    </dgm:pt>
    <dgm:pt modelId="{265CC700-AD40-462B-A6DC-D7A711C6C672}" type="pres">
      <dgm:prSet presAssocID="{CF1D7B6D-5DD6-43B9-AC82-B3256CF5F006}" presName="linearFlow" presStyleCnt="0">
        <dgm:presLayoutVars>
          <dgm:dir/>
          <dgm:animLvl val="lvl"/>
          <dgm:resizeHandles val="exact"/>
        </dgm:presLayoutVars>
      </dgm:prSet>
      <dgm:spPr/>
    </dgm:pt>
    <dgm:pt modelId="{538D19BA-3D48-4336-9FFE-1332F7023BBD}" type="pres">
      <dgm:prSet presAssocID="{A2B678D6-4F6B-48F2-8162-7884ECAE74B2}" presName="composite" presStyleCnt="0"/>
      <dgm:spPr/>
    </dgm:pt>
    <dgm:pt modelId="{7E6E4051-9471-4C56-BEB0-D537C96FBA90}" type="pres">
      <dgm:prSet presAssocID="{A2B678D6-4F6B-48F2-8162-7884ECAE74B2}" presName="parTx" presStyleLbl="node1" presStyleIdx="0" presStyleCnt="4">
        <dgm:presLayoutVars>
          <dgm:chMax val="0"/>
          <dgm:chPref val="0"/>
          <dgm:bulletEnabled val="1"/>
        </dgm:presLayoutVars>
      </dgm:prSet>
      <dgm:spPr/>
    </dgm:pt>
    <dgm:pt modelId="{76E2ACA1-80ED-481E-A37E-B69014CB8099}" type="pres">
      <dgm:prSet presAssocID="{A2B678D6-4F6B-48F2-8162-7884ECAE74B2}" presName="parSh" presStyleLbl="node1" presStyleIdx="0" presStyleCnt="4"/>
      <dgm:spPr/>
    </dgm:pt>
    <dgm:pt modelId="{5E62B61F-16BE-4DD2-B267-C6F02592FBA4}" type="pres">
      <dgm:prSet presAssocID="{A2B678D6-4F6B-48F2-8162-7884ECAE74B2}" presName="desTx" presStyleLbl="fgAcc1" presStyleIdx="0" presStyleCnt="4" custScaleX="126799">
        <dgm:presLayoutVars>
          <dgm:bulletEnabled val="1"/>
        </dgm:presLayoutVars>
      </dgm:prSet>
      <dgm:spPr/>
    </dgm:pt>
    <dgm:pt modelId="{8DB79EAB-A16B-42E6-BDD8-F341C09221CB}" type="pres">
      <dgm:prSet presAssocID="{3FF0BC9B-236A-4DE1-A288-9C360CE8A835}" presName="sibTrans" presStyleLbl="sibTrans2D1" presStyleIdx="0" presStyleCnt="3"/>
      <dgm:spPr/>
    </dgm:pt>
    <dgm:pt modelId="{A76518F6-F8E9-4C2A-86D5-3D0CFD73B62F}" type="pres">
      <dgm:prSet presAssocID="{3FF0BC9B-236A-4DE1-A288-9C360CE8A835}" presName="connTx" presStyleLbl="sibTrans2D1" presStyleIdx="0" presStyleCnt="3"/>
      <dgm:spPr/>
    </dgm:pt>
    <dgm:pt modelId="{C3897678-9D85-4D08-AD92-E6ED04A4E71D}" type="pres">
      <dgm:prSet presAssocID="{837C592C-725D-4120-A3D3-F37D084DAD67}" presName="composite" presStyleCnt="0"/>
      <dgm:spPr/>
    </dgm:pt>
    <dgm:pt modelId="{A986AD4C-16EC-4668-950F-5337F8AFF4A5}" type="pres">
      <dgm:prSet presAssocID="{837C592C-725D-4120-A3D3-F37D084DAD67}" presName="parTx" presStyleLbl="node1" presStyleIdx="0" presStyleCnt="4">
        <dgm:presLayoutVars>
          <dgm:chMax val="0"/>
          <dgm:chPref val="0"/>
          <dgm:bulletEnabled val="1"/>
        </dgm:presLayoutVars>
      </dgm:prSet>
      <dgm:spPr/>
    </dgm:pt>
    <dgm:pt modelId="{E47E4E93-DCF8-4E20-94B5-8ADDC433B851}" type="pres">
      <dgm:prSet presAssocID="{837C592C-725D-4120-A3D3-F37D084DAD67}" presName="parSh" presStyleLbl="node1" presStyleIdx="1" presStyleCnt="4"/>
      <dgm:spPr/>
    </dgm:pt>
    <dgm:pt modelId="{49E0A06C-26E1-4CEA-8F53-9AE6C6EA1D08}" type="pres">
      <dgm:prSet presAssocID="{837C592C-725D-4120-A3D3-F37D084DAD67}" presName="desTx" presStyleLbl="fgAcc1" presStyleIdx="1" presStyleCnt="4" custScaleX="116577" custLinFactNeighborX="1245" custLinFactNeighborY="744">
        <dgm:presLayoutVars>
          <dgm:bulletEnabled val="1"/>
        </dgm:presLayoutVars>
      </dgm:prSet>
      <dgm:spPr/>
    </dgm:pt>
    <dgm:pt modelId="{8FB4C0A6-B3D1-4A96-B706-B56174C598B8}" type="pres">
      <dgm:prSet presAssocID="{68CC6B3A-5319-4A46-8B50-86AB33EA2A6D}" presName="sibTrans" presStyleLbl="sibTrans2D1" presStyleIdx="1" presStyleCnt="3"/>
      <dgm:spPr/>
    </dgm:pt>
    <dgm:pt modelId="{58F3D696-96A8-4974-AB50-F693A95D486C}" type="pres">
      <dgm:prSet presAssocID="{68CC6B3A-5319-4A46-8B50-86AB33EA2A6D}" presName="connTx" presStyleLbl="sibTrans2D1" presStyleIdx="1" presStyleCnt="3"/>
      <dgm:spPr/>
    </dgm:pt>
    <dgm:pt modelId="{EB3399A6-6F76-4BDE-853D-F8AE652F238A}" type="pres">
      <dgm:prSet presAssocID="{FAFF7B73-42F8-4289-87E8-A4C5C98BF072}" presName="composite" presStyleCnt="0"/>
      <dgm:spPr/>
    </dgm:pt>
    <dgm:pt modelId="{3FF96739-019D-4764-AA4C-53D88BCC8C94}" type="pres">
      <dgm:prSet presAssocID="{FAFF7B73-42F8-4289-87E8-A4C5C98BF072}" presName="parTx" presStyleLbl="node1" presStyleIdx="1" presStyleCnt="4">
        <dgm:presLayoutVars>
          <dgm:chMax val="0"/>
          <dgm:chPref val="0"/>
          <dgm:bulletEnabled val="1"/>
        </dgm:presLayoutVars>
      </dgm:prSet>
      <dgm:spPr/>
    </dgm:pt>
    <dgm:pt modelId="{34F4EBA7-368E-456D-8498-3866ADA8EC6A}" type="pres">
      <dgm:prSet presAssocID="{FAFF7B73-42F8-4289-87E8-A4C5C98BF072}" presName="parSh" presStyleLbl="node1" presStyleIdx="2" presStyleCnt="4"/>
      <dgm:spPr/>
    </dgm:pt>
    <dgm:pt modelId="{6843E039-CCE5-4463-B8EA-067896296372}" type="pres">
      <dgm:prSet presAssocID="{FAFF7B73-42F8-4289-87E8-A4C5C98BF072}" presName="desTx" presStyleLbl="fgAcc1" presStyleIdx="2" presStyleCnt="4" custScaleX="132631" custLinFactNeighborX="3347" custLinFactNeighborY="270">
        <dgm:presLayoutVars>
          <dgm:bulletEnabled val="1"/>
        </dgm:presLayoutVars>
      </dgm:prSet>
      <dgm:spPr/>
    </dgm:pt>
    <dgm:pt modelId="{C8A1DB48-AE83-4A7D-BC00-BC314DF4060C}" type="pres">
      <dgm:prSet presAssocID="{AAFCD106-EA08-4334-A435-E358A4E45F67}" presName="sibTrans" presStyleLbl="sibTrans2D1" presStyleIdx="2" presStyleCnt="3"/>
      <dgm:spPr/>
    </dgm:pt>
    <dgm:pt modelId="{ADBE769D-96A5-4980-A38E-8076614DB121}" type="pres">
      <dgm:prSet presAssocID="{AAFCD106-EA08-4334-A435-E358A4E45F67}" presName="connTx" presStyleLbl="sibTrans2D1" presStyleIdx="2" presStyleCnt="3"/>
      <dgm:spPr/>
    </dgm:pt>
    <dgm:pt modelId="{871C6D0A-BE32-4AB8-8019-C3C3946B5D09}" type="pres">
      <dgm:prSet presAssocID="{A59D7088-11FB-4831-9031-81850B7EDD53}" presName="composite" presStyleCnt="0"/>
      <dgm:spPr/>
    </dgm:pt>
    <dgm:pt modelId="{A11F4AC5-D9B1-4628-8A3F-4D01CAEE00CE}" type="pres">
      <dgm:prSet presAssocID="{A59D7088-11FB-4831-9031-81850B7EDD53}" presName="parTx" presStyleLbl="node1" presStyleIdx="2" presStyleCnt="4">
        <dgm:presLayoutVars>
          <dgm:chMax val="0"/>
          <dgm:chPref val="0"/>
          <dgm:bulletEnabled val="1"/>
        </dgm:presLayoutVars>
      </dgm:prSet>
      <dgm:spPr/>
    </dgm:pt>
    <dgm:pt modelId="{0DE9B5D4-2928-465F-ABB8-1C988BC66513}" type="pres">
      <dgm:prSet presAssocID="{A59D7088-11FB-4831-9031-81850B7EDD53}" presName="parSh" presStyleLbl="node1" presStyleIdx="3" presStyleCnt="4"/>
      <dgm:spPr/>
    </dgm:pt>
    <dgm:pt modelId="{F98013DE-E091-4A4D-B054-8547FCED4884}" type="pres">
      <dgm:prSet presAssocID="{A59D7088-11FB-4831-9031-81850B7EDD53}" presName="desTx" presStyleLbl="fgAcc1" presStyleIdx="3" presStyleCnt="4" custScaleX="132606" custLinFactNeighborX="3347" custLinFactNeighborY="270">
        <dgm:presLayoutVars>
          <dgm:bulletEnabled val="1"/>
        </dgm:presLayoutVars>
      </dgm:prSet>
      <dgm:spPr/>
    </dgm:pt>
  </dgm:ptLst>
  <dgm:cxnLst>
    <dgm:cxn modelId="{8B0AED07-E0C0-4886-901F-F374F86D9A46}" type="presOf" srcId="{031C42A4-07DC-4F96-A4E9-38D605A5D092}" destId="{F98013DE-E091-4A4D-B054-8547FCED4884}" srcOrd="0" destOrd="2" presId="urn:microsoft.com/office/officeart/2005/8/layout/process3"/>
    <dgm:cxn modelId="{1F86630A-BC78-4EDB-9995-AB5B9504B009}" type="presOf" srcId="{1574F5C5-78DF-468E-B6A3-7B4087EB0D7A}" destId="{6843E039-CCE5-4463-B8EA-067896296372}" srcOrd="0" destOrd="1" presId="urn:microsoft.com/office/officeart/2005/8/layout/process3"/>
    <dgm:cxn modelId="{44A8B30D-DB4D-4F48-A2B4-CE454C21AF29}" type="presOf" srcId="{B0D879A8-EB03-49F9-A869-B2C4CB64DC87}" destId="{6843E039-CCE5-4463-B8EA-067896296372}" srcOrd="0" destOrd="0" presId="urn:microsoft.com/office/officeart/2005/8/layout/process3"/>
    <dgm:cxn modelId="{ACD7531C-E9A8-4312-BB52-292487081212}" srcId="{CF1D7B6D-5DD6-43B9-AC82-B3256CF5F006}" destId="{837C592C-725D-4120-A3D3-F37D084DAD67}" srcOrd="1" destOrd="0" parTransId="{7696D299-23CB-4CC8-9875-5EBE1955FEAF}" sibTransId="{68CC6B3A-5319-4A46-8B50-86AB33EA2A6D}"/>
    <dgm:cxn modelId="{0810F41F-BEE7-4685-9F21-D21C1B27E10C}" type="presOf" srcId="{3FF0BC9B-236A-4DE1-A288-9C360CE8A835}" destId="{A76518F6-F8E9-4C2A-86D5-3D0CFD73B62F}" srcOrd="1" destOrd="0" presId="urn:microsoft.com/office/officeart/2005/8/layout/process3"/>
    <dgm:cxn modelId="{DE420E21-AE18-438D-9882-3A5BE871BB7E}" type="presOf" srcId="{E33031EF-A42A-4A73-A4AA-964FD69BDEC5}" destId="{F98013DE-E091-4A4D-B054-8547FCED4884}" srcOrd="0" destOrd="0" presId="urn:microsoft.com/office/officeart/2005/8/layout/process3"/>
    <dgm:cxn modelId="{A89B1E2C-5BE3-4D53-86F6-F72ECE43F9BC}" type="presOf" srcId="{BC09385E-A79A-4F46-8755-EE5E4CCCDC8B}" destId="{5E62B61F-16BE-4DD2-B267-C6F02592FBA4}" srcOrd="0" destOrd="0" presId="urn:microsoft.com/office/officeart/2005/8/layout/process3"/>
    <dgm:cxn modelId="{49C9AA33-E46F-49B6-B790-6F838778B807}" type="presOf" srcId="{837C592C-725D-4120-A3D3-F37D084DAD67}" destId="{A986AD4C-16EC-4668-950F-5337F8AFF4A5}" srcOrd="0" destOrd="0" presId="urn:microsoft.com/office/officeart/2005/8/layout/process3"/>
    <dgm:cxn modelId="{0BBA6436-B357-4E96-99D9-C252DBEF32ED}" type="presOf" srcId="{CF1D7B6D-5DD6-43B9-AC82-B3256CF5F006}" destId="{265CC700-AD40-462B-A6DC-D7A711C6C672}" srcOrd="0" destOrd="0" presId="urn:microsoft.com/office/officeart/2005/8/layout/process3"/>
    <dgm:cxn modelId="{68121F3C-3556-4669-B676-873ED7042B2B}" type="presOf" srcId="{AAFCD106-EA08-4334-A435-E358A4E45F67}" destId="{ADBE769D-96A5-4980-A38E-8076614DB121}" srcOrd="1" destOrd="0" presId="urn:microsoft.com/office/officeart/2005/8/layout/process3"/>
    <dgm:cxn modelId="{3B8E8340-96AE-486C-83F7-8E5B5E4DA852}" srcId="{FAFF7B73-42F8-4289-87E8-A4C5C98BF072}" destId="{1574F5C5-78DF-468E-B6A3-7B4087EB0D7A}" srcOrd="1" destOrd="0" parTransId="{3B1BBC73-76DB-4BFD-AC72-C8EA493A6F42}" sibTransId="{11FF7CBC-A073-4E5C-A220-5DF22C0F66F3}"/>
    <dgm:cxn modelId="{EC8EAD62-7284-48CF-AE07-48DB330332A5}" type="presOf" srcId="{68CC6B3A-5319-4A46-8B50-86AB33EA2A6D}" destId="{58F3D696-96A8-4974-AB50-F693A95D486C}" srcOrd="1" destOrd="0" presId="urn:microsoft.com/office/officeart/2005/8/layout/process3"/>
    <dgm:cxn modelId="{99DAFD45-2E8F-44F5-8137-6ACF753B8FD2}" srcId="{837C592C-725D-4120-A3D3-F37D084DAD67}" destId="{5C2DF573-2809-43AD-9337-9507639E3BE2}" srcOrd="0" destOrd="0" parTransId="{8320D6D9-0EC4-4741-A8DE-29B6427AEA17}" sibTransId="{42B31892-52CD-4C99-8190-471A5B3E0277}"/>
    <dgm:cxn modelId="{81306946-E341-4E50-8970-3D19BC317402}" type="presOf" srcId="{FAFF7B73-42F8-4289-87E8-A4C5C98BF072}" destId="{3FF96739-019D-4764-AA4C-53D88BCC8C94}" srcOrd="0" destOrd="0" presId="urn:microsoft.com/office/officeart/2005/8/layout/process3"/>
    <dgm:cxn modelId="{C104FC48-B116-4952-A9CF-999671023E86}" srcId="{FAFF7B73-42F8-4289-87E8-A4C5C98BF072}" destId="{B0D879A8-EB03-49F9-A869-B2C4CB64DC87}" srcOrd="0" destOrd="0" parTransId="{BD3EC41E-D661-4A01-B111-9CE6FF5BF92A}" sibTransId="{57A40C86-B59E-4F8C-8CD8-5A00725BF186}"/>
    <dgm:cxn modelId="{816A7949-17A4-4B97-B051-46A720FD9148}" srcId="{FAFF7B73-42F8-4289-87E8-A4C5C98BF072}" destId="{A7FC9631-A025-443E-9E5F-0A594ED64551}" srcOrd="2" destOrd="0" parTransId="{211DDFCF-2D3F-470F-8D2F-A33BF7BB9AD6}" sibTransId="{32090CF8-709A-40CC-9B84-51A774C4ED51}"/>
    <dgm:cxn modelId="{1E9A564B-4F86-447D-B4AB-ED6C0D31955F}" type="presOf" srcId="{A59D7088-11FB-4831-9031-81850B7EDD53}" destId="{0DE9B5D4-2928-465F-ABB8-1C988BC66513}" srcOrd="1" destOrd="0" presId="urn:microsoft.com/office/officeart/2005/8/layout/process3"/>
    <dgm:cxn modelId="{B1D3D86C-D5AB-4F1A-9A2B-AE26D4019398}" type="presOf" srcId="{A2B678D6-4F6B-48F2-8162-7884ECAE74B2}" destId="{76E2ACA1-80ED-481E-A37E-B69014CB8099}" srcOrd="1" destOrd="0" presId="urn:microsoft.com/office/officeart/2005/8/layout/process3"/>
    <dgm:cxn modelId="{C534B754-3BB1-4A5E-978C-14B85F8DEB35}" type="presOf" srcId="{A59D7088-11FB-4831-9031-81850B7EDD53}" destId="{A11F4AC5-D9B1-4628-8A3F-4D01CAEE00CE}" srcOrd="0" destOrd="0" presId="urn:microsoft.com/office/officeart/2005/8/layout/process3"/>
    <dgm:cxn modelId="{37A4367D-3A81-4D8D-B82A-7AB01AB9FDD4}" srcId="{CF1D7B6D-5DD6-43B9-AC82-B3256CF5F006}" destId="{A59D7088-11FB-4831-9031-81850B7EDD53}" srcOrd="3" destOrd="0" parTransId="{05D347F6-70D2-4ED5-A5B1-27424EE21920}" sibTransId="{16489CB9-CEF9-48FE-8B29-7FF3A59F2152}"/>
    <dgm:cxn modelId="{1129987E-588E-4E2F-BF9F-4D82E246113F}" type="presOf" srcId="{68CC6B3A-5319-4A46-8B50-86AB33EA2A6D}" destId="{8FB4C0A6-B3D1-4A96-B706-B56174C598B8}" srcOrd="0" destOrd="0" presId="urn:microsoft.com/office/officeart/2005/8/layout/process3"/>
    <dgm:cxn modelId="{D2901A9D-97E1-4570-920F-2D6F9417DA1A}" type="presOf" srcId="{5881D1B2-7E57-4E8F-875F-8595A1E31ED4}" destId="{49E0A06C-26E1-4CEA-8F53-9AE6C6EA1D08}" srcOrd="0" destOrd="1" presId="urn:microsoft.com/office/officeart/2005/8/layout/process3"/>
    <dgm:cxn modelId="{C8B52A9F-FD1C-4604-BFC2-8A7D98502F26}" srcId="{A59D7088-11FB-4831-9031-81850B7EDD53}" destId="{031C42A4-07DC-4F96-A4E9-38D605A5D092}" srcOrd="2" destOrd="0" parTransId="{B5EA1262-FC73-4375-BCCA-B0D3FD49B892}" sibTransId="{6E3876F8-743F-4DCA-A915-01EB54C5924C}"/>
    <dgm:cxn modelId="{2660F0A6-A53F-4CFC-AE44-BEB5F6428B1A}" type="presOf" srcId="{837C592C-725D-4120-A3D3-F37D084DAD67}" destId="{E47E4E93-DCF8-4E20-94B5-8ADDC433B851}" srcOrd="1" destOrd="0" presId="urn:microsoft.com/office/officeart/2005/8/layout/process3"/>
    <dgm:cxn modelId="{73C515AD-F636-4533-A4D9-947B9EC20061}" type="presOf" srcId="{2C1384F1-716F-4FF1-B982-A5455EE8C719}" destId="{F98013DE-E091-4A4D-B054-8547FCED4884}" srcOrd="0" destOrd="1" presId="urn:microsoft.com/office/officeart/2005/8/layout/process3"/>
    <dgm:cxn modelId="{172572AD-B9AA-4BBC-B0B7-6B8950A42D65}" type="presOf" srcId="{AAFCD106-EA08-4334-A435-E358A4E45F67}" destId="{C8A1DB48-AE83-4A7D-BC00-BC314DF4060C}" srcOrd="0" destOrd="0" presId="urn:microsoft.com/office/officeart/2005/8/layout/process3"/>
    <dgm:cxn modelId="{51BA9DB8-5A40-4D7B-ACFA-807C4A67B736}" type="presOf" srcId="{FAFF7B73-42F8-4289-87E8-A4C5C98BF072}" destId="{34F4EBA7-368E-456D-8498-3866ADA8EC6A}" srcOrd="1" destOrd="0" presId="urn:microsoft.com/office/officeart/2005/8/layout/process3"/>
    <dgm:cxn modelId="{447FDEC8-6090-44EF-8EE4-895FCEC17437}" srcId="{CF1D7B6D-5DD6-43B9-AC82-B3256CF5F006}" destId="{A2B678D6-4F6B-48F2-8162-7884ECAE74B2}" srcOrd="0" destOrd="0" parTransId="{3FBB8872-95B1-436E-A877-BAF4BC267116}" sibTransId="{3FF0BC9B-236A-4DE1-A288-9C360CE8A835}"/>
    <dgm:cxn modelId="{9C5036CB-BADD-4111-A6BF-91EDC0F2734A}" srcId="{A2B678D6-4F6B-48F2-8162-7884ECAE74B2}" destId="{BC09385E-A79A-4F46-8755-EE5E4CCCDC8B}" srcOrd="0" destOrd="0" parTransId="{EF9D4318-C898-4DBF-AB6A-8A01A1833A86}" sibTransId="{35952342-D3AF-4559-A183-C3933B3C3081}"/>
    <dgm:cxn modelId="{3B5F7ACF-B5FA-42FB-AC8A-61085E0F93ED}" srcId="{A59D7088-11FB-4831-9031-81850B7EDD53}" destId="{2C1384F1-716F-4FF1-B982-A5455EE8C719}" srcOrd="1" destOrd="0" parTransId="{94F0B25E-4F04-4F8B-BD31-AE0DB39D5E1F}" sibTransId="{4C6E65FF-8ABD-47A4-AF7D-168E72BD6BFE}"/>
    <dgm:cxn modelId="{CFCF4ED6-EBA1-4728-8E2A-018A7E3EF7A7}" type="presOf" srcId="{A2B678D6-4F6B-48F2-8162-7884ECAE74B2}" destId="{7E6E4051-9471-4C56-BEB0-D537C96FBA90}" srcOrd="0" destOrd="0" presId="urn:microsoft.com/office/officeart/2005/8/layout/process3"/>
    <dgm:cxn modelId="{842DF9D8-374B-42B8-A158-7C22A91C39D4}" type="presOf" srcId="{5C2DF573-2809-43AD-9337-9507639E3BE2}" destId="{49E0A06C-26E1-4CEA-8F53-9AE6C6EA1D08}" srcOrd="0" destOrd="0" presId="urn:microsoft.com/office/officeart/2005/8/layout/process3"/>
    <dgm:cxn modelId="{396F24E9-C0CB-42D9-8702-FA70336063A0}" srcId="{837C592C-725D-4120-A3D3-F37D084DAD67}" destId="{5881D1B2-7E57-4E8F-875F-8595A1E31ED4}" srcOrd="1" destOrd="0" parTransId="{A24F7EBF-103D-4DB8-A289-27B1D3016DEC}" sibTransId="{26C262FA-6016-457A-8767-64A706ADFA3F}"/>
    <dgm:cxn modelId="{0E3919EB-9F8F-45BA-985C-55164DCD0F68}" srcId="{A59D7088-11FB-4831-9031-81850B7EDD53}" destId="{E33031EF-A42A-4A73-A4AA-964FD69BDEC5}" srcOrd="0" destOrd="0" parTransId="{F2CDE94D-0D81-44CE-AF89-65ABBF5CC850}" sibTransId="{7AF423B3-9485-4842-A7F3-61AC9D031E52}"/>
    <dgm:cxn modelId="{6A483AEC-9A58-4CA2-A13B-E83B72A61B48}" type="presOf" srcId="{3FF0BC9B-236A-4DE1-A288-9C360CE8A835}" destId="{8DB79EAB-A16B-42E6-BDD8-F341C09221CB}" srcOrd="0" destOrd="0" presId="urn:microsoft.com/office/officeart/2005/8/layout/process3"/>
    <dgm:cxn modelId="{DA69B7F3-5C35-4C18-9B90-EA728165E27C}" type="presOf" srcId="{A7FC9631-A025-443E-9E5F-0A594ED64551}" destId="{6843E039-CCE5-4463-B8EA-067896296372}" srcOrd="0" destOrd="2" presId="urn:microsoft.com/office/officeart/2005/8/layout/process3"/>
    <dgm:cxn modelId="{E72325FE-F2F3-4AA1-81A1-232D64D3DC02}" srcId="{CF1D7B6D-5DD6-43B9-AC82-B3256CF5F006}" destId="{FAFF7B73-42F8-4289-87E8-A4C5C98BF072}" srcOrd="2" destOrd="0" parTransId="{3329315E-CCB8-4B8F-AEDC-57AA7DE32E2B}" sibTransId="{AAFCD106-EA08-4334-A435-E358A4E45F67}"/>
    <dgm:cxn modelId="{C0EDB8F0-64DA-4D73-9D80-A31D55684BD1}" type="presParOf" srcId="{265CC700-AD40-462B-A6DC-D7A711C6C672}" destId="{538D19BA-3D48-4336-9FFE-1332F7023BBD}" srcOrd="0" destOrd="0" presId="urn:microsoft.com/office/officeart/2005/8/layout/process3"/>
    <dgm:cxn modelId="{175E54F4-B7DC-418E-AC87-16F154513389}" type="presParOf" srcId="{538D19BA-3D48-4336-9FFE-1332F7023BBD}" destId="{7E6E4051-9471-4C56-BEB0-D537C96FBA90}" srcOrd="0" destOrd="0" presId="urn:microsoft.com/office/officeart/2005/8/layout/process3"/>
    <dgm:cxn modelId="{D1AC128B-634C-47A7-AB5A-C5BB86497606}" type="presParOf" srcId="{538D19BA-3D48-4336-9FFE-1332F7023BBD}" destId="{76E2ACA1-80ED-481E-A37E-B69014CB8099}" srcOrd="1" destOrd="0" presId="urn:microsoft.com/office/officeart/2005/8/layout/process3"/>
    <dgm:cxn modelId="{CE54A6AD-6B87-420B-B3CE-AA5485FE8BD9}" type="presParOf" srcId="{538D19BA-3D48-4336-9FFE-1332F7023BBD}" destId="{5E62B61F-16BE-4DD2-B267-C6F02592FBA4}" srcOrd="2" destOrd="0" presId="urn:microsoft.com/office/officeart/2005/8/layout/process3"/>
    <dgm:cxn modelId="{E176AEDA-AA52-44A4-865C-B528E89F98C5}" type="presParOf" srcId="{265CC700-AD40-462B-A6DC-D7A711C6C672}" destId="{8DB79EAB-A16B-42E6-BDD8-F341C09221CB}" srcOrd="1" destOrd="0" presId="urn:microsoft.com/office/officeart/2005/8/layout/process3"/>
    <dgm:cxn modelId="{31089A79-4634-44D9-888B-B3D26E4B4D47}" type="presParOf" srcId="{8DB79EAB-A16B-42E6-BDD8-F341C09221CB}" destId="{A76518F6-F8E9-4C2A-86D5-3D0CFD73B62F}" srcOrd="0" destOrd="0" presId="urn:microsoft.com/office/officeart/2005/8/layout/process3"/>
    <dgm:cxn modelId="{21453EAB-51F9-45A0-9682-3000A137F144}" type="presParOf" srcId="{265CC700-AD40-462B-A6DC-D7A711C6C672}" destId="{C3897678-9D85-4D08-AD92-E6ED04A4E71D}" srcOrd="2" destOrd="0" presId="urn:microsoft.com/office/officeart/2005/8/layout/process3"/>
    <dgm:cxn modelId="{9DC025CE-ED93-4EF2-8B9A-C85304DB149A}" type="presParOf" srcId="{C3897678-9D85-4D08-AD92-E6ED04A4E71D}" destId="{A986AD4C-16EC-4668-950F-5337F8AFF4A5}" srcOrd="0" destOrd="0" presId="urn:microsoft.com/office/officeart/2005/8/layout/process3"/>
    <dgm:cxn modelId="{84B50BBB-3145-49DC-A2F5-7115B75E6241}" type="presParOf" srcId="{C3897678-9D85-4D08-AD92-E6ED04A4E71D}" destId="{E47E4E93-DCF8-4E20-94B5-8ADDC433B851}" srcOrd="1" destOrd="0" presId="urn:microsoft.com/office/officeart/2005/8/layout/process3"/>
    <dgm:cxn modelId="{66169A1B-93FC-4C2E-BE4A-EEAB283A5BFF}" type="presParOf" srcId="{C3897678-9D85-4D08-AD92-E6ED04A4E71D}" destId="{49E0A06C-26E1-4CEA-8F53-9AE6C6EA1D08}" srcOrd="2" destOrd="0" presId="urn:microsoft.com/office/officeart/2005/8/layout/process3"/>
    <dgm:cxn modelId="{287A4A2E-A89A-4CAC-8FEB-EC6FD63FF087}" type="presParOf" srcId="{265CC700-AD40-462B-A6DC-D7A711C6C672}" destId="{8FB4C0A6-B3D1-4A96-B706-B56174C598B8}" srcOrd="3" destOrd="0" presId="urn:microsoft.com/office/officeart/2005/8/layout/process3"/>
    <dgm:cxn modelId="{A3D6C7A0-47A8-4746-A4FC-FF96DD068F28}" type="presParOf" srcId="{8FB4C0A6-B3D1-4A96-B706-B56174C598B8}" destId="{58F3D696-96A8-4974-AB50-F693A95D486C}" srcOrd="0" destOrd="0" presId="urn:microsoft.com/office/officeart/2005/8/layout/process3"/>
    <dgm:cxn modelId="{E672124A-7300-4EE3-8EA2-66B5ECEC5583}" type="presParOf" srcId="{265CC700-AD40-462B-A6DC-D7A711C6C672}" destId="{EB3399A6-6F76-4BDE-853D-F8AE652F238A}" srcOrd="4" destOrd="0" presId="urn:microsoft.com/office/officeart/2005/8/layout/process3"/>
    <dgm:cxn modelId="{0E99BE40-020C-48C6-99A2-7A21005EC1A3}" type="presParOf" srcId="{EB3399A6-6F76-4BDE-853D-F8AE652F238A}" destId="{3FF96739-019D-4764-AA4C-53D88BCC8C94}" srcOrd="0" destOrd="0" presId="urn:microsoft.com/office/officeart/2005/8/layout/process3"/>
    <dgm:cxn modelId="{FC50116A-D288-4284-A4FB-8003EB5A44C9}" type="presParOf" srcId="{EB3399A6-6F76-4BDE-853D-F8AE652F238A}" destId="{34F4EBA7-368E-456D-8498-3866ADA8EC6A}" srcOrd="1" destOrd="0" presId="urn:microsoft.com/office/officeart/2005/8/layout/process3"/>
    <dgm:cxn modelId="{4E1C3C34-0331-4CD2-914E-5EB97749008D}" type="presParOf" srcId="{EB3399A6-6F76-4BDE-853D-F8AE652F238A}" destId="{6843E039-CCE5-4463-B8EA-067896296372}" srcOrd="2" destOrd="0" presId="urn:microsoft.com/office/officeart/2005/8/layout/process3"/>
    <dgm:cxn modelId="{B3F7A404-886A-405F-AF07-614D2722B302}" type="presParOf" srcId="{265CC700-AD40-462B-A6DC-D7A711C6C672}" destId="{C8A1DB48-AE83-4A7D-BC00-BC314DF4060C}" srcOrd="5" destOrd="0" presId="urn:microsoft.com/office/officeart/2005/8/layout/process3"/>
    <dgm:cxn modelId="{046EB943-6DD6-4FA4-A114-9F00D8013F9C}" type="presParOf" srcId="{C8A1DB48-AE83-4A7D-BC00-BC314DF4060C}" destId="{ADBE769D-96A5-4980-A38E-8076614DB121}" srcOrd="0" destOrd="0" presId="urn:microsoft.com/office/officeart/2005/8/layout/process3"/>
    <dgm:cxn modelId="{176E5D8F-3D2F-4B04-8585-19B3787B0283}" type="presParOf" srcId="{265CC700-AD40-462B-A6DC-D7A711C6C672}" destId="{871C6D0A-BE32-4AB8-8019-C3C3946B5D09}" srcOrd="6" destOrd="0" presId="urn:microsoft.com/office/officeart/2005/8/layout/process3"/>
    <dgm:cxn modelId="{3019551E-4077-44DE-9266-9D6A0FF522E7}" type="presParOf" srcId="{871C6D0A-BE32-4AB8-8019-C3C3946B5D09}" destId="{A11F4AC5-D9B1-4628-8A3F-4D01CAEE00CE}" srcOrd="0" destOrd="0" presId="urn:microsoft.com/office/officeart/2005/8/layout/process3"/>
    <dgm:cxn modelId="{FFEFAB4A-AD8D-4799-9429-F3949CFC197A}" type="presParOf" srcId="{871C6D0A-BE32-4AB8-8019-C3C3946B5D09}" destId="{0DE9B5D4-2928-465F-ABB8-1C988BC66513}" srcOrd="1" destOrd="0" presId="urn:microsoft.com/office/officeart/2005/8/layout/process3"/>
    <dgm:cxn modelId="{C6D0A53B-6E09-4D1F-8F19-4B279D9A7436}" type="presParOf" srcId="{871C6D0A-BE32-4AB8-8019-C3C3946B5D09}" destId="{F98013DE-E091-4A4D-B054-8547FCED4884}" srcOrd="2" destOrd="0" presId="urn:microsoft.com/office/officeart/2005/8/layout/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F1D7B6D-5DD6-43B9-AC82-B3256CF5F006}" type="doc">
      <dgm:prSet loTypeId="urn:microsoft.com/office/officeart/2005/8/layout/process3" loCatId="process" qsTypeId="urn:microsoft.com/office/officeart/2005/8/quickstyle/simple3" qsCatId="simple" csTypeId="urn:microsoft.com/office/officeart/2005/8/colors/accent1_2" csCatId="accent1" phldr="1"/>
      <dgm:spPr/>
      <dgm:t>
        <a:bodyPr/>
        <a:lstStyle/>
        <a:p>
          <a:endParaRPr lang="en-US"/>
        </a:p>
      </dgm:t>
    </dgm:pt>
    <dgm:pt modelId="{A2B678D6-4F6B-48F2-8162-7884ECAE74B2}">
      <dgm:prSet phldrT="[Text]" custT="1"/>
      <dgm:spPr>
        <a:solidFill>
          <a:schemeClr val="accent5">
            <a:lumMod val="60000"/>
            <a:lumOff val="40000"/>
          </a:schemeClr>
        </a:solidFill>
        <a:ln>
          <a:solidFill>
            <a:schemeClr val="accent5">
              <a:lumMod val="60000"/>
              <a:lumOff val="40000"/>
            </a:schemeClr>
          </a:solidFill>
        </a:ln>
      </dgm:spPr>
      <dgm:t>
        <a:bodyPr/>
        <a:lstStyle/>
        <a:p>
          <a:pPr algn="ctr"/>
          <a:r>
            <a:rPr lang="en-US" sz="1800" b="1" dirty="0"/>
            <a:t>May</a:t>
          </a:r>
        </a:p>
      </dgm:t>
    </dgm:pt>
    <dgm:pt modelId="{3FBB8872-95B1-436E-A877-BAF4BC267116}" type="parTrans" cxnId="{447FDEC8-6090-44EF-8EE4-895FCEC17437}">
      <dgm:prSet/>
      <dgm:spPr/>
      <dgm:t>
        <a:bodyPr/>
        <a:lstStyle/>
        <a:p>
          <a:endParaRPr lang="en-US"/>
        </a:p>
      </dgm:t>
    </dgm:pt>
    <dgm:pt modelId="{3FF0BC9B-236A-4DE1-A288-9C360CE8A835}" type="sibTrans" cxnId="{447FDEC8-6090-44EF-8EE4-895FCEC17437}">
      <dgm:prSet/>
      <dgm:spPr/>
      <dgm:t>
        <a:bodyPr/>
        <a:lstStyle/>
        <a:p>
          <a:endParaRPr lang="en-US"/>
        </a:p>
      </dgm:t>
    </dgm:pt>
    <dgm:pt modelId="{837C592C-725D-4120-A3D3-F37D084DAD67}">
      <dgm:prSet phldrT="[Text]" custT="1"/>
      <dgm:spPr>
        <a:solidFill>
          <a:schemeClr val="accent5">
            <a:lumMod val="60000"/>
            <a:lumOff val="40000"/>
          </a:schemeClr>
        </a:solidFill>
        <a:ln>
          <a:solidFill>
            <a:schemeClr val="accent5">
              <a:lumMod val="60000"/>
              <a:lumOff val="40000"/>
            </a:schemeClr>
          </a:solidFill>
        </a:ln>
      </dgm:spPr>
      <dgm:t>
        <a:bodyPr/>
        <a:lstStyle/>
        <a:p>
          <a:pPr algn="ctr"/>
          <a:r>
            <a:rPr lang="en-US" sz="1800" b="1" dirty="0"/>
            <a:t>June 30</a:t>
          </a:r>
        </a:p>
        <a:p>
          <a:pPr algn="ctr"/>
          <a:endParaRPr lang="en-US" sz="1800" b="1" dirty="0"/>
        </a:p>
      </dgm:t>
    </dgm:pt>
    <dgm:pt modelId="{7696D299-23CB-4CC8-9875-5EBE1955FEAF}" type="parTrans" cxnId="{ACD7531C-E9A8-4312-BB52-292487081212}">
      <dgm:prSet/>
      <dgm:spPr/>
      <dgm:t>
        <a:bodyPr/>
        <a:lstStyle/>
        <a:p>
          <a:endParaRPr lang="en-US"/>
        </a:p>
      </dgm:t>
    </dgm:pt>
    <dgm:pt modelId="{68CC6B3A-5319-4A46-8B50-86AB33EA2A6D}" type="sibTrans" cxnId="{ACD7531C-E9A8-4312-BB52-292487081212}">
      <dgm:prSet/>
      <dgm:spPr/>
      <dgm:t>
        <a:bodyPr/>
        <a:lstStyle/>
        <a:p>
          <a:endParaRPr lang="en-US"/>
        </a:p>
      </dgm:t>
    </dgm:pt>
    <dgm:pt modelId="{5C2DF573-2809-43AD-9337-9507639E3BE2}">
      <dgm:prSet phldrT="[Text]" custT="1"/>
      <dgm:spPr>
        <a:ln>
          <a:solidFill>
            <a:schemeClr val="accent5">
              <a:lumMod val="75000"/>
            </a:schemeClr>
          </a:solidFill>
        </a:ln>
      </dgm:spPr>
      <dgm:t>
        <a:bodyPr/>
        <a:lstStyle/>
        <a:p>
          <a:r>
            <a:rPr lang="en-US" sz="1800" dirty="0"/>
            <a:t>DUE DATE for CFSGA</a:t>
          </a:r>
        </a:p>
      </dgm:t>
    </dgm:pt>
    <dgm:pt modelId="{8320D6D9-0EC4-4741-A8DE-29B6427AEA17}" type="parTrans" cxnId="{99DAFD45-2E8F-44F5-8137-6ACF753B8FD2}">
      <dgm:prSet/>
      <dgm:spPr/>
      <dgm:t>
        <a:bodyPr/>
        <a:lstStyle/>
        <a:p>
          <a:endParaRPr lang="en-US"/>
        </a:p>
      </dgm:t>
    </dgm:pt>
    <dgm:pt modelId="{42B31892-52CD-4C99-8190-471A5B3E0277}" type="sibTrans" cxnId="{99DAFD45-2E8F-44F5-8137-6ACF753B8FD2}">
      <dgm:prSet/>
      <dgm:spPr/>
      <dgm:t>
        <a:bodyPr/>
        <a:lstStyle/>
        <a:p>
          <a:endParaRPr lang="en-US"/>
        </a:p>
      </dgm:t>
    </dgm:pt>
    <dgm:pt modelId="{FAFF7B73-42F8-4289-87E8-A4C5C98BF072}">
      <dgm:prSet phldrT="[Text]" custT="1"/>
      <dgm:spPr>
        <a:solidFill>
          <a:schemeClr val="accent5">
            <a:lumMod val="60000"/>
            <a:lumOff val="40000"/>
          </a:schemeClr>
        </a:solidFill>
        <a:ln>
          <a:solidFill>
            <a:schemeClr val="accent5">
              <a:lumMod val="60000"/>
              <a:lumOff val="40000"/>
            </a:schemeClr>
          </a:solidFill>
        </a:ln>
      </dgm:spPr>
      <dgm:t>
        <a:bodyPr/>
        <a:lstStyle/>
        <a:p>
          <a:pPr algn="ctr"/>
          <a:r>
            <a:rPr lang="en-US" sz="1800" b="1" dirty="0"/>
            <a:t>Summer/Fall</a:t>
          </a:r>
        </a:p>
        <a:p>
          <a:pPr algn="ctr"/>
          <a:endParaRPr lang="en-US" sz="1800" b="1" dirty="0"/>
        </a:p>
      </dgm:t>
    </dgm:pt>
    <dgm:pt modelId="{3329315E-CCB8-4B8F-AEDC-57AA7DE32E2B}" type="parTrans" cxnId="{E72325FE-F2F3-4AA1-81A1-232D64D3DC02}">
      <dgm:prSet/>
      <dgm:spPr/>
      <dgm:t>
        <a:bodyPr/>
        <a:lstStyle/>
        <a:p>
          <a:endParaRPr lang="en-US"/>
        </a:p>
      </dgm:t>
    </dgm:pt>
    <dgm:pt modelId="{AAFCD106-EA08-4334-A435-E358A4E45F67}" type="sibTrans" cxnId="{E72325FE-F2F3-4AA1-81A1-232D64D3DC02}">
      <dgm:prSet/>
      <dgm:spPr/>
      <dgm:t>
        <a:bodyPr/>
        <a:lstStyle/>
        <a:p>
          <a:endParaRPr lang="en-US"/>
        </a:p>
      </dgm:t>
    </dgm:pt>
    <dgm:pt modelId="{2BA5591B-E131-4856-BFC9-065B4A207321}">
      <dgm:prSet phldrT="[Text]" custT="1"/>
      <dgm:spPr>
        <a:ln>
          <a:solidFill>
            <a:schemeClr val="accent5">
              <a:lumMod val="75000"/>
            </a:schemeClr>
          </a:solidFill>
        </a:ln>
      </dgm:spPr>
      <dgm:t>
        <a:bodyPr/>
        <a:lstStyle/>
        <a:p>
          <a:r>
            <a:rPr lang="en-US" sz="1800" dirty="0"/>
            <a:t>CFSGA reviewed by SDE coordinator</a:t>
          </a:r>
        </a:p>
      </dgm:t>
    </dgm:pt>
    <dgm:pt modelId="{B329A92F-4BAC-468C-9ED5-C8B960ACA7A9}" type="parTrans" cxnId="{20C08AF0-B66F-4323-BF7B-EB613813C1F8}">
      <dgm:prSet/>
      <dgm:spPr/>
      <dgm:t>
        <a:bodyPr/>
        <a:lstStyle/>
        <a:p>
          <a:endParaRPr lang="en-US"/>
        </a:p>
      </dgm:t>
    </dgm:pt>
    <dgm:pt modelId="{567CDE0C-3447-4C60-A2FD-4495CB2BA6E4}" type="sibTrans" cxnId="{20C08AF0-B66F-4323-BF7B-EB613813C1F8}">
      <dgm:prSet/>
      <dgm:spPr/>
      <dgm:t>
        <a:bodyPr/>
        <a:lstStyle/>
        <a:p>
          <a:endParaRPr lang="en-US"/>
        </a:p>
      </dgm:t>
    </dgm:pt>
    <dgm:pt modelId="{BC09385E-A79A-4F46-8755-EE5E4CCCDC8B}">
      <dgm:prSet phldrT="[Text]" custT="1"/>
      <dgm:spPr>
        <a:ln>
          <a:solidFill>
            <a:schemeClr val="accent5">
              <a:lumMod val="75000"/>
            </a:schemeClr>
          </a:solidFill>
        </a:ln>
      </dgm:spPr>
      <dgm:t>
        <a:bodyPr/>
        <a:lstStyle/>
        <a:p>
          <a:r>
            <a:rPr lang="en-US" sz="1800" dirty="0"/>
            <a:t>CFSGA Regional Roadshows</a:t>
          </a:r>
        </a:p>
      </dgm:t>
    </dgm:pt>
    <dgm:pt modelId="{EF9D4318-C898-4DBF-AB6A-8A01A1833A86}" type="parTrans" cxnId="{9C5036CB-BADD-4111-A6BF-91EDC0F2734A}">
      <dgm:prSet/>
      <dgm:spPr/>
      <dgm:t>
        <a:bodyPr/>
        <a:lstStyle/>
        <a:p>
          <a:endParaRPr lang="en-US"/>
        </a:p>
      </dgm:t>
    </dgm:pt>
    <dgm:pt modelId="{35952342-D3AF-4559-A183-C3933B3C3081}" type="sibTrans" cxnId="{9C5036CB-BADD-4111-A6BF-91EDC0F2734A}">
      <dgm:prSet/>
      <dgm:spPr/>
      <dgm:t>
        <a:bodyPr/>
        <a:lstStyle/>
        <a:p>
          <a:endParaRPr lang="en-US"/>
        </a:p>
      </dgm:t>
    </dgm:pt>
    <dgm:pt modelId="{0DA40BEA-DAF6-48BD-9C7B-5E70F4C46F2E}">
      <dgm:prSet phldrT="[Text]" custT="1"/>
      <dgm:spPr>
        <a:ln>
          <a:solidFill>
            <a:schemeClr val="accent5">
              <a:lumMod val="75000"/>
            </a:schemeClr>
          </a:solidFill>
        </a:ln>
      </dgm:spPr>
      <dgm:t>
        <a:bodyPr/>
        <a:lstStyle/>
        <a:p>
          <a:r>
            <a:rPr lang="en-US" sz="1800" dirty="0"/>
            <a:t>CFSGA portal opened</a:t>
          </a:r>
        </a:p>
      </dgm:t>
    </dgm:pt>
    <dgm:pt modelId="{CC7A6A82-E7C2-4A4B-98FF-6D6A04817888}" type="parTrans" cxnId="{7543F2A7-0229-4B9B-8BE0-9E7EC2C06BCE}">
      <dgm:prSet/>
      <dgm:spPr/>
      <dgm:t>
        <a:bodyPr/>
        <a:lstStyle/>
        <a:p>
          <a:endParaRPr lang="en-US"/>
        </a:p>
      </dgm:t>
    </dgm:pt>
    <dgm:pt modelId="{544E8643-EF7A-4BFE-A5C5-9E5F195C86A4}" type="sibTrans" cxnId="{7543F2A7-0229-4B9B-8BE0-9E7EC2C06BCE}">
      <dgm:prSet/>
      <dgm:spPr/>
      <dgm:t>
        <a:bodyPr/>
        <a:lstStyle/>
        <a:p>
          <a:endParaRPr lang="en-US"/>
        </a:p>
      </dgm:t>
    </dgm:pt>
    <dgm:pt modelId="{7719140B-4166-40D6-9248-158FB35C3365}">
      <dgm:prSet phldrT="[Text]" custT="1"/>
      <dgm:spPr>
        <a:ln>
          <a:solidFill>
            <a:schemeClr val="accent5">
              <a:lumMod val="75000"/>
            </a:schemeClr>
          </a:solidFill>
        </a:ln>
      </dgm:spPr>
      <dgm:t>
        <a:bodyPr/>
        <a:lstStyle/>
        <a:p>
          <a:r>
            <a:rPr lang="en-US" sz="1800" dirty="0"/>
            <a:t>Neglected Set-Asides calculated based on Annual Count and Title IA formula</a:t>
          </a:r>
        </a:p>
      </dgm:t>
    </dgm:pt>
    <dgm:pt modelId="{2E4B1B53-9E30-4584-A6B4-E85AD6CA3EDB}" type="parTrans" cxnId="{5F10445F-4A44-437A-9CAA-DB44C1D9CDE0}">
      <dgm:prSet/>
      <dgm:spPr/>
      <dgm:t>
        <a:bodyPr/>
        <a:lstStyle/>
        <a:p>
          <a:endParaRPr lang="en-US"/>
        </a:p>
      </dgm:t>
    </dgm:pt>
    <dgm:pt modelId="{ABEA4727-43FF-4A45-A124-F48E2192E588}" type="sibTrans" cxnId="{5F10445F-4A44-437A-9CAA-DB44C1D9CDE0}">
      <dgm:prSet/>
      <dgm:spPr/>
      <dgm:t>
        <a:bodyPr/>
        <a:lstStyle/>
        <a:p>
          <a:endParaRPr lang="en-US"/>
        </a:p>
      </dgm:t>
    </dgm:pt>
    <dgm:pt modelId="{D30B5BDE-DA19-4BF7-B274-D561AF802CF2}">
      <dgm:prSet phldrT="[Text]" custT="1"/>
      <dgm:spPr>
        <a:ln>
          <a:solidFill>
            <a:schemeClr val="accent5">
              <a:lumMod val="75000"/>
            </a:schemeClr>
          </a:solidFill>
        </a:ln>
      </dgm:spPr>
      <dgm:t>
        <a:bodyPr/>
        <a:lstStyle/>
        <a:p>
          <a:r>
            <a:rPr lang="en-US" sz="1800" dirty="0"/>
            <a:t>Communication provided if needed</a:t>
          </a:r>
        </a:p>
      </dgm:t>
    </dgm:pt>
    <dgm:pt modelId="{8F2EA019-ACEE-445A-8561-BEA863A75BF6}" type="parTrans" cxnId="{2E0C9C73-F2CC-40A6-9C51-F8ECCE045885}">
      <dgm:prSet/>
      <dgm:spPr/>
      <dgm:t>
        <a:bodyPr/>
        <a:lstStyle/>
        <a:p>
          <a:endParaRPr lang="en-US"/>
        </a:p>
      </dgm:t>
    </dgm:pt>
    <dgm:pt modelId="{7D281E7F-C4E5-43B6-829F-EE090BD65E18}" type="sibTrans" cxnId="{2E0C9C73-F2CC-40A6-9C51-F8ECCE045885}">
      <dgm:prSet/>
      <dgm:spPr/>
      <dgm:t>
        <a:bodyPr/>
        <a:lstStyle/>
        <a:p>
          <a:endParaRPr lang="en-US"/>
        </a:p>
      </dgm:t>
    </dgm:pt>
    <dgm:pt modelId="{725EE778-1134-48A4-BBC0-DA598254A320}">
      <dgm:prSet phldrT="[Text]" custT="1"/>
      <dgm:spPr>
        <a:ln>
          <a:solidFill>
            <a:schemeClr val="accent5">
              <a:lumMod val="75000"/>
            </a:schemeClr>
          </a:solidFill>
        </a:ln>
      </dgm:spPr>
      <dgm:t>
        <a:bodyPr/>
        <a:lstStyle/>
        <a:p>
          <a:r>
            <a:rPr lang="en-US" sz="1800" dirty="0"/>
            <a:t>CFSGA Approval</a:t>
          </a:r>
        </a:p>
      </dgm:t>
    </dgm:pt>
    <dgm:pt modelId="{1D74C3B7-45AB-4CAA-91F8-9C77553573A2}" type="parTrans" cxnId="{9FEEEF0F-6BE2-4186-9C8D-FBBF3695A1B4}">
      <dgm:prSet/>
      <dgm:spPr/>
      <dgm:t>
        <a:bodyPr/>
        <a:lstStyle/>
        <a:p>
          <a:endParaRPr lang="en-US"/>
        </a:p>
      </dgm:t>
    </dgm:pt>
    <dgm:pt modelId="{F27AAFB7-1210-41ED-BFCE-CD0DDB9C3362}" type="sibTrans" cxnId="{9FEEEF0F-6BE2-4186-9C8D-FBBF3695A1B4}">
      <dgm:prSet/>
      <dgm:spPr/>
      <dgm:t>
        <a:bodyPr/>
        <a:lstStyle/>
        <a:p>
          <a:endParaRPr lang="en-US"/>
        </a:p>
      </dgm:t>
    </dgm:pt>
    <dgm:pt modelId="{74743082-FF4B-4B0C-BBF3-89B0F790FACF}">
      <dgm:prSet phldrT="[Text]" custT="1"/>
      <dgm:spPr>
        <a:ln>
          <a:solidFill>
            <a:schemeClr val="accent5">
              <a:lumMod val="75000"/>
            </a:schemeClr>
          </a:solidFill>
        </a:ln>
      </dgm:spPr>
      <dgm:t>
        <a:bodyPr/>
        <a:lstStyle/>
        <a:p>
          <a:r>
            <a:rPr lang="en-US" sz="1800" dirty="0"/>
            <a:t>GAN letter</a:t>
          </a:r>
        </a:p>
      </dgm:t>
    </dgm:pt>
    <dgm:pt modelId="{8F62D315-C99C-4887-A980-AC271A048CA1}" type="parTrans" cxnId="{CB169A93-3F60-4A53-9699-9FE393744D20}">
      <dgm:prSet/>
      <dgm:spPr/>
      <dgm:t>
        <a:bodyPr/>
        <a:lstStyle/>
        <a:p>
          <a:endParaRPr lang="en-US"/>
        </a:p>
      </dgm:t>
    </dgm:pt>
    <dgm:pt modelId="{4B966CBB-13D9-4DD4-8400-333230EE356C}" type="sibTrans" cxnId="{CB169A93-3F60-4A53-9699-9FE393744D20}">
      <dgm:prSet/>
      <dgm:spPr/>
      <dgm:t>
        <a:bodyPr/>
        <a:lstStyle/>
        <a:p>
          <a:endParaRPr lang="en-US"/>
        </a:p>
      </dgm:t>
    </dgm:pt>
    <dgm:pt modelId="{13F4CECB-ACAB-4E3F-B585-E6A3D12669F3}">
      <dgm:prSet phldrT="[Text]" custT="1"/>
      <dgm:spPr>
        <a:ln>
          <a:solidFill>
            <a:schemeClr val="accent5">
              <a:lumMod val="75000"/>
            </a:schemeClr>
          </a:solidFill>
        </a:ln>
      </dgm:spPr>
      <dgm:t>
        <a:bodyPr/>
        <a:lstStyle/>
        <a:p>
          <a:r>
            <a:rPr lang="en-US" sz="1800" dirty="0"/>
            <a:t>Consultation with Facility</a:t>
          </a:r>
        </a:p>
      </dgm:t>
    </dgm:pt>
    <dgm:pt modelId="{71E5BAFD-B060-4C4D-B0D3-4EF5CE15E779}" type="parTrans" cxnId="{3260C0A8-B648-4805-A18B-96438F4C59CB}">
      <dgm:prSet/>
      <dgm:spPr/>
      <dgm:t>
        <a:bodyPr/>
        <a:lstStyle/>
        <a:p>
          <a:endParaRPr lang="en-US"/>
        </a:p>
      </dgm:t>
    </dgm:pt>
    <dgm:pt modelId="{A0B61B3E-5438-4887-85A6-F1EC71119B76}" type="sibTrans" cxnId="{3260C0A8-B648-4805-A18B-96438F4C59CB}">
      <dgm:prSet/>
      <dgm:spPr/>
      <dgm:t>
        <a:bodyPr/>
        <a:lstStyle/>
        <a:p>
          <a:endParaRPr lang="en-US"/>
        </a:p>
      </dgm:t>
    </dgm:pt>
    <dgm:pt modelId="{893C2162-59E0-4C30-89AD-29568718995A}">
      <dgm:prSet phldrT="[Text]" custT="1"/>
      <dgm:spPr>
        <a:ln>
          <a:solidFill>
            <a:schemeClr val="accent5">
              <a:lumMod val="75000"/>
            </a:schemeClr>
          </a:solidFill>
        </a:ln>
      </dgm:spPr>
      <dgm:t>
        <a:bodyPr/>
        <a:lstStyle/>
        <a:p>
          <a:r>
            <a:rPr lang="en-US" sz="1800" dirty="0"/>
            <a:t>Neglected Tabs completed </a:t>
          </a:r>
        </a:p>
      </dgm:t>
    </dgm:pt>
    <dgm:pt modelId="{2AFD4A7E-0848-47DD-ADA6-1DB55585139F}" type="parTrans" cxnId="{1394FBF1-11FD-4D0B-B9EE-7EB19A2744AC}">
      <dgm:prSet/>
      <dgm:spPr/>
      <dgm:t>
        <a:bodyPr/>
        <a:lstStyle/>
        <a:p>
          <a:endParaRPr lang="en-US"/>
        </a:p>
      </dgm:t>
    </dgm:pt>
    <dgm:pt modelId="{7A01759E-C494-48B5-8DE1-64F68B7E291C}" type="sibTrans" cxnId="{1394FBF1-11FD-4D0B-B9EE-7EB19A2744AC}">
      <dgm:prSet/>
      <dgm:spPr/>
      <dgm:t>
        <a:bodyPr/>
        <a:lstStyle/>
        <a:p>
          <a:endParaRPr lang="en-US"/>
        </a:p>
      </dgm:t>
    </dgm:pt>
    <dgm:pt modelId="{265CC700-AD40-462B-A6DC-D7A711C6C672}" type="pres">
      <dgm:prSet presAssocID="{CF1D7B6D-5DD6-43B9-AC82-B3256CF5F006}" presName="linearFlow" presStyleCnt="0">
        <dgm:presLayoutVars>
          <dgm:dir/>
          <dgm:animLvl val="lvl"/>
          <dgm:resizeHandles val="exact"/>
        </dgm:presLayoutVars>
      </dgm:prSet>
      <dgm:spPr/>
    </dgm:pt>
    <dgm:pt modelId="{538D19BA-3D48-4336-9FFE-1332F7023BBD}" type="pres">
      <dgm:prSet presAssocID="{A2B678D6-4F6B-48F2-8162-7884ECAE74B2}" presName="composite" presStyleCnt="0"/>
      <dgm:spPr/>
    </dgm:pt>
    <dgm:pt modelId="{7E6E4051-9471-4C56-BEB0-D537C96FBA90}" type="pres">
      <dgm:prSet presAssocID="{A2B678D6-4F6B-48F2-8162-7884ECAE74B2}" presName="parTx" presStyleLbl="node1" presStyleIdx="0" presStyleCnt="3">
        <dgm:presLayoutVars>
          <dgm:chMax val="0"/>
          <dgm:chPref val="0"/>
          <dgm:bulletEnabled val="1"/>
        </dgm:presLayoutVars>
      </dgm:prSet>
      <dgm:spPr/>
    </dgm:pt>
    <dgm:pt modelId="{76E2ACA1-80ED-481E-A37E-B69014CB8099}" type="pres">
      <dgm:prSet presAssocID="{A2B678D6-4F6B-48F2-8162-7884ECAE74B2}" presName="parSh" presStyleLbl="node1" presStyleIdx="0" presStyleCnt="3"/>
      <dgm:spPr/>
    </dgm:pt>
    <dgm:pt modelId="{5E62B61F-16BE-4DD2-B267-C6F02592FBA4}" type="pres">
      <dgm:prSet presAssocID="{A2B678D6-4F6B-48F2-8162-7884ECAE74B2}" presName="desTx" presStyleLbl="fgAcc1" presStyleIdx="0" presStyleCnt="3" custScaleX="126799">
        <dgm:presLayoutVars>
          <dgm:bulletEnabled val="1"/>
        </dgm:presLayoutVars>
      </dgm:prSet>
      <dgm:spPr/>
    </dgm:pt>
    <dgm:pt modelId="{8DB79EAB-A16B-42E6-BDD8-F341C09221CB}" type="pres">
      <dgm:prSet presAssocID="{3FF0BC9B-236A-4DE1-A288-9C360CE8A835}" presName="sibTrans" presStyleLbl="sibTrans2D1" presStyleIdx="0" presStyleCnt="2"/>
      <dgm:spPr/>
    </dgm:pt>
    <dgm:pt modelId="{A76518F6-F8E9-4C2A-86D5-3D0CFD73B62F}" type="pres">
      <dgm:prSet presAssocID="{3FF0BC9B-236A-4DE1-A288-9C360CE8A835}" presName="connTx" presStyleLbl="sibTrans2D1" presStyleIdx="0" presStyleCnt="2"/>
      <dgm:spPr/>
    </dgm:pt>
    <dgm:pt modelId="{C3897678-9D85-4D08-AD92-E6ED04A4E71D}" type="pres">
      <dgm:prSet presAssocID="{837C592C-725D-4120-A3D3-F37D084DAD67}" presName="composite" presStyleCnt="0"/>
      <dgm:spPr/>
    </dgm:pt>
    <dgm:pt modelId="{A986AD4C-16EC-4668-950F-5337F8AFF4A5}" type="pres">
      <dgm:prSet presAssocID="{837C592C-725D-4120-A3D3-F37D084DAD67}" presName="parTx" presStyleLbl="node1" presStyleIdx="0" presStyleCnt="3">
        <dgm:presLayoutVars>
          <dgm:chMax val="0"/>
          <dgm:chPref val="0"/>
          <dgm:bulletEnabled val="1"/>
        </dgm:presLayoutVars>
      </dgm:prSet>
      <dgm:spPr/>
    </dgm:pt>
    <dgm:pt modelId="{E47E4E93-DCF8-4E20-94B5-8ADDC433B851}" type="pres">
      <dgm:prSet presAssocID="{837C592C-725D-4120-A3D3-F37D084DAD67}" presName="parSh" presStyleLbl="node1" presStyleIdx="1" presStyleCnt="3"/>
      <dgm:spPr/>
    </dgm:pt>
    <dgm:pt modelId="{49E0A06C-26E1-4CEA-8F53-9AE6C6EA1D08}" type="pres">
      <dgm:prSet presAssocID="{837C592C-725D-4120-A3D3-F37D084DAD67}" presName="desTx" presStyleLbl="fgAcc1" presStyleIdx="1" presStyleCnt="3" custScaleX="116577">
        <dgm:presLayoutVars>
          <dgm:bulletEnabled val="1"/>
        </dgm:presLayoutVars>
      </dgm:prSet>
      <dgm:spPr/>
    </dgm:pt>
    <dgm:pt modelId="{8FB4C0A6-B3D1-4A96-B706-B56174C598B8}" type="pres">
      <dgm:prSet presAssocID="{68CC6B3A-5319-4A46-8B50-86AB33EA2A6D}" presName="sibTrans" presStyleLbl="sibTrans2D1" presStyleIdx="1" presStyleCnt="2"/>
      <dgm:spPr/>
    </dgm:pt>
    <dgm:pt modelId="{58F3D696-96A8-4974-AB50-F693A95D486C}" type="pres">
      <dgm:prSet presAssocID="{68CC6B3A-5319-4A46-8B50-86AB33EA2A6D}" presName="connTx" presStyleLbl="sibTrans2D1" presStyleIdx="1" presStyleCnt="2"/>
      <dgm:spPr/>
    </dgm:pt>
    <dgm:pt modelId="{EB3399A6-6F76-4BDE-853D-F8AE652F238A}" type="pres">
      <dgm:prSet presAssocID="{FAFF7B73-42F8-4289-87E8-A4C5C98BF072}" presName="composite" presStyleCnt="0"/>
      <dgm:spPr/>
    </dgm:pt>
    <dgm:pt modelId="{3FF96739-019D-4764-AA4C-53D88BCC8C94}" type="pres">
      <dgm:prSet presAssocID="{FAFF7B73-42F8-4289-87E8-A4C5C98BF072}" presName="parTx" presStyleLbl="node1" presStyleIdx="1" presStyleCnt="3">
        <dgm:presLayoutVars>
          <dgm:chMax val="0"/>
          <dgm:chPref val="0"/>
          <dgm:bulletEnabled val="1"/>
        </dgm:presLayoutVars>
      </dgm:prSet>
      <dgm:spPr/>
    </dgm:pt>
    <dgm:pt modelId="{34F4EBA7-368E-456D-8498-3866ADA8EC6A}" type="pres">
      <dgm:prSet presAssocID="{FAFF7B73-42F8-4289-87E8-A4C5C98BF072}" presName="parSh" presStyleLbl="node1" presStyleIdx="2" presStyleCnt="3"/>
      <dgm:spPr/>
    </dgm:pt>
    <dgm:pt modelId="{6843E039-CCE5-4463-B8EA-067896296372}" type="pres">
      <dgm:prSet presAssocID="{FAFF7B73-42F8-4289-87E8-A4C5C98BF072}" presName="desTx" presStyleLbl="fgAcc1" presStyleIdx="2" presStyleCnt="3" custScaleX="107264">
        <dgm:presLayoutVars>
          <dgm:bulletEnabled val="1"/>
        </dgm:presLayoutVars>
      </dgm:prSet>
      <dgm:spPr/>
    </dgm:pt>
  </dgm:ptLst>
  <dgm:cxnLst>
    <dgm:cxn modelId="{1EE03809-E6FD-465C-8ABE-1A8256264494}" type="presOf" srcId="{2BA5591B-E131-4856-BFC9-065B4A207321}" destId="{6843E039-CCE5-4463-B8EA-067896296372}" srcOrd="0" destOrd="0" presId="urn:microsoft.com/office/officeart/2005/8/layout/process3"/>
    <dgm:cxn modelId="{9FEEEF0F-6BE2-4186-9C8D-FBBF3695A1B4}" srcId="{FAFF7B73-42F8-4289-87E8-A4C5C98BF072}" destId="{725EE778-1134-48A4-BBC0-DA598254A320}" srcOrd="2" destOrd="0" parTransId="{1D74C3B7-45AB-4CAA-91F8-9C77553573A2}" sibTransId="{F27AAFB7-1210-41ED-BFCE-CD0DDB9C3362}"/>
    <dgm:cxn modelId="{ACD7531C-E9A8-4312-BB52-292487081212}" srcId="{CF1D7B6D-5DD6-43B9-AC82-B3256CF5F006}" destId="{837C592C-725D-4120-A3D3-F37D084DAD67}" srcOrd="1" destOrd="0" parTransId="{7696D299-23CB-4CC8-9875-5EBE1955FEAF}" sibTransId="{68CC6B3A-5319-4A46-8B50-86AB33EA2A6D}"/>
    <dgm:cxn modelId="{0810F41F-BEE7-4685-9F21-D21C1B27E10C}" type="presOf" srcId="{3FF0BC9B-236A-4DE1-A288-9C360CE8A835}" destId="{A76518F6-F8E9-4C2A-86D5-3D0CFD73B62F}" srcOrd="1" destOrd="0" presId="urn:microsoft.com/office/officeart/2005/8/layout/process3"/>
    <dgm:cxn modelId="{A89B1E2C-5BE3-4D53-86F6-F72ECE43F9BC}" type="presOf" srcId="{BC09385E-A79A-4F46-8755-EE5E4CCCDC8B}" destId="{5E62B61F-16BE-4DD2-B267-C6F02592FBA4}" srcOrd="0" destOrd="1" presId="urn:microsoft.com/office/officeart/2005/8/layout/process3"/>
    <dgm:cxn modelId="{49C9AA33-E46F-49B6-B790-6F838778B807}" type="presOf" srcId="{837C592C-725D-4120-A3D3-F37D084DAD67}" destId="{A986AD4C-16EC-4668-950F-5337F8AFF4A5}" srcOrd="0" destOrd="0" presId="urn:microsoft.com/office/officeart/2005/8/layout/process3"/>
    <dgm:cxn modelId="{0BBA6436-B357-4E96-99D9-C252DBEF32ED}" type="presOf" srcId="{CF1D7B6D-5DD6-43B9-AC82-B3256CF5F006}" destId="{265CC700-AD40-462B-A6DC-D7A711C6C672}" srcOrd="0" destOrd="0" presId="urn:microsoft.com/office/officeart/2005/8/layout/process3"/>
    <dgm:cxn modelId="{D86C0B3C-C068-4939-85AE-D0FF4BBEEFFE}" type="presOf" srcId="{7719140B-4166-40D6-9248-158FB35C3365}" destId="{5E62B61F-16BE-4DD2-B267-C6F02592FBA4}" srcOrd="0" destOrd="0" presId="urn:microsoft.com/office/officeart/2005/8/layout/process3"/>
    <dgm:cxn modelId="{5F10445F-4A44-437A-9CAA-DB44C1D9CDE0}" srcId="{A2B678D6-4F6B-48F2-8162-7884ECAE74B2}" destId="{7719140B-4166-40D6-9248-158FB35C3365}" srcOrd="0" destOrd="0" parTransId="{2E4B1B53-9E30-4584-A6B4-E85AD6CA3EDB}" sibTransId="{ABEA4727-43FF-4A45-A124-F48E2192E588}"/>
    <dgm:cxn modelId="{EC8EAD62-7284-48CF-AE07-48DB330332A5}" type="presOf" srcId="{68CC6B3A-5319-4A46-8B50-86AB33EA2A6D}" destId="{58F3D696-96A8-4974-AB50-F693A95D486C}" srcOrd="1" destOrd="0" presId="urn:microsoft.com/office/officeart/2005/8/layout/process3"/>
    <dgm:cxn modelId="{99DAFD45-2E8F-44F5-8137-6ACF753B8FD2}" srcId="{837C592C-725D-4120-A3D3-F37D084DAD67}" destId="{5C2DF573-2809-43AD-9337-9507639E3BE2}" srcOrd="0" destOrd="0" parTransId="{8320D6D9-0EC4-4741-A8DE-29B6427AEA17}" sibTransId="{42B31892-52CD-4C99-8190-471A5B3E0277}"/>
    <dgm:cxn modelId="{81306946-E341-4E50-8970-3D19BC317402}" type="presOf" srcId="{FAFF7B73-42F8-4289-87E8-A4C5C98BF072}" destId="{3FF96739-019D-4764-AA4C-53D88BCC8C94}" srcOrd="0" destOrd="0" presId="urn:microsoft.com/office/officeart/2005/8/layout/process3"/>
    <dgm:cxn modelId="{11D3A247-3F2F-4E73-852A-E66526461849}" type="presOf" srcId="{0DA40BEA-DAF6-48BD-9C7B-5E70F4C46F2E}" destId="{5E62B61F-16BE-4DD2-B267-C6F02592FBA4}" srcOrd="0" destOrd="2" presId="urn:microsoft.com/office/officeart/2005/8/layout/process3"/>
    <dgm:cxn modelId="{B1D3D86C-D5AB-4F1A-9A2B-AE26D4019398}" type="presOf" srcId="{A2B678D6-4F6B-48F2-8162-7884ECAE74B2}" destId="{76E2ACA1-80ED-481E-A37E-B69014CB8099}" srcOrd="1" destOrd="0" presId="urn:microsoft.com/office/officeart/2005/8/layout/process3"/>
    <dgm:cxn modelId="{31AE7C6E-430B-424D-9E6D-6B6F208FDE8C}" type="presOf" srcId="{725EE778-1134-48A4-BBC0-DA598254A320}" destId="{6843E039-CCE5-4463-B8EA-067896296372}" srcOrd="0" destOrd="2" presId="urn:microsoft.com/office/officeart/2005/8/layout/process3"/>
    <dgm:cxn modelId="{31639473-B76F-4834-91B6-418679E7883A}" type="presOf" srcId="{D30B5BDE-DA19-4BF7-B274-D561AF802CF2}" destId="{6843E039-CCE5-4463-B8EA-067896296372}" srcOrd="0" destOrd="1" presId="urn:microsoft.com/office/officeart/2005/8/layout/process3"/>
    <dgm:cxn modelId="{2E0C9C73-F2CC-40A6-9C51-F8ECCE045885}" srcId="{FAFF7B73-42F8-4289-87E8-A4C5C98BF072}" destId="{D30B5BDE-DA19-4BF7-B274-D561AF802CF2}" srcOrd="1" destOrd="0" parTransId="{8F2EA019-ACEE-445A-8561-BEA863A75BF6}" sibTransId="{7D281E7F-C4E5-43B6-829F-EE090BD65E18}"/>
    <dgm:cxn modelId="{1129987E-588E-4E2F-BF9F-4D82E246113F}" type="presOf" srcId="{68CC6B3A-5319-4A46-8B50-86AB33EA2A6D}" destId="{8FB4C0A6-B3D1-4A96-B706-B56174C598B8}" srcOrd="0" destOrd="0" presId="urn:microsoft.com/office/officeart/2005/8/layout/process3"/>
    <dgm:cxn modelId="{A850748F-E98E-4582-9DFC-2CDCDA6D78F8}" type="presOf" srcId="{13F4CECB-ACAB-4E3F-B585-E6A3D12669F3}" destId="{5E62B61F-16BE-4DD2-B267-C6F02592FBA4}" srcOrd="0" destOrd="3" presId="urn:microsoft.com/office/officeart/2005/8/layout/process3"/>
    <dgm:cxn modelId="{CB169A93-3F60-4A53-9699-9FE393744D20}" srcId="{FAFF7B73-42F8-4289-87E8-A4C5C98BF072}" destId="{74743082-FF4B-4B0C-BBF3-89B0F790FACF}" srcOrd="3" destOrd="0" parTransId="{8F62D315-C99C-4887-A980-AC271A048CA1}" sibTransId="{4B966CBB-13D9-4DD4-8400-333230EE356C}"/>
    <dgm:cxn modelId="{2660F0A6-A53F-4CFC-AE44-BEB5F6428B1A}" type="presOf" srcId="{837C592C-725D-4120-A3D3-F37D084DAD67}" destId="{E47E4E93-DCF8-4E20-94B5-8ADDC433B851}" srcOrd="1" destOrd="0" presId="urn:microsoft.com/office/officeart/2005/8/layout/process3"/>
    <dgm:cxn modelId="{C3F2C7A7-53FB-4B0F-BC52-9664EA0FDE65}" type="presOf" srcId="{893C2162-59E0-4C30-89AD-29568718995A}" destId="{5E62B61F-16BE-4DD2-B267-C6F02592FBA4}" srcOrd="0" destOrd="4" presId="urn:microsoft.com/office/officeart/2005/8/layout/process3"/>
    <dgm:cxn modelId="{7543F2A7-0229-4B9B-8BE0-9E7EC2C06BCE}" srcId="{A2B678D6-4F6B-48F2-8162-7884ECAE74B2}" destId="{0DA40BEA-DAF6-48BD-9C7B-5E70F4C46F2E}" srcOrd="2" destOrd="0" parTransId="{CC7A6A82-E7C2-4A4B-98FF-6D6A04817888}" sibTransId="{544E8643-EF7A-4BFE-A5C5-9E5F195C86A4}"/>
    <dgm:cxn modelId="{3260C0A8-B648-4805-A18B-96438F4C59CB}" srcId="{A2B678D6-4F6B-48F2-8162-7884ECAE74B2}" destId="{13F4CECB-ACAB-4E3F-B585-E6A3D12669F3}" srcOrd="3" destOrd="0" parTransId="{71E5BAFD-B060-4C4D-B0D3-4EF5CE15E779}" sibTransId="{A0B61B3E-5438-4887-85A6-F1EC71119B76}"/>
    <dgm:cxn modelId="{51BA9DB8-5A40-4D7B-ACFA-807C4A67B736}" type="presOf" srcId="{FAFF7B73-42F8-4289-87E8-A4C5C98BF072}" destId="{34F4EBA7-368E-456D-8498-3866ADA8EC6A}" srcOrd="1" destOrd="0" presId="urn:microsoft.com/office/officeart/2005/8/layout/process3"/>
    <dgm:cxn modelId="{447FDEC8-6090-44EF-8EE4-895FCEC17437}" srcId="{CF1D7B6D-5DD6-43B9-AC82-B3256CF5F006}" destId="{A2B678D6-4F6B-48F2-8162-7884ECAE74B2}" srcOrd="0" destOrd="0" parTransId="{3FBB8872-95B1-436E-A877-BAF4BC267116}" sibTransId="{3FF0BC9B-236A-4DE1-A288-9C360CE8A835}"/>
    <dgm:cxn modelId="{9C5036CB-BADD-4111-A6BF-91EDC0F2734A}" srcId="{A2B678D6-4F6B-48F2-8162-7884ECAE74B2}" destId="{BC09385E-A79A-4F46-8755-EE5E4CCCDC8B}" srcOrd="1" destOrd="0" parTransId="{EF9D4318-C898-4DBF-AB6A-8A01A1833A86}" sibTransId="{35952342-D3AF-4559-A183-C3933B3C3081}"/>
    <dgm:cxn modelId="{CFCF4ED6-EBA1-4728-8E2A-018A7E3EF7A7}" type="presOf" srcId="{A2B678D6-4F6B-48F2-8162-7884ECAE74B2}" destId="{7E6E4051-9471-4C56-BEB0-D537C96FBA90}" srcOrd="0" destOrd="0" presId="urn:microsoft.com/office/officeart/2005/8/layout/process3"/>
    <dgm:cxn modelId="{842DF9D8-374B-42B8-A158-7C22A91C39D4}" type="presOf" srcId="{5C2DF573-2809-43AD-9337-9507639E3BE2}" destId="{49E0A06C-26E1-4CEA-8F53-9AE6C6EA1D08}" srcOrd="0" destOrd="0" presId="urn:microsoft.com/office/officeart/2005/8/layout/process3"/>
    <dgm:cxn modelId="{6A483AEC-9A58-4CA2-A13B-E83B72A61B48}" type="presOf" srcId="{3FF0BC9B-236A-4DE1-A288-9C360CE8A835}" destId="{8DB79EAB-A16B-42E6-BDD8-F341C09221CB}" srcOrd="0" destOrd="0" presId="urn:microsoft.com/office/officeart/2005/8/layout/process3"/>
    <dgm:cxn modelId="{20C08AF0-B66F-4323-BF7B-EB613813C1F8}" srcId="{FAFF7B73-42F8-4289-87E8-A4C5C98BF072}" destId="{2BA5591B-E131-4856-BFC9-065B4A207321}" srcOrd="0" destOrd="0" parTransId="{B329A92F-4BAC-468C-9ED5-C8B960ACA7A9}" sibTransId="{567CDE0C-3447-4C60-A2FD-4495CB2BA6E4}"/>
    <dgm:cxn modelId="{1394FBF1-11FD-4D0B-B9EE-7EB19A2744AC}" srcId="{A2B678D6-4F6B-48F2-8162-7884ECAE74B2}" destId="{893C2162-59E0-4C30-89AD-29568718995A}" srcOrd="4" destOrd="0" parTransId="{2AFD4A7E-0848-47DD-ADA6-1DB55585139F}" sibTransId="{7A01759E-C494-48B5-8DE1-64F68B7E291C}"/>
    <dgm:cxn modelId="{F2C597F8-5474-47A9-B936-9C0B0B70180E}" type="presOf" srcId="{74743082-FF4B-4B0C-BBF3-89B0F790FACF}" destId="{6843E039-CCE5-4463-B8EA-067896296372}" srcOrd="0" destOrd="3" presId="urn:microsoft.com/office/officeart/2005/8/layout/process3"/>
    <dgm:cxn modelId="{E72325FE-F2F3-4AA1-81A1-232D64D3DC02}" srcId="{CF1D7B6D-5DD6-43B9-AC82-B3256CF5F006}" destId="{FAFF7B73-42F8-4289-87E8-A4C5C98BF072}" srcOrd="2" destOrd="0" parTransId="{3329315E-CCB8-4B8F-AEDC-57AA7DE32E2B}" sibTransId="{AAFCD106-EA08-4334-A435-E358A4E45F67}"/>
    <dgm:cxn modelId="{C0EDB8F0-64DA-4D73-9D80-A31D55684BD1}" type="presParOf" srcId="{265CC700-AD40-462B-A6DC-D7A711C6C672}" destId="{538D19BA-3D48-4336-9FFE-1332F7023BBD}" srcOrd="0" destOrd="0" presId="urn:microsoft.com/office/officeart/2005/8/layout/process3"/>
    <dgm:cxn modelId="{175E54F4-B7DC-418E-AC87-16F154513389}" type="presParOf" srcId="{538D19BA-3D48-4336-9FFE-1332F7023BBD}" destId="{7E6E4051-9471-4C56-BEB0-D537C96FBA90}" srcOrd="0" destOrd="0" presId="urn:microsoft.com/office/officeart/2005/8/layout/process3"/>
    <dgm:cxn modelId="{D1AC128B-634C-47A7-AB5A-C5BB86497606}" type="presParOf" srcId="{538D19BA-3D48-4336-9FFE-1332F7023BBD}" destId="{76E2ACA1-80ED-481E-A37E-B69014CB8099}" srcOrd="1" destOrd="0" presId="urn:microsoft.com/office/officeart/2005/8/layout/process3"/>
    <dgm:cxn modelId="{CE54A6AD-6B87-420B-B3CE-AA5485FE8BD9}" type="presParOf" srcId="{538D19BA-3D48-4336-9FFE-1332F7023BBD}" destId="{5E62B61F-16BE-4DD2-B267-C6F02592FBA4}" srcOrd="2" destOrd="0" presId="urn:microsoft.com/office/officeart/2005/8/layout/process3"/>
    <dgm:cxn modelId="{E176AEDA-AA52-44A4-865C-B528E89F98C5}" type="presParOf" srcId="{265CC700-AD40-462B-A6DC-D7A711C6C672}" destId="{8DB79EAB-A16B-42E6-BDD8-F341C09221CB}" srcOrd="1" destOrd="0" presId="urn:microsoft.com/office/officeart/2005/8/layout/process3"/>
    <dgm:cxn modelId="{31089A79-4634-44D9-888B-B3D26E4B4D47}" type="presParOf" srcId="{8DB79EAB-A16B-42E6-BDD8-F341C09221CB}" destId="{A76518F6-F8E9-4C2A-86D5-3D0CFD73B62F}" srcOrd="0" destOrd="0" presId="urn:microsoft.com/office/officeart/2005/8/layout/process3"/>
    <dgm:cxn modelId="{21453EAB-51F9-45A0-9682-3000A137F144}" type="presParOf" srcId="{265CC700-AD40-462B-A6DC-D7A711C6C672}" destId="{C3897678-9D85-4D08-AD92-E6ED04A4E71D}" srcOrd="2" destOrd="0" presId="urn:microsoft.com/office/officeart/2005/8/layout/process3"/>
    <dgm:cxn modelId="{9DC025CE-ED93-4EF2-8B9A-C85304DB149A}" type="presParOf" srcId="{C3897678-9D85-4D08-AD92-E6ED04A4E71D}" destId="{A986AD4C-16EC-4668-950F-5337F8AFF4A5}" srcOrd="0" destOrd="0" presId="urn:microsoft.com/office/officeart/2005/8/layout/process3"/>
    <dgm:cxn modelId="{84B50BBB-3145-49DC-A2F5-7115B75E6241}" type="presParOf" srcId="{C3897678-9D85-4D08-AD92-E6ED04A4E71D}" destId="{E47E4E93-DCF8-4E20-94B5-8ADDC433B851}" srcOrd="1" destOrd="0" presId="urn:microsoft.com/office/officeart/2005/8/layout/process3"/>
    <dgm:cxn modelId="{66169A1B-93FC-4C2E-BE4A-EEAB283A5BFF}" type="presParOf" srcId="{C3897678-9D85-4D08-AD92-E6ED04A4E71D}" destId="{49E0A06C-26E1-4CEA-8F53-9AE6C6EA1D08}" srcOrd="2" destOrd="0" presId="urn:microsoft.com/office/officeart/2005/8/layout/process3"/>
    <dgm:cxn modelId="{287A4A2E-A89A-4CAC-8FEB-EC6FD63FF087}" type="presParOf" srcId="{265CC700-AD40-462B-A6DC-D7A711C6C672}" destId="{8FB4C0A6-B3D1-4A96-B706-B56174C598B8}" srcOrd="3" destOrd="0" presId="urn:microsoft.com/office/officeart/2005/8/layout/process3"/>
    <dgm:cxn modelId="{A3D6C7A0-47A8-4746-A4FC-FF96DD068F28}" type="presParOf" srcId="{8FB4C0A6-B3D1-4A96-B706-B56174C598B8}" destId="{58F3D696-96A8-4974-AB50-F693A95D486C}" srcOrd="0" destOrd="0" presId="urn:microsoft.com/office/officeart/2005/8/layout/process3"/>
    <dgm:cxn modelId="{E672124A-7300-4EE3-8EA2-66B5ECEC5583}" type="presParOf" srcId="{265CC700-AD40-462B-A6DC-D7A711C6C672}" destId="{EB3399A6-6F76-4BDE-853D-F8AE652F238A}" srcOrd="4" destOrd="0" presId="urn:microsoft.com/office/officeart/2005/8/layout/process3"/>
    <dgm:cxn modelId="{0E99BE40-020C-48C6-99A2-7A21005EC1A3}" type="presParOf" srcId="{EB3399A6-6F76-4BDE-853D-F8AE652F238A}" destId="{3FF96739-019D-4764-AA4C-53D88BCC8C94}" srcOrd="0" destOrd="0" presId="urn:microsoft.com/office/officeart/2005/8/layout/process3"/>
    <dgm:cxn modelId="{FC50116A-D288-4284-A4FB-8003EB5A44C9}" type="presParOf" srcId="{EB3399A6-6F76-4BDE-853D-F8AE652F238A}" destId="{34F4EBA7-368E-456D-8498-3866ADA8EC6A}" srcOrd="1" destOrd="0" presId="urn:microsoft.com/office/officeart/2005/8/layout/process3"/>
    <dgm:cxn modelId="{4E1C3C34-0331-4CD2-914E-5EB97749008D}" type="presParOf" srcId="{EB3399A6-6F76-4BDE-853D-F8AE652F238A}" destId="{6843E039-CCE5-4463-B8EA-067896296372}" srcOrd="2" destOrd="0" presId="urn:microsoft.com/office/officeart/2005/8/layout/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F1D7B6D-5DD6-43B9-AC82-B3256CF5F006}" type="doc">
      <dgm:prSet loTypeId="urn:microsoft.com/office/officeart/2005/8/layout/process3" loCatId="process" qsTypeId="urn:microsoft.com/office/officeart/2005/8/quickstyle/simple3" qsCatId="simple" csTypeId="urn:microsoft.com/office/officeart/2005/8/colors/accent1_2" csCatId="accent1" phldr="1"/>
      <dgm:spPr/>
      <dgm:t>
        <a:bodyPr/>
        <a:lstStyle/>
        <a:p>
          <a:endParaRPr lang="en-US"/>
        </a:p>
      </dgm:t>
    </dgm:pt>
    <dgm:pt modelId="{A2B678D6-4F6B-48F2-8162-7884ECAE74B2}">
      <dgm:prSet phldrT="[Text]" custT="1"/>
      <dgm:spPr>
        <a:solidFill>
          <a:schemeClr val="accent5">
            <a:lumMod val="60000"/>
            <a:lumOff val="40000"/>
          </a:schemeClr>
        </a:solidFill>
        <a:ln>
          <a:solidFill>
            <a:schemeClr val="accent5">
              <a:lumMod val="60000"/>
              <a:lumOff val="40000"/>
            </a:schemeClr>
          </a:solidFill>
        </a:ln>
      </dgm:spPr>
      <dgm:t>
        <a:bodyPr/>
        <a:lstStyle/>
        <a:p>
          <a:pPr algn="ctr"/>
          <a:r>
            <a:rPr lang="en-US" sz="2400" b="1" dirty="0"/>
            <a:t>Aug 15</a:t>
          </a:r>
        </a:p>
      </dgm:t>
    </dgm:pt>
    <dgm:pt modelId="{3FBB8872-95B1-436E-A877-BAF4BC267116}" type="parTrans" cxnId="{447FDEC8-6090-44EF-8EE4-895FCEC17437}">
      <dgm:prSet/>
      <dgm:spPr/>
      <dgm:t>
        <a:bodyPr/>
        <a:lstStyle/>
        <a:p>
          <a:endParaRPr lang="en-US"/>
        </a:p>
      </dgm:t>
    </dgm:pt>
    <dgm:pt modelId="{3FF0BC9B-236A-4DE1-A288-9C360CE8A835}" type="sibTrans" cxnId="{447FDEC8-6090-44EF-8EE4-895FCEC17437}">
      <dgm:prSet/>
      <dgm:spPr/>
      <dgm:t>
        <a:bodyPr/>
        <a:lstStyle/>
        <a:p>
          <a:endParaRPr lang="en-US"/>
        </a:p>
      </dgm:t>
    </dgm:pt>
    <dgm:pt modelId="{F690483E-A44B-4DA5-B4C8-121BFD2BAECF}">
      <dgm:prSet phldrT="[Text]"/>
      <dgm:spPr>
        <a:ln>
          <a:solidFill>
            <a:schemeClr val="accent5">
              <a:lumMod val="75000"/>
            </a:schemeClr>
          </a:solidFill>
        </a:ln>
      </dgm:spPr>
      <dgm:t>
        <a:bodyPr/>
        <a:lstStyle/>
        <a:p>
          <a:r>
            <a:rPr lang="en-US" dirty="0"/>
            <a:t>Evaluation Portal Opens</a:t>
          </a:r>
        </a:p>
      </dgm:t>
    </dgm:pt>
    <dgm:pt modelId="{3AA86F18-A796-47FE-9F8C-A96CB2DE26EE}" type="parTrans" cxnId="{323AF938-BD55-4AD5-B270-DB10A83ED2BB}">
      <dgm:prSet/>
      <dgm:spPr/>
      <dgm:t>
        <a:bodyPr/>
        <a:lstStyle/>
        <a:p>
          <a:endParaRPr lang="en-US"/>
        </a:p>
      </dgm:t>
    </dgm:pt>
    <dgm:pt modelId="{CA2BE9A3-277D-488B-A4A5-EB94DA27113C}" type="sibTrans" cxnId="{323AF938-BD55-4AD5-B270-DB10A83ED2BB}">
      <dgm:prSet/>
      <dgm:spPr/>
      <dgm:t>
        <a:bodyPr/>
        <a:lstStyle/>
        <a:p>
          <a:endParaRPr lang="en-US"/>
        </a:p>
      </dgm:t>
    </dgm:pt>
    <dgm:pt modelId="{837C592C-725D-4120-A3D3-F37D084DAD67}">
      <dgm:prSet phldrT="[Text]" custT="1"/>
      <dgm:spPr>
        <a:solidFill>
          <a:schemeClr val="accent5">
            <a:lumMod val="60000"/>
            <a:lumOff val="40000"/>
          </a:schemeClr>
        </a:solidFill>
        <a:ln>
          <a:solidFill>
            <a:schemeClr val="accent5">
              <a:lumMod val="60000"/>
              <a:lumOff val="40000"/>
            </a:schemeClr>
          </a:solidFill>
        </a:ln>
      </dgm:spPr>
      <dgm:t>
        <a:bodyPr/>
        <a:lstStyle/>
        <a:p>
          <a:pPr algn="ctr"/>
          <a:r>
            <a:rPr lang="en-US" sz="2400" b="1" dirty="0"/>
            <a:t>Sept 30</a:t>
          </a:r>
        </a:p>
      </dgm:t>
    </dgm:pt>
    <dgm:pt modelId="{7696D299-23CB-4CC8-9875-5EBE1955FEAF}" type="parTrans" cxnId="{ACD7531C-E9A8-4312-BB52-292487081212}">
      <dgm:prSet/>
      <dgm:spPr/>
      <dgm:t>
        <a:bodyPr/>
        <a:lstStyle/>
        <a:p>
          <a:endParaRPr lang="en-US"/>
        </a:p>
      </dgm:t>
    </dgm:pt>
    <dgm:pt modelId="{68CC6B3A-5319-4A46-8B50-86AB33EA2A6D}" type="sibTrans" cxnId="{ACD7531C-E9A8-4312-BB52-292487081212}">
      <dgm:prSet/>
      <dgm:spPr/>
      <dgm:t>
        <a:bodyPr/>
        <a:lstStyle/>
        <a:p>
          <a:endParaRPr lang="en-US"/>
        </a:p>
      </dgm:t>
    </dgm:pt>
    <dgm:pt modelId="{5C2DF573-2809-43AD-9337-9507639E3BE2}">
      <dgm:prSet phldrT="[Text]"/>
      <dgm:spPr>
        <a:ln>
          <a:solidFill>
            <a:schemeClr val="accent5">
              <a:lumMod val="75000"/>
            </a:schemeClr>
          </a:solidFill>
        </a:ln>
      </dgm:spPr>
      <dgm:t>
        <a:bodyPr/>
        <a:lstStyle/>
        <a:p>
          <a:r>
            <a:rPr lang="en-US" dirty="0"/>
            <a:t>DUE DATE</a:t>
          </a:r>
        </a:p>
      </dgm:t>
    </dgm:pt>
    <dgm:pt modelId="{8320D6D9-0EC4-4741-A8DE-29B6427AEA17}" type="parTrans" cxnId="{99DAFD45-2E8F-44F5-8137-6ACF753B8FD2}">
      <dgm:prSet/>
      <dgm:spPr/>
      <dgm:t>
        <a:bodyPr/>
        <a:lstStyle/>
        <a:p>
          <a:endParaRPr lang="en-US"/>
        </a:p>
      </dgm:t>
    </dgm:pt>
    <dgm:pt modelId="{42B31892-52CD-4C99-8190-471A5B3E0277}" type="sibTrans" cxnId="{99DAFD45-2E8F-44F5-8137-6ACF753B8FD2}">
      <dgm:prSet/>
      <dgm:spPr/>
      <dgm:t>
        <a:bodyPr/>
        <a:lstStyle/>
        <a:p>
          <a:endParaRPr lang="en-US"/>
        </a:p>
      </dgm:t>
    </dgm:pt>
    <dgm:pt modelId="{346397B7-EED2-4FD3-A474-5881C47ED37C}">
      <dgm:prSet phldrT="[Text]"/>
      <dgm:spPr>
        <a:ln>
          <a:solidFill>
            <a:schemeClr val="accent5">
              <a:lumMod val="75000"/>
            </a:schemeClr>
          </a:solidFill>
        </a:ln>
      </dgm:spPr>
      <dgm:t>
        <a:bodyPr/>
        <a:lstStyle/>
        <a:p>
          <a:r>
            <a:rPr lang="en-US" dirty="0"/>
            <a:t>Submit via Online Evaluation Tool</a:t>
          </a:r>
        </a:p>
      </dgm:t>
    </dgm:pt>
    <dgm:pt modelId="{67346BEA-EFB2-4B0D-B8FF-98677552A442}" type="parTrans" cxnId="{0AA0EE42-062A-4B0C-B268-99B7093366EB}">
      <dgm:prSet/>
      <dgm:spPr/>
      <dgm:t>
        <a:bodyPr/>
        <a:lstStyle/>
        <a:p>
          <a:endParaRPr lang="en-US"/>
        </a:p>
      </dgm:t>
    </dgm:pt>
    <dgm:pt modelId="{61F05FB6-2A17-4CCA-99B3-D121441FA23B}" type="sibTrans" cxnId="{0AA0EE42-062A-4B0C-B268-99B7093366EB}">
      <dgm:prSet/>
      <dgm:spPr/>
      <dgm:t>
        <a:bodyPr/>
        <a:lstStyle/>
        <a:p>
          <a:endParaRPr lang="en-US"/>
        </a:p>
      </dgm:t>
    </dgm:pt>
    <dgm:pt modelId="{265CC700-AD40-462B-A6DC-D7A711C6C672}" type="pres">
      <dgm:prSet presAssocID="{CF1D7B6D-5DD6-43B9-AC82-B3256CF5F006}" presName="linearFlow" presStyleCnt="0">
        <dgm:presLayoutVars>
          <dgm:dir/>
          <dgm:animLvl val="lvl"/>
          <dgm:resizeHandles val="exact"/>
        </dgm:presLayoutVars>
      </dgm:prSet>
      <dgm:spPr/>
    </dgm:pt>
    <dgm:pt modelId="{538D19BA-3D48-4336-9FFE-1332F7023BBD}" type="pres">
      <dgm:prSet presAssocID="{A2B678D6-4F6B-48F2-8162-7884ECAE74B2}" presName="composite" presStyleCnt="0"/>
      <dgm:spPr/>
    </dgm:pt>
    <dgm:pt modelId="{7E6E4051-9471-4C56-BEB0-D537C96FBA90}" type="pres">
      <dgm:prSet presAssocID="{A2B678D6-4F6B-48F2-8162-7884ECAE74B2}" presName="parTx" presStyleLbl="node1" presStyleIdx="0" presStyleCnt="2">
        <dgm:presLayoutVars>
          <dgm:chMax val="0"/>
          <dgm:chPref val="0"/>
          <dgm:bulletEnabled val="1"/>
        </dgm:presLayoutVars>
      </dgm:prSet>
      <dgm:spPr/>
    </dgm:pt>
    <dgm:pt modelId="{76E2ACA1-80ED-481E-A37E-B69014CB8099}" type="pres">
      <dgm:prSet presAssocID="{A2B678D6-4F6B-48F2-8162-7884ECAE74B2}" presName="parSh" presStyleLbl="node1" presStyleIdx="0" presStyleCnt="2"/>
      <dgm:spPr/>
    </dgm:pt>
    <dgm:pt modelId="{5E62B61F-16BE-4DD2-B267-C6F02592FBA4}" type="pres">
      <dgm:prSet presAssocID="{A2B678D6-4F6B-48F2-8162-7884ECAE74B2}" presName="desTx" presStyleLbl="fgAcc1" presStyleIdx="0" presStyleCnt="2">
        <dgm:presLayoutVars>
          <dgm:bulletEnabled val="1"/>
        </dgm:presLayoutVars>
      </dgm:prSet>
      <dgm:spPr/>
    </dgm:pt>
    <dgm:pt modelId="{8DB79EAB-A16B-42E6-BDD8-F341C09221CB}" type="pres">
      <dgm:prSet presAssocID="{3FF0BC9B-236A-4DE1-A288-9C360CE8A835}" presName="sibTrans" presStyleLbl="sibTrans2D1" presStyleIdx="0" presStyleCnt="1"/>
      <dgm:spPr/>
    </dgm:pt>
    <dgm:pt modelId="{A76518F6-F8E9-4C2A-86D5-3D0CFD73B62F}" type="pres">
      <dgm:prSet presAssocID="{3FF0BC9B-236A-4DE1-A288-9C360CE8A835}" presName="connTx" presStyleLbl="sibTrans2D1" presStyleIdx="0" presStyleCnt="1"/>
      <dgm:spPr/>
    </dgm:pt>
    <dgm:pt modelId="{C3897678-9D85-4D08-AD92-E6ED04A4E71D}" type="pres">
      <dgm:prSet presAssocID="{837C592C-725D-4120-A3D3-F37D084DAD67}" presName="composite" presStyleCnt="0"/>
      <dgm:spPr/>
    </dgm:pt>
    <dgm:pt modelId="{A986AD4C-16EC-4668-950F-5337F8AFF4A5}" type="pres">
      <dgm:prSet presAssocID="{837C592C-725D-4120-A3D3-F37D084DAD67}" presName="parTx" presStyleLbl="node1" presStyleIdx="0" presStyleCnt="2">
        <dgm:presLayoutVars>
          <dgm:chMax val="0"/>
          <dgm:chPref val="0"/>
          <dgm:bulletEnabled val="1"/>
        </dgm:presLayoutVars>
      </dgm:prSet>
      <dgm:spPr/>
    </dgm:pt>
    <dgm:pt modelId="{E47E4E93-DCF8-4E20-94B5-8ADDC433B851}" type="pres">
      <dgm:prSet presAssocID="{837C592C-725D-4120-A3D3-F37D084DAD67}" presName="parSh" presStyleLbl="node1" presStyleIdx="1" presStyleCnt="2"/>
      <dgm:spPr/>
    </dgm:pt>
    <dgm:pt modelId="{49E0A06C-26E1-4CEA-8F53-9AE6C6EA1D08}" type="pres">
      <dgm:prSet presAssocID="{837C592C-725D-4120-A3D3-F37D084DAD67}" presName="desTx" presStyleLbl="fgAcc1" presStyleIdx="1" presStyleCnt="2">
        <dgm:presLayoutVars>
          <dgm:bulletEnabled val="1"/>
        </dgm:presLayoutVars>
      </dgm:prSet>
      <dgm:spPr/>
    </dgm:pt>
  </dgm:ptLst>
  <dgm:cxnLst>
    <dgm:cxn modelId="{ACD7531C-E9A8-4312-BB52-292487081212}" srcId="{CF1D7B6D-5DD6-43B9-AC82-B3256CF5F006}" destId="{837C592C-725D-4120-A3D3-F37D084DAD67}" srcOrd="1" destOrd="0" parTransId="{7696D299-23CB-4CC8-9875-5EBE1955FEAF}" sibTransId="{68CC6B3A-5319-4A46-8B50-86AB33EA2A6D}"/>
    <dgm:cxn modelId="{0810F41F-BEE7-4685-9F21-D21C1B27E10C}" type="presOf" srcId="{3FF0BC9B-236A-4DE1-A288-9C360CE8A835}" destId="{A76518F6-F8E9-4C2A-86D5-3D0CFD73B62F}" srcOrd="1" destOrd="0" presId="urn:microsoft.com/office/officeart/2005/8/layout/process3"/>
    <dgm:cxn modelId="{96ED8C27-9278-48F0-8B48-25955285F64F}" type="presOf" srcId="{346397B7-EED2-4FD3-A474-5881C47ED37C}" destId="{49E0A06C-26E1-4CEA-8F53-9AE6C6EA1D08}" srcOrd="0" destOrd="1" presId="urn:microsoft.com/office/officeart/2005/8/layout/process3"/>
    <dgm:cxn modelId="{49C9AA33-E46F-49B6-B790-6F838778B807}" type="presOf" srcId="{837C592C-725D-4120-A3D3-F37D084DAD67}" destId="{A986AD4C-16EC-4668-950F-5337F8AFF4A5}" srcOrd="0" destOrd="0" presId="urn:microsoft.com/office/officeart/2005/8/layout/process3"/>
    <dgm:cxn modelId="{0BBA6436-B357-4E96-99D9-C252DBEF32ED}" type="presOf" srcId="{CF1D7B6D-5DD6-43B9-AC82-B3256CF5F006}" destId="{265CC700-AD40-462B-A6DC-D7A711C6C672}" srcOrd="0" destOrd="0" presId="urn:microsoft.com/office/officeart/2005/8/layout/process3"/>
    <dgm:cxn modelId="{323AF938-BD55-4AD5-B270-DB10A83ED2BB}" srcId="{A2B678D6-4F6B-48F2-8162-7884ECAE74B2}" destId="{F690483E-A44B-4DA5-B4C8-121BFD2BAECF}" srcOrd="0" destOrd="0" parTransId="{3AA86F18-A796-47FE-9F8C-A96CB2DE26EE}" sibTransId="{CA2BE9A3-277D-488B-A4A5-EB94DA27113C}"/>
    <dgm:cxn modelId="{0AA0EE42-062A-4B0C-B268-99B7093366EB}" srcId="{837C592C-725D-4120-A3D3-F37D084DAD67}" destId="{346397B7-EED2-4FD3-A474-5881C47ED37C}" srcOrd="1" destOrd="0" parTransId="{67346BEA-EFB2-4B0D-B8FF-98677552A442}" sibTransId="{61F05FB6-2A17-4CCA-99B3-D121441FA23B}"/>
    <dgm:cxn modelId="{99DAFD45-2E8F-44F5-8137-6ACF753B8FD2}" srcId="{837C592C-725D-4120-A3D3-F37D084DAD67}" destId="{5C2DF573-2809-43AD-9337-9507639E3BE2}" srcOrd="0" destOrd="0" parTransId="{8320D6D9-0EC4-4741-A8DE-29B6427AEA17}" sibTransId="{42B31892-52CD-4C99-8190-471A5B3E0277}"/>
    <dgm:cxn modelId="{B1D3D86C-D5AB-4F1A-9A2B-AE26D4019398}" type="presOf" srcId="{A2B678D6-4F6B-48F2-8162-7884ECAE74B2}" destId="{76E2ACA1-80ED-481E-A37E-B69014CB8099}" srcOrd="1" destOrd="0" presId="urn:microsoft.com/office/officeart/2005/8/layout/process3"/>
    <dgm:cxn modelId="{2660F0A6-A53F-4CFC-AE44-BEB5F6428B1A}" type="presOf" srcId="{837C592C-725D-4120-A3D3-F37D084DAD67}" destId="{E47E4E93-DCF8-4E20-94B5-8ADDC433B851}" srcOrd="1" destOrd="0" presId="urn:microsoft.com/office/officeart/2005/8/layout/process3"/>
    <dgm:cxn modelId="{447FDEC8-6090-44EF-8EE4-895FCEC17437}" srcId="{CF1D7B6D-5DD6-43B9-AC82-B3256CF5F006}" destId="{A2B678D6-4F6B-48F2-8162-7884ECAE74B2}" srcOrd="0" destOrd="0" parTransId="{3FBB8872-95B1-436E-A877-BAF4BC267116}" sibTransId="{3FF0BC9B-236A-4DE1-A288-9C360CE8A835}"/>
    <dgm:cxn modelId="{CFCF4ED6-EBA1-4728-8E2A-018A7E3EF7A7}" type="presOf" srcId="{A2B678D6-4F6B-48F2-8162-7884ECAE74B2}" destId="{7E6E4051-9471-4C56-BEB0-D537C96FBA90}" srcOrd="0" destOrd="0" presId="urn:microsoft.com/office/officeart/2005/8/layout/process3"/>
    <dgm:cxn modelId="{7574B4D8-A18A-4288-867A-EEF8224466B7}" type="presOf" srcId="{F690483E-A44B-4DA5-B4C8-121BFD2BAECF}" destId="{5E62B61F-16BE-4DD2-B267-C6F02592FBA4}" srcOrd="0" destOrd="0" presId="urn:microsoft.com/office/officeart/2005/8/layout/process3"/>
    <dgm:cxn modelId="{842DF9D8-374B-42B8-A158-7C22A91C39D4}" type="presOf" srcId="{5C2DF573-2809-43AD-9337-9507639E3BE2}" destId="{49E0A06C-26E1-4CEA-8F53-9AE6C6EA1D08}" srcOrd="0" destOrd="0" presId="urn:microsoft.com/office/officeart/2005/8/layout/process3"/>
    <dgm:cxn modelId="{6A483AEC-9A58-4CA2-A13B-E83B72A61B48}" type="presOf" srcId="{3FF0BC9B-236A-4DE1-A288-9C360CE8A835}" destId="{8DB79EAB-A16B-42E6-BDD8-F341C09221CB}" srcOrd="0" destOrd="0" presId="urn:microsoft.com/office/officeart/2005/8/layout/process3"/>
    <dgm:cxn modelId="{C0EDB8F0-64DA-4D73-9D80-A31D55684BD1}" type="presParOf" srcId="{265CC700-AD40-462B-A6DC-D7A711C6C672}" destId="{538D19BA-3D48-4336-9FFE-1332F7023BBD}" srcOrd="0" destOrd="0" presId="urn:microsoft.com/office/officeart/2005/8/layout/process3"/>
    <dgm:cxn modelId="{175E54F4-B7DC-418E-AC87-16F154513389}" type="presParOf" srcId="{538D19BA-3D48-4336-9FFE-1332F7023BBD}" destId="{7E6E4051-9471-4C56-BEB0-D537C96FBA90}" srcOrd="0" destOrd="0" presId="urn:microsoft.com/office/officeart/2005/8/layout/process3"/>
    <dgm:cxn modelId="{D1AC128B-634C-47A7-AB5A-C5BB86497606}" type="presParOf" srcId="{538D19BA-3D48-4336-9FFE-1332F7023BBD}" destId="{76E2ACA1-80ED-481E-A37E-B69014CB8099}" srcOrd="1" destOrd="0" presId="urn:microsoft.com/office/officeart/2005/8/layout/process3"/>
    <dgm:cxn modelId="{CE54A6AD-6B87-420B-B3CE-AA5485FE8BD9}" type="presParOf" srcId="{538D19BA-3D48-4336-9FFE-1332F7023BBD}" destId="{5E62B61F-16BE-4DD2-B267-C6F02592FBA4}" srcOrd="2" destOrd="0" presId="urn:microsoft.com/office/officeart/2005/8/layout/process3"/>
    <dgm:cxn modelId="{E176AEDA-AA52-44A4-865C-B528E89F98C5}" type="presParOf" srcId="{265CC700-AD40-462B-A6DC-D7A711C6C672}" destId="{8DB79EAB-A16B-42E6-BDD8-F341C09221CB}" srcOrd="1" destOrd="0" presId="urn:microsoft.com/office/officeart/2005/8/layout/process3"/>
    <dgm:cxn modelId="{31089A79-4634-44D9-888B-B3D26E4B4D47}" type="presParOf" srcId="{8DB79EAB-A16B-42E6-BDD8-F341C09221CB}" destId="{A76518F6-F8E9-4C2A-86D5-3D0CFD73B62F}" srcOrd="0" destOrd="0" presId="urn:microsoft.com/office/officeart/2005/8/layout/process3"/>
    <dgm:cxn modelId="{21453EAB-51F9-45A0-9682-3000A137F144}" type="presParOf" srcId="{265CC700-AD40-462B-A6DC-D7A711C6C672}" destId="{C3897678-9D85-4D08-AD92-E6ED04A4E71D}" srcOrd="2" destOrd="0" presId="urn:microsoft.com/office/officeart/2005/8/layout/process3"/>
    <dgm:cxn modelId="{9DC025CE-ED93-4EF2-8B9A-C85304DB149A}" type="presParOf" srcId="{C3897678-9D85-4D08-AD92-E6ED04A4E71D}" destId="{A986AD4C-16EC-4668-950F-5337F8AFF4A5}" srcOrd="0" destOrd="0" presId="urn:microsoft.com/office/officeart/2005/8/layout/process3"/>
    <dgm:cxn modelId="{84B50BBB-3145-49DC-A2F5-7115B75E6241}" type="presParOf" srcId="{C3897678-9D85-4D08-AD92-E6ED04A4E71D}" destId="{E47E4E93-DCF8-4E20-94B5-8ADDC433B851}" srcOrd="1" destOrd="0" presId="urn:microsoft.com/office/officeart/2005/8/layout/process3"/>
    <dgm:cxn modelId="{66169A1B-93FC-4C2E-BE4A-EEAB283A5BFF}" type="presParOf" srcId="{C3897678-9D85-4D08-AD92-E6ED04A4E71D}" destId="{49E0A06C-26E1-4CEA-8F53-9AE6C6EA1D08}"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F1D7B6D-5DD6-43B9-AC82-B3256CF5F006}" type="doc">
      <dgm:prSet loTypeId="urn:microsoft.com/office/officeart/2005/8/layout/process3" loCatId="process" qsTypeId="urn:microsoft.com/office/officeart/2005/8/quickstyle/simple3" qsCatId="simple" csTypeId="urn:microsoft.com/office/officeart/2005/8/colors/accent1_2" csCatId="accent1" phldr="1"/>
      <dgm:spPr/>
      <dgm:t>
        <a:bodyPr/>
        <a:lstStyle/>
        <a:p>
          <a:endParaRPr lang="en-US"/>
        </a:p>
      </dgm:t>
    </dgm:pt>
    <dgm:pt modelId="{A2B678D6-4F6B-48F2-8162-7884ECAE74B2}">
      <dgm:prSet phldrT="[Text]" custT="1"/>
      <dgm:spPr>
        <a:solidFill>
          <a:schemeClr val="accent5">
            <a:lumMod val="60000"/>
            <a:lumOff val="40000"/>
          </a:schemeClr>
        </a:solidFill>
        <a:ln>
          <a:solidFill>
            <a:schemeClr val="accent5">
              <a:lumMod val="60000"/>
              <a:lumOff val="40000"/>
            </a:schemeClr>
          </a:solidFill>
        </a:ln>
      </dgm:spPr>
      <dgm:t>
        <a:bodyPr/>
        <a:lstStyle/>
        <a:p>
          <a:pPr algn="ctr"/>
          <a:r>
            <a:rPr lang="en-US" sz="2400" b="1" dirty="0"/>
            <a:t>Mid-June</a:t>
          </a:r>
        </a:p>
      </dgm:t>
    </dgm:pt>
    <dgm:pt modelId="{3FBB8872-95B1-436E-A877-BAF4BC267116}" type="parTrans" cxnId="{447FDEC8-6090-44EF-8EE4-895FCEC17437}">
      <dgm:prSet/>
      <dgm:spPr/>
      <dgm:t>
        <a:bodyPr/>
        <a:lstStyle/>
        <a:p>
          <a:endParaRPr lang="en-US"/>
        </a:p>
      </dgm:t>
    </dgm:pt>
    <dgm:pt modelId="{3FF0BC9B-236A-4DE1-A288-9C360CE8A835}" type="sibTrans" cxnId="{447FDEC8-6090-44EF-8EE4-895FCEC17437}">
      <dgm:prSet/>
      <dgm:spPr/>
      <dgm:t>
        <a:bodyPr/>
        <a:lstStyle/>
        <a:p>
          <a:endParaRPr lang="en-US"/>
        </a:p>
      </dgm:t>
    </dgm:pt>
    <dgm:pt modelId="{F690483E-A44B-4DA5-B4C8-121BFD2BAECF}">
      <dgm:prSet phldrT="[Text]"/>
      <dgm:spPr>
        <a:ln>
          <a:solidFill>
            <a:schemeClr val="accent5">
              <a:lumMod val="75000"/>
            </a:schemeClr>
          </a:solidFill>
        </a:ln>
      </dgm:spPr>
      <dgm:t>
        <a:bodyPr/>
        <a:lstStyle/>
        <a:p>
          <a:r>
            <a:rPr lang="en-US" dirty="0"/>
            <a:t>APR Portal Opens after the final June ISEE upload</a:t>
          </a:r>
        </a:p>
      </dgm:t>
    </dgm:pt>
    <dgm:pt modelId="{3AA86F18-A796-47FE-9F8C-A96CB2DE26EE}" type="parTrans" cxnId="{323AF938-BD55-4AD5-B270-DB10A83ED2BB}">
      <dgm:prSet/>
      <dgm:spPr/>
      <dgm:t>
        <a:bodyPr/>
        <a:lstStyle/>
        <a:p>
          <a:endParaRPr lang="en-US"/>
        </a:p>
      </dgm:t>
    </dgm:pt>
    <dgm:pt modelId="{CA2BE9A3-277D-488B-A4A5-EB94DA27113C}" type="sibTrans" cxnId="{323AF938-BD55-4AD5-B270-DB10A83ED2BB}">
      <dgm:prSet/>
      <dgm:spPr/>
      <dgm:t>
        <a:bodyPr/>
        <a:lstStyle/>
        <a:p>
          <a:endParaRPr lang="en-US"/>
        </a:p>
      </dgm:t>
    </dgm:pt>
    <dgm:pt modelId="{837C592C-725D-4120-A3D3-F37D084DAD67}">
      <dgm:prSet phldrT="[Text]" custT="1"/>
      <dgm:spPr>
        <a:solidFill>
          <a:schemeClr val="accent5">
            <a:lumMod val="60000"/>
            <a:lumOff val="40000"/>
          </a:schemeClr>
        </a:solidFill>
        <a:ln>
          <a:solidFill>
            <a:schemeClr val="accent5">
              <a:lumMod val="60000"/>
              <a:lumOff val="40000"/>
            </a:schemeClr>
          </a:solidFill>
        </a:ln>
      </dgm:spPr>
      <dgm:t>
        <a:bodyPr/>
        <a:lstStyle/>
        <a:p>
          <a:pPr algn="ctr"/>
          <a:r>
            <a:rPr lang="en-US" sz="2400" b="1" dirty="0"/>
            <a:t>Sept 15</a:t>
          </a:r>
        </a:p>
      </dgm:t>
    </dgm:pt>
    <dgm:pt modelId="{7696D299-23CB-4CC8-9875-5EBE1955FEAF}" type="parTrans" cxnId="{ACD7531C-E9A8-4312-BB52-292487081212}">
      <dgm:prSet/>
      <dgm:spPr/>
      <dgm:t>
        <a:bodyPr/>
        <a:lstStyle/>
        <a:p>
          <a:endParaRPr lang="en-US"/>
        </a:p>
      </dgm:t>
    </dgm:pt>
    <dgm:pt modelId="{68CC6B3A-5319-4A46-8B50-86AB33EA2A6D}" type="sibTrans" cxnId="{ACD7531C-E9A8-4312-BB52-292487081212}">
      <dgm:prSet/>
      <dgm:spPr/>
      <dgm:t>
        <a:bodyPr/>
        <a:lstStyle/>
        <a:p>
          <a:endParaRPr lang="en-US"/>
        </a:p>
      </dgm:t>
    </dgm:pt>
    <dgm:pt modelId="{5C2DF573-2809-43AD-9337-9507639E3BE2}">
      <dgm:prSet phldrT="[Text]"/>
      <dgm:spPr>
        <a:ln>
          <a:solidFill>
            <a:schemeClr val="accent5">
              <a:lumMod val="75000"/>
            </a:schemeClr>
          </a:solidFill>
        </a:ln>
      </dgm:spPr>
      <dgm:t>
        <a:bodyPr/>
        <a:lstStyle/>
        <a:p>
          <a:r>
            <a:rPr lang="en-US" dirty="0"/>
            <a:t>DUE DATE</a:t>
          </a:r>
        </a:p>
      </dgm:t>
    </dgm:pt>
    <dgm:pt modelId="{8320D6D9-0EC4-4741-A8DE-29B6427AEA17}" type="parTrans" cxnId="{99DAFD45-2E8F-44F5-8137-6ACF753B8FD2}">
      <dgm:prSet/>
      <dgm:spPr/>
      <dgm:t>
        <a:bodyPr/>
        <a:lstStyle/>
        <a:p>
          <a:endParaRPr lang="en-US"/>
        </a:p>
      </dgm:t>
    </dgm:pt>
    <dgm:pt modelId="{42B31892-52CD-4C99-8190-471A5B3E0277}" type="sibTrans" cxnId="{99DAFD45-2E8F-44F5-8137-6ACF753B8FD2}">
      <dgm:prSet/>
      <dgm:spPr/>
      <dgm:t>
        <a:bodyPr/>
        <a:lstStyle/>
        <a:p>
          <a:endParaRPr lang="en-US"/>
        </a:p>
      </dgm:t>
    </dgm:pt>
    <dgm:pt modelId="{346397B7-EED2-4FD3-A474-5881C47ED37C}">
      <dgm:prSet phldrT="[Text]"/>
      <dgm:spPr>
        <a:ln>
          <a:solidFill>
            <a:schemeClr val="accent5">
              <a:lumMod val="75000"/>
            </a:schemeClr>
          </a:solidFill>
        </a:ln>
      </dgm:spPr>
      <dgm:t>
        <a:bodyPr/>
        <a:lstStyle/>
        <a:p>
          <a:r>
            <a:rPr lang="en-US" dirty="0"/>
            <a:t>Submit via Online APR Tool</a:t>
          </a:r>
        </a:p>
      </dgm:t>
    </dgm:pt>
    <dgm:pt modelId="{67346BEA-EFB2-4B0D-B8FF-98677552A442}" type="parTrans" cxnId="{0AA0EE42-062A-4B0C-B268-99B7093366EB}">
      <dgm:prSet/>
      <dgm:spPr/>
      <dgm:t>
        <a:bodyPr/>
        <a:lstStyle/>
        <a:p>
          <a:endParaRPr lang="en-US"/>
        </a:p>
      </dgm:t>
    </dgm:pt>
    <dgm:pt modelId="{61F05FB6-2A17-4CCA-99B3-D121441FA23B}" type="sibTrans" cxnId="{0AA0EE42-062A-4B0C-B268-99B7093366EB}">
      <dgm:prSet/>
      <dgm:spPr/>
      <dgm:t>
        <a:bodyPr/>
        <a:lstStyle/>
        <a:p>
          <a:endParaRPr lang="en-US"/>
        </a:p>
      </dgm:t>
    </dgm:pt>
    <dgm:pt modelId="{89A46902-5595-4E33-B7FA-A41CBB873B02}">
      <dgm:prSet phldrT="[Text]"/>
      <dgm:spPr>
        <a:ln>
          <a:solidFill>
            <a:schemeClr val="accent5">
              <a:lumMod val="75000"/>
            </a:schemeClr>
          </a:solidFill>
        </a:ln>
      </dgm:spPr>
      <dgm:t>
        <a:bodyPr/>
        <a:lstStyle/>
        <a:p>
          <a:r>
            <a:rPr lang="en-US" dirty="0"/>
            <a:t>LEAs sent instructions via email</a:t>
          </a:r>
        </a:p>
      </dgm:t>
    </dgm:pt>
    <dgm:pt modelId="{71CAC90A-F934-49E1-93BD-B9A2049984D7}" type="parTrans" cxnId="{E4D238FD-755A-459B-AA4C-C934F830C440}">
      <dgm:prSet/>
      <dgm:spPr/>
      <dgm:t>
        <a:bodyPr/>
        <a:lstStyle/>
        <a:p>
          <a:endParaRPr lang="en-US"/>
        </a:p>
      </dgm:t>
    </dgm:pt>
    <dgm:pt modelId="{129A770E-6EC5-471E-A48A-6C6F464ED183}" type="sibTrans" cxnId="{E4D238FD-755A-459B-AA4C-C934F830C440}">
      <dgm:prSet/>
      <dgm:spPr/>
      <dgm:t>
        <a:bodyPr/>
        <a:lstStyle/>
        <a:p>
          <a:endParaRPr lang="en-US"/>
        </a:p>
      </dgm:t>
    </dgm:pt>
    <dgm:pt modelId="{265CC700-AD40-462B-A6DC-D7A711C6C672}" type="pres">
      <dgm:prSet presAssocID="{CF1D7B6D-5DD6-43B9-AC82-B3256CF5F006}" presName="linearFlow" presStyleCnt="0">
        <dgm:presLayoutVars>
          <dgm:dir/>
          <dgm:animLvl val="lvl"/>
          <dgm:resizeHandles val="exact"/>
        </dgm:presLayoutVars>
      </dgm:prSet>
      <dgm:spPr/>
    </dgm:pt>
    <dgm:pt modelId="{538D19BA-3D48-4336-9FFE-1332F7023BBD}" type="pres">
      <dgm:prSet presAssocID="{A2B678D6-4F6B-48F2-8162-7884ECAE74B2}" presName="composite" presStyleCnt="0"/>
      <dgm:spPr/>
    </dgm:pt>
    <dgm:pt modelId="{7E6E4051-9471-4C56-BEB0-D537C96FBA90}" type="pres">
      <dgm:prSet presAssocID="{A2B678D6-4F6B-48F2-8162-7884ECAE74B2}" presName="parTx" presStyleLbl="node1" presStyleIdx="0" presStyleCnt="2">
        <dgm:presLayoutVars>
          <dgm:chMax val="0"/>
          <dgm:chPref val="0"/>
          <dgm:bulletEnabled val="1"/>
        </dgm:presLayoutVars>
      </dgm:prSet>
      <dgm:spPr/>
    </dgm:pt>
    <dgm:pt modelId="{76E2ACA1-80ED-481E-A37E-B69014CB8099}" type="pres">
      <dgm:prSet presAssocID="{A2B678D6-4F6B-48F2-8162-7884ECAE74B2}" presName="parSh" presStyleLbl="node1" presStyleIdx="0" presStyleCnt="2"/>
      <dgm:spPr/>
    </dgm:pt>
    <dgm:pt modelId="{5E62B61F-16BE-4DD2-B267-C6F02592FBA4}" type="pres">
      <dgm:prSet presAssocID="{A2B678D6-4F6B-48F2-8162-7884ECAE74B2}" presName="desTx" presStyleLbl="fgAcc1" presStyleIdx="0" presStyleCnt="2">
        <dgm:presLayoutVars>
          <dgm:bulletEnabled val="1"/>
        </dgm:presLayoutVars>
      </dgm:prSet>
      <dgm:spPr/>
    </dgm:pt>
    <dgm:pt modelId="{8DB79EAB-A16B-42E6-BDD8-F341C09221CB}" type="pres">
      <dgm:prSet presAssocID="{3FF0BC9B-236A-4DE1-A288-9C360CE8A835}" presName="sibTrans" presStyleLbl="sibTrans2D1" presStyleIdx="0" presStyleCnt="1"/>
      <dgm:spPr/>
    </dgm:pt>
    <dgm:pt modelId="{A76518F6-F8E9-4C2A-86D5-3D0CFD73B62F}" type="pres">
      <dgm:prSet presAssocID="{3FF0BC9B-236A-4DE1-A288-9C360CE8A835}" presName="connTx" presStyleLbl="sibTrans2D1" presStyleIdx="0" presStyleCnt="1"/>
      <dgm:spPr/>
    </dgm:pt>
    <dgm:pt modelId="{C3897678-9D85-4D08-AD92-E6ED04A4E71D}" type="pres">
      <dgm:prSet presAssocID="{837C592C-725D-4120-A3D3-F37D084DAD67}" presName="composite" presStyleCnt="0"/>
      <dgm:spPr/>
    </dgm:pt>
    <dgm:pt modelId="{A986AD4C-16EC-4668-950F-5337F8AFF4A5}" type="pres">
      <dgm:prSet presAssocID="{837C592C-725D-4120-A3D3-F37D084DAD67}" presName="parTx" presStyleLbl="node1" presStyleIdx="0" presStyleCnt="2">
        <dgm:presLayoutVars>
          <dgm:chMax val="0"/>
          <dgm:chPref val="0"/>
          <dgm:bulletEnabled val="1"/>
        </dgm:presLayoutVars>
      </dgm:prSet>
      <dgm:spPr/>
    </dgm:pt>
    <dgm:pt modelId="{E47E4E93-DCF8-4E20-94B5-8ADDC433B851}" type="pres">
      <dgm:prSet presAssocID="{837C592C-725D-4120-A3D3-F37D084DAD67}" presName="parSh" presStyleLbl="node1" presStyleIdx="1" presStyleCnt="2"/>
      <dgm:spPr/>
    </dgm:pt>
    <dgm:pt modelId="{49E0A06C-26E1-4CEA-8F53-9AE6C6EA1D08}" type="pres">
      <dgm:prSet presAssocID="{837C592C-725D-4120-A3D3-F37D084DAD67}" presName="desTx" presStyleLbl="fgAcc1" presStyleIdx="1" presStyleCnt="2">
        <dgm:presLayoutVars>
          <dgm:bulletEnabled val="1"/>
        </dgm:presLayoutVars>
      </dgm:prSet>
      <dgm:spPr/>
    </dgm:pt>
  </dgm:ptLst>
  <dgm:cxnLst>
    <dgm:cxn modelId="{AB01621A-37AE-4328-BEAB-70C909AD53C0}" type="presOf" srcId="{89A46902-5595-4E33-B7FA-A41CBB873B02}" destId="{5E62B61F-16BE-4DD2-B267-C6F02592FBA4}" srcOrd="0" destOrd="1" presId="urn:microsoft.com/office/officeart/2005/8/layout/process3"/>
    <dgm:cxn modelId="{ACD7531C-E9A8-4312-BB52-292487081212}" srcId="{CF1D7B6D-5DD6-43B9-AC82-B3256CF5F006}" destId="{837C592C-725D-4120-A3D3-F37D084DAD67}" srcOrd="1" destOrd="0" parTransId="{7696D299-23CB-4CC8-9875-5EBE1955FEAF}" sibTransId="{68CC6B3A-5319-4A46-8B50-86AB33EA2A6D}"/>
    <dgm:cxn modelId="{0810F41F-BEE7-4685-9F21-D21C1B27E10C}" type="presOf" srcId="{3FF0BC9B-236A-4DE1-A288-9C360CE8A835}" destId="{A76518F6-F8E9-4C2A-86D5-3D0CFD73B62F}" srcOrd="1" destOrd="0" presId="urn:microsoft.com/office/officeart/2005/8/layout/process3"/>
    <dgm:cxn modelId="{96ED8C27-9278-48F0-8B48-25955285F64F}" type="presOf" srcId="{346397B7-EED2-4FD3-A474-5881C47ED37C}" destId="{49E0A06C-26E1-4CEA-8F53-9AE6C6EA1D08}" srcOrd="0" destOrd="1" presId="urn:microsoft.com/office/officeart/2005/8/layout/process3"/>
    <dgm:cxn modelId="{49C9AA33-E46F-49B6-B790-6F838778B807}" type="presOf" srcId="{837C592C-725D-4120-A3D3-F37D084DAD67}" destId="{A986AD4C-16EC-4668-950F-5337F8AFF4A5}" srcOrd="0" destOrd="0" presId="urn:microsoft.com/office/officeart/2005/8/layout/process3"/>
    <dgm:cxn modelId="{0BBA6436-B357-4E96-99D9-C252DBEF32ED}" type="presOf" srcId="{CF1D7B6D-5DD6-43B9-AC82-B3256CF5F006}" destId="{265CC700-AD40-462B-A6DC-D7A711C6C672}" srcOrd="0" destOrd="0" presId="urn:microsoft.com/office/officeart/2005/8/layout/process3"/>
    <dgm:cxn modelId="{323AF938-BD55-4AD5-B270-DB10A83ED2BB}" srcId="{A2B678D6-4F6B-48F2-8162-7884ECAE74B2}" destId="{F690483E-A44B-4DA5-B4C8-121BFD2BAECF}" srcOrd="0" destOrd="0" parTransId="{3AA86F18-A796-47FE-9F8C-A96CB2DE26EE}" sibTransId="{CA2BE9A3-277D-488B-A4A5-EB94DA27113C}"/>
    <dgm:cxn modelId="{0AA0EE42-062A-4B0C-B268-99B7093366EB}" srcId="{837C592C-725D-4120-A3D3-F37D084DAD67}" destId="{346397B7-EED2-4FD3-A474-5881C47ED37C}" srcOrd="1" destOrd="0" parTransId="{67346BEA-EFB2-4B0D-B8FF-98677552A442}" sibTransId="{61F05FB6-2A17-4CCA-99B3-D121441FA23B}"/>
    <dgm:cxn modelId="{99DAFD45-2E8F-44F5-8137-6ACF753B8FD2}" srcId="{837C592C-725D-4120-A3D3-F37D084DAD67}" destId="{5C2DF573-2809-43AD-9337-9507639E3BE2}" srcOrd="0" destOrd="0" parTransId="{8320D6D9-0EC4-4741-A8DE-29B6427AEA17}" sibTransId="{42B31892-52CD-4C99-8190-471A5B3E0277}"/>
    <dgm:cxn modelId="{B1D3D86C-D5AB-4F1A-9A2B-AE26D4019398}" type="presOf" srcId="{A2B678D6-4F6B-48F2-8162-7884ECAE74B2}" destId="{76E2ACA1-80ED-481E-A37E-B69014CB8099}" srcOrd="1" destOrd="0" presId="urn:microsoft.com/office/officeart/2005/8/layout/process3"/>
    <dgm:cxn modelId="{2660F0A6-A53F-4CFC-AE44-BEB5F6428B1A}" type="presOf" srcId="{837C592C-725D-4120-A3D3-F37D084DAD67}" destId="{E47E4E93-DCF8-4E20-94B5-8ADDC433B851}" srcOrd="1" destOrd="0" presId="urn:microsoft.com/office/officeart/2005/8/layout/process3"/>
    <dgm:cxn modelId="{447FDEC8-6090-44EF-8EE4-895FCEC17437}" srcId="{CF1D7B6D-5DD6-43B9-AC82-B3256CF5F006}" destId="{A2B678D6-4F6B-48F2-8162-7884ECAE74B2}" srcOrd="0" destOrd="0" parTransId="{3FBB8872-95B1-436E-A877-BAF4BC267116}" sibTransId="{3FF0BC9B-236A-4DE1-A288-9C360CE8A835}"/>
    <dgm:cxn modelId="{CFCF4ED6-EBA1-4728-8E2A-018A7E3EF7A7}" type="presOf" srcId="{A2B678D6-4F6B-48F2-8162-7884ECAE74B2}" destId="{7E6E4051-9471-4C56-BEB0-D537C96FBA90}" srcOrd="0" destOrd="0" presId="urn:microsoft.com/office/officeart/2005/8/layout/process3"/>
    <dgm:cxn modelId="{7574B4D8-A18A-4288-867A-EEF8224466B7}" type="presOf" srcId="{F690483E-A44B-4DA5-B4C8-121BFD2BAECF}" destId="{5E62B61F-16BE-4DD2-B267-C6F02592FBA4}" srcOrd="0" destOrd="0" presId="urn:microsoft.com/office/officeart/2005/8/layout/process3"/>
    <dgm:cxn modelId="{842DF9D8-374B-42B8-A158-7C22A91C39D4}" type="presOf" srcId="{5C2DF573-2809-43AD-9337-9507639E3BE2}" destId="{49E0A06C-26E1-4CEA-8F53-9AE6C6EA1D08}" srcOrd="0" destOrd="0" presId="urn:microsoft.com/office/officeart/2005/8/layout/process3"/>
    <dgm:cxn modelId="{6A483AEC-9A58-4CA2-A13B-E83B72A61B48}" type="presOf" srcId="{3FF0BC9B-236A-4DE1-A288-9C360CE8A835}" destId="{8DB79EAB-A16B-42E6-BDD8-F341C09221CB}" srcOrd="0" destOrd="0" presId="urn:microsoft.com/office/officeart/2005/8/layout/process3"/>
    <dgm:cxn modelId="{E4D238FD-755A-459B-AA4C-C934F830C440}" srcId="{A2B678D6-4F6B-48F2-8162-7884ECAE74B2}" destId="{89A46902-5595-4E33-B7FA-A41CBB873B02}" srcOrd="1" destOrd="0" parTransId="{71CAC90A-F934-49E1-93BD-B9A2049984D7}" sibTransId="{129A770E-6EC5-471E-A48A-6C6F464ED183}"/>
    <dgm:cxn modelId="{C0EDB8F0-64DA-4D73-9D80-A31D55684BD1}" type="presParOf" srcId="{265CC700-AD40-462B-A6DC-D7A711C6C672}" destId="{538D19BA-3D48-4336-9FFE-1332F7023BBD}" srcOrd="0" destOrd="0" presId="urn:microsoft.com/office/officeart/2005/8/layout/process3"/>
    <dgm:cxn modelId="{175E54F4-B7DC-418E-AC87-16F154513389}" type="presParOf" srcId="{538D19BA-3D48-4336-9FFE-1332F7023BBD}" destId="{7E6E4051-9471-4C56-BEB0-D537C96FBA90}" srcOrd="0" destOrd="0" presId="urn:microsoft.com/office/officeart/2005/8/layout/process3"/>
    <dgm:cxn modelId="{D1AC128B-634C-47A7-AB5A-C5BB86497606}" type="presParOf" srcId="{538D19BA-3D48-4336-9FFE-1332F7023BBD}" destId="{76E2ACA1-80ED-481E-A37E-B69014CB8099}" srcOrd="1" destOrd="0" presId="urn:microsoft.com/office/officeart/2005/8/layout/process3"/>
    <dgm:cxn modelId="{CE54A6AD-6B87-420B-B3CE-AA5485FE8BD9}" type="presParOf" srcId="{538D19BA-3D48-4336-9FFE-1332F7023BBD}" destId="{5E62B61F-16BE-4DD2-B267-C6F02592FBA4}" srcOrd="2" destOrd="0" presId="urn:microsoft.com/office/officeart/2005/8/layout/process3"/>
    <dgm:cxn modelId="{E176AEDA-AA52-44A4-865C-B528E89F98C5}" type="presParOf" srcId="{265CC700-AD40-462B-A6DC-D7A711C6C672}" destId="{8DB79EAB-A16B-42E6-BDD8-F341C09221CB}" srcOrd="1" destOrd="0" presId="urn:microsoft.com/office/officeart/2005/8/layout/process3"/>
    <dgm:cxn modelId="{31089A79-4634-44D9-888B-B3D26E4B4D47}" type="presParOf" srcId="{8DB79EAB-A16B-42E6-BDD8-F341C09221CB}" destId="{A76518F6-F8E9-4C2A-86D5-3D0CFD73B62F}" srcOrd="0" destOrd="0" presId="urn:microsoft.com/office/officeart/2005/8/layout/process3"/>
    <dgm:cxn modelId="{21453EAB-51F9-45A0-9682-3000A137F144}" type="presParOf" srcId="{265CC700-AD40-462B-A6DC-D7A711C6C672}" destId="{C3897678-9D85-4D08-AD92-E6ED04A4E71D}" srcOrd="2" destOrd="0" presId="urn:microsoft.com/office/officeart/2005/8/layout/process3"/>
    <dgm:cxn modelId="{9DC025CE-ED93-4EF2-8B9A-C85304DB149A}" type="presParOf" srcId="{C3897678-9D85-4D08-AD92-E6ED04A4E71D}" destId="{A986AD4C-16EC-4668-950F-5337F8AFF4A5}" srcOrd="0" destOrd="0" presId="urn:microsoft.com/office/officeart/2005/8/layout/process3"/>
    <dgm:cxn modelId="{84B50BBB-3145-49DC-A2F5-7115B75E6241}" type="presParOf" srcId="{C3897678-9D85-4D08-AD92-E6ED04A4E71D}" destId="{E47E4E93-DCF8-4E20-94B5-8ADDC433B851}" srcOrd="1" destOrd="0" presId="urn:microsoft.com/office/officeart/2005/8/layout/process3"/>
    <dgm:cxn modelId="{66169A1B-93FC-4C2E-BE4A-EEAB283A5BFF}" type="presParOf" srcId="{C3897678-9D85-4D08-AD92-E6ED04A4E71D}" destId="{49E0A06C-26E1-4CEA-8F53-9AE6C6EA1D08}"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F1D7B6D-5DD6-43B9-AC82-B3256CF5F006}" type="doc">
      <dgm:prSet loTypeId="urn:microsoft.com/office/officeart/2005/8/layout/process3" loCatId="process" qsTypeId="urn:microsoft.com/office/officeart/2005/8/quickstyle/simple3" qsCatId="simple" csTypeId="urn:microsoft.com/office/officeart/2005/8/colors/accent1_2" csCatId="accent1" phldr="1"/>
      <dgm:spPr/>
      <dgm:t>
        <a:bodyPr/>
        <a:lstStyle/>
        <a:p>
          <a:endParaRPr lang="en-US"/>
        </a:p>
      </dgm:t>
    </dgm:pt>
    <dgm:pt modelId="{A2B678D6-4F6B-48F2-8162-7884ECAE74B2}">
      <dgm:prSet phldrT="[Text]" custT="1"/>
      <dgm:spPr>
        <a:solidFill>
          <a:schemeClr val="accent5">
            <a:lumMod val="60000"/>
            <a:lumOff val="40000"/>
          </a:schemeClr>
        </a:solidFill>
        <a:ln>
          <a:solidFill>
            <a:schemeClr val="accent5">
              <a:lumMod val="60000"/>
              <a:lumOff val="40000"/>
            </a:schemeClr>
          </a:solidFill>
        </a:ln>
      </dgm:spPr>
      <dgm:t>
        <a:bodyPr/>
        <a:lstStyle/>
        <a:p>
          <a:pPr algn="ctr"/>
          <a:r>
            <a:rPr lang="en-US" sz="2400" b="1" dirty="0"/>
            <a:t>Mar 15</a:t>
          </a:r>
        </a:p>
      </dgm:t>
    </dgm:pt>
    <dgm:pt modelId="{3FBB8872-95B1-436E-A877-BAF4BC267116}" type="parTrans" cxnId="{447FDEC8-6090-44EF-8EE4-895FCEC17437}">
      <dgm:prSet/>
      <dgm:spPr/>
      <dgm:t>
        <a:bodyPr/>
        <a:lstStyle/>
        <a:p>
          <a:endParaRPr lang="en-US"/>
        </a:p>
      </dgm:t>
    </dgm:pt>
    <dgm:pt modelId="{3FF0BC9B-236A-4DE1-A288-9C360CE8A835}" type="sibTrans" cxnId="{447FDEC8-6090-44EF-8EE4-895FCEC17437}">
      <dgm:prSet/>
      <dgm:spPr/>
      <dgm:t>
        <a:bodyPr/>
        <a:lstStyle/>
        <a:p>
          <a:endParaRPr lang="en-US"/>
        </a:p>
      </dgm:t>
    </dgm:pt>
    <dgm:pt modelId="{F690483E-A44B-4DA5-B4C8-121BFD2BAECF}">
      <dgm:prSet phldrT="[Text]"/>
      <dgm:spPr>
        <a:ln>
          <a:solidFill>
            <a:schemeClr val="accent5">
              <a:lumMod val="75000"/>
            </a:schemeClr>
          </a:solidFill>
        </a:ln>
      </dgm:spPr>
      <dgm:t>
        <a:bodyPr/>
        <a:lstStyle/>
        <a:p>
          <a:r>
            <a:rPr lang="en-US" dirty="0"/>
            <a:t>Self-Assessments are DUE </a:t>
          </a:r>
        </a:p>
      </dgm:t>
    </dgm:pt>
    <dgm:pt modelId="{3AA86F18-A796-47FE-9F8C-A96CB2DE26EE}" type="parTrans" cxnId="{323AF938-BD55-4AD5-B270-DB10A83ED2BB}">
      <dgm:prSet/>
      <dgm:spPr/>
      <dgm:t>
        <a:bodyPr/>
        <a:lstStyle/>
        <a:p>
          <a:endParaRPr lang="en-US"/>
        </a:p>
      </dgm:t>
    </dgm:pt>
    <dgm:pt modelId="{CA2BE9A3-277D-488B-A4A5-EB94DA27113C}" type="sibTrans" cxnId="{323AF938-BD55-4AD5-B270-DB10A83ED2BB}">
      <dgm:prSet/>
      <dgm:spPr/>
      <dgm:t>
        <a:bodyPr/>
        <a:lstStyle/>
        <a:p>
          <a:endParaRPr lang="en-US"/>
        </a:p>
      </dgm:t>
    </dgm:pt>
    <dgm:pt modelId="{61AC7D1C-9DA4-472F-8E5E-DC170351BF73}">
      <dgm:prSet phldrT="[Text]"/>
      <dgm:spPr>
        <a:ln>
          <a:solidFill>
            <a:schemeClr val="accent5">
              <a:lumMod val="75000"/>
            </a:schemeClr>
          </a:solidFill>
        </a:ln>
      </dgm:spPr>
      <dgm:t>
        <a:bodyPr/>
        <a:lstStyle/>
        <a:p>
          <a:endParaRPr lang="en-US" dirty="0"/>
        </a:p>
      </dgm:t>
    </dgm:pt>
    <dgm:pt modelId="{0AF0852C-7CD5-48F6-9533-432355969BFD}" type="parTrans" cxnId="{7407F754-D454-4218-88EF-0A84B0440C6A}">
      <dgm:prSet/>
      <dgm:spPr/>
      <dgm:t>
        <a:bodyPr/>
        <a:lstStyle/>
        <a:p>
          <a:endParaRPr lang="en-US"/>
        </a:p>
      </dgm:t>
    </dgm:pt>
    <dgm:pt modelId="{81FC1E81-C4E9-4BEA-9522-F9DB0B2BA8DE}" type="sibTrans" cxnId="{7407F754-D454-4218-88EF-0A84B0440C6A}">
      <dgm:prSet/>
      <dgm:spPr/>
      <dgm:t>
        <a:bodyPr/>
        <a:lstStyle/>
        <a:p>
          <a:endParaRPr lang="en-US"/>
        </a:p>
      </dgm:t>
    </dgm:pt>
    <dgm:pt modelId="{265CC700-AD40-462B-A6DC-D7A711C6C672}" type="pres">
      <dgm:prSet presAssocID="{CF1D7B6D-5DD6-43B9-AC82-B3256CF5F006}" presName="linearFlow" presStyleCnt="0">
        <dgm:presLayoutVars>
          <dgm:dir/>
          <dgm:animLvl val="lvl"/>
          <dgm:resizeHandles val="exact"/>
        </dgm:presLayoutVars>
      </dgm:prSet>
      <dgm:spPr/>
    </dgm:pt>
    <dgm:pt modelId="{538D19BA-3D48-4336-9FFE-1332F7023BBD}" type="pres">
      <dgm:prSet presAssocID="{A2B678D6-4F6B-48F2-8162-7884ECAE74B2}" presName="composite" presStyleCnt="0"/>
      <dgm:spPr/>
    </dgm:pt>
    <dgm:pt modelId="{7E6E4051-9471-4C56-BEB0-D537C96FBA90}" type="pres">
      <dgm:prSet presAssocID="{A2B678D6-4F6B-48F2-8162-7884ECAE74B2}" presName="parTx" presStyleLbl="node1" presStyleIdx="0" presStyleCnt="1">
        <dgm:presLayoutVars>
          <dgm:chMax val="0"/>
          <dgm:chPref val="0"/>
          <dgm:bulletEnabled val="1"/>
        </dgm:presLayoutVars>
      </dgm:prSet>
      <dgm:spPr/>
    </dgm:pt>
    <dgm:pt modelId="{76E2ACA1-80ED-481E-A37E-B69014CB8099}" type="pres">
      <dgm:prSet presAssocID="{A2B678D6-4F6B-48F2-8162-7884ECAE74B2}" presName="parSh" presStyleLbl="node1" presStyleIdx="0" presStyleCnt="1"/>
      <dgm:spPr/>
    </dgm:pt>
    <dgm:pt modelId="{5E62B61F-16BE-4DD2-B267-C6F02592FBA4}" type="pres">
      <dgm:prSet presAssocID="{A2B678D6-4F6B-48F2-8162-7884ECAE74B2}" presName="desTx" presStyleLbl="fgAcc1" presStyleIdx="0" presStyleCnt="1">
        <dgm:presLayoutVars>
          <dgm:bulletEnabled val="1"/>
        </dgm:presLayoutVars>
      </dgm:prSet>
      <dgm:spPr/>
    </dgm:pt>
  </dgm:ptLst>
  <dgm:cxnLst>
    <dgm:cxn modelId="{6BC8500C-A7E2-43F1-8160-671C6C587B09}" type="presOf" srcId="{61AC7D1C-9DA4-472F-8E5E-DC170351BF73}" destId="{5E62B61F-16BE-4DD2-B267-C6F02592FBA4}" srcOrd="0" destOrd="1" presId="urn:microsoft.com/office/officeart/2005/8/layout/process3"/>
    <dgm:cxn modelId="{0BBA6436-B357-4E96-99D9-C252DBEF32ED}" type="presOf" srcId="{CF1D7B6D-5DD6-43B9-AC82-B3256CF5F006}" destId="{265CC700-AD40-462B-A6DC-D7A711C6C672}" srcOrd="0" destOrd="0" presId="urn:microsoft.com/office/officeart/2005/8/layout/process3"/>
    <dgm:cxn modelId="{323AF938-BD55-4AD5-B270-DB10A83ED2BB}" srcId="{A2B678D6-4F6B-48F2-8162-7884ECAE74B2}" destId="{F690483E-A44B-4DA5-B4C8-121BFD2BAECF}" srcOrd="0" destOrd="0" parTransId="{3AA86F18-A796-47FE-9F8C-A96CB2DE26EE}" sibTransId="{CA2BE9A3-277D-488B-A4A5-EB94DA27113C}"/>
    <dgm:cxn modelId="{B1D3D86C-D5AB-4F1A-9A2B-AE26D4019398}" type="presOf" srcId="{A2B678D6-4F6B-48F2-8162-7884ECAE74B2}" destId="{76E2ACA1-80ED-481E-A37E-B69014CB8099}" srcOrd="1" destOrd="0" presId="urn:microsoft.com/office/officeart/2005/8/layout/process3"/>
    <dgm:cxn modelId="{7407F754-D454-4218-88EF-0A84B0440C6A}" srcId="{A2B678D6-4F6B-48F2-8162-7884ECAE74B2}" destId="{61AC7D1C-9DA4-472F-8E5E-DC170351BF73}" srcOrd="1" destOrd="0" parTransId="{0AF0852C-7CD5-48F6-9533-432355969BFD}" sibTransId="{81FC1E81-C4E9-4BEA-9522-F9DB0B2BA8DE}"/>
    <dgm:cxn modelId="{447FDEC8-6090-44EF-8EE4-895FCEC17437}" srcId="{CF1D7B6D-5DD6-43B9-AC82-B3256CF5F006}" destId="{A2B678D6-4F6B-48F2-8162-7884ECAE74B2}" srcOrd="0" destOrd="0" parTransId="{3FBB8872-95B1-436E-A877-BAF4BC267116}" sibTransId="{3FF0BC9B-236A-4DE1-A288-9C360CE8A835}"/>
    <dgm:cxn modelId="{CFCF4ED6-EBA1-4728-8E2A-018A7E3EF7A7}" type="presOf" srcId="{A2B678D6-4F6B-48F2-8162-7884ECAE74B2}" destId="{7E6E4051-9471-4C56-BEB0-D537C96FBA90}" srcOrd="0" destOrd="0" presId="urn:microsoft.com/office/officeart/2005/8/layout/process3"/>
    <dgm:cxn modelId="{7574B4D8-A18A-4288-867A-EEF8224466B7}" type="presOf" srcId="{F690483E-A44B-4DA5-B4C8-121BFD2BAECF}" destId="{5E62B61F-16BE-4DD2-B267-C6F02592FBA4}" srcOrd="0" destOrd="0" presId="urn:microsoft.com/office/officeart/2005/8/layout/process3"/>
    <dgm:cxn modelId="{C0EDB8F0-64DA-4D73-9D80-A31D55684BD1}" type="presParOf" srcId="{265CC700-AD40-462B-A6DC-D7A711C6C672}" destId="{538D19BA-3D48-4336-9FFE-1332F7023BBD}" srcOrd="0" destOrd="0" presId="urn:microsoft.com/office/officeart/2005/8/layout/process3"/>
    <dgm:cxn modelId="{175E54F4-B7DC-418E-AC87-16F154513389}" type="presParOf" srcId="{538D19BA-3D48-4336-9FFE-1332F7023BBD}" destId="{7E6E4051-9471-4C56-BEB0-D537C96FBA90}" srcOrd="0" destOrd="0" presId="urn:microsoft.com/office/officeart/2005/8/layout/process3"/>
    <dgm:cxn modelId="{D1AC128B-634C-47A7-AB5A-C5BB86497606}" type="presParOf" srcId="{538D19BA-3D48-4336-9FFE-1332F7023BBD}" destId="{76E2ACA1-80ED-481E-A37E-B69014CB8099}" srcOrd="1" destOrd="0" presId="urn:microsoft.com/office/officeart/2005/8/layout/process3"/>
    <dgm:cxn modelId="{CE54A6AD-6B87-420B-B3CE-AA5485FE8BD9}" type="presParOf" srcId="{538D19BA-3D48-4336-9FFE-1332F7023BBD}" destId="{5E62B61F-16BE-4DD2-B267-C6F02592FBA4}" srcOrd="2" destOrd="0" presId="urn:microsoft.com/office/officeart/2005/8/layout/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E2ACA1-80ED-481E-A37E-B69014CB8099}">
      <dsp:nvSpPr>
        <dsp:cNvPr id="0" name=""/>
        <dsp:cNvSpPr/>
      </dsp:nvSpPr>
      <dsp:spPr>
        <a:xfrm>
          <a:off x="2120" y="541082"/>
          <a:ext cx="1857359" cy="734399"/>
        </a:xfrm>
        <a:prstGeom prst="roundRect">
          <a:avLst>
            <a:gd name="adj" fmla="val 10000"/>
          </a:avLst>
        </a:prstGeom>
        <a:solidFill>
          <a:schemeClr val="accent5">
            <a:lumMod val="60000"/>
            <a:lumOff val="40000"/>
          </a:schemeClr>
        </a:solidFill>
        <a:ln>
          <a:solidFill>
            <a:schemeClr val="accent5">
              <a:lumMod val="60000"/>
              <a:lumOff val="40000"/>
            </a:schemeClr>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8016" tIns="128016" rIns="128016" bIns="68580" numCol="1" spcCol="1270" anchor="t" anchorCtr="0">
          <a:noAutofit/>
        </a:bodyPr>
        <a:lstStyle/>
        <a:p>
          <a:pPr marL="0" lvl="0" indent="0" algn="ctr" defTabSz="800100">
            <a:lnSpc>
              <a:spcPct val="90000"/>
            </a:lnSpc>
            <a:spcBef>
              <a:spcPct val="0"/>
            </a:spcBef>
            <a:spcAft>
              <a:spcPct val="35000"/>
            </a:spcAft>
            <a:buNone/>
          </a:pPr>
          <a:r>
            <a:rPr lang="en-US" sz="1800" b="1" kern="1200" dirty="0"/>
            <a:t>July-Aug</a:t>
          </a:r>
        </a:p>
      </dsp:txBody>
      <dsp:txXfrm>
        <a:off x="2120" y="541082"/>
        <a:ext cx="1857359" cy="489600"/>
      </dsp:txXfrm>
    </dsp:sp>
    <dsp:sp modelId="{5E62B61F-16BE-4DD2-B267-C6F02592FBA4}">
      <dsp:nvSpPr>
        <dsp:cNvPr id="0" name=""/>
        <dsp:cNvSpPr/>
      </dsp:nvSpPr>
      <dsp:spPr>
        <a:xfrm>
          <a:off x="382543" y="1030682"/>
          <a:ext cx="1857359" cy="2615224"/>
        </a:xfrm>
        <a:prstGeom prst="roundRect">
          <a:avLst>
            <a:gd name="adj" fmla="val 10000"/>
          </a:avLst>
        </a:prstGeom>
        <a:solidFill>
          <a:schemeClr val="lt1">
            <a:alpha val="90000"/>
            <a:hueOff val="0"/>
            <a:satOff val="0"/>
            <a:lumOff val="0"/>
            <a:alphaOff val="0"/>
          </a:schemeClr>
        </a:solidFill>
        <a:ln w="6350" cap="flat" cmpd="sng" algn="ctr">
          <a:solidFill>
            <a:schemeClr val="accent5">
              <a:lumMod val="7500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20904" tIns="120904" rIns="120904"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dirty="0"/>
            <a:t>New sites identified</a:t>
          </a:r>
        </a:p>
        <a:p>
          <a:pPr marL="171450" lvl="1" indent="-171450" algn="l" defTabSz="755650">
            <a:lnSpc>
              <a:spcPct val="90000"/>
            </a:lnSpc>
            <a:spcBef>
              <a:spcPct val="0"/>
            </a:spcBef>
            <a:spcAft>
              <a:spcPct val="15000"/>
            </a:spcAft>
            <a:buChar char="•"/>
          </a:pPr>
          <a:r>
            <a:rPr lang="en-US" sz="1700" kern="1200" dirty="0"/>
            <a:t>Current sites confirmed</a:t>
          </a:r>
          <a:br>
            <a:rPr lang="en-US" sz="1700" kern="1200" dirty="0"/>
          </a:br>
          <a:r>
            <a:rPr lang="en-US" sz="1700" kern="1200" dirty="0"/>
            <a:t>&amp; contact information updated</a:t>
          </a:r>
        </a:p>
      </dsp:txBody>
      <dsp:txXfrm>
        <a:off x="436943" y="1085082"/>
        <a:ext cx="1748559" cy="2506424"/>
      </dsp:txXfrm>
    </dsp:sp>
    <dsp:sp modelId="{8DB79EAB-A16B-42E6-BDD8-F341C09221CB}">
      <dsp:nvSpPr>
        <dsp:cNvPr id="0" name=""/>
        <dsp:cNvSpPr/>
      </dsp:nvSpPr>
      <dsp:spPr>
        <a:xfrm>
          <a:off x="2141049" y="554667"/>
          <a:ext cx="596926" cy="462428"/>
        </a:xfrm>
        <a:prstGeom prst="rightArrow">
          <a:avLst>
            <a:gd name="adj1" fmla="val 60000"/>
            <a:gd name="adj2" fmla="val 50000"/>
          </a:avLst>
        </a:prstGeom>
        <a:gradFill rotWithShape="0">
          <a:gsLst>
            <a:gs pos="0">
              <a:schemeClr val="accent1">
                <a:tint val="60000"/>
                <a:hueOff val="0"/>
                <a:satOff val="0"/>
                <a:lumOff val="0"/>
                <a:alphaOff val="0"/>
                <a:lumMod val="110000"/>
                <a:satMod val="105000"/>
                <a:tint val="67000"/>
              </a:schemeClr>
            </a:gs>
            <a:gs pos="50000">
              <a:schemeClr val="accent1">
                <a:tint val="60000"/>
                <a:hueOff val="0"/>
                <a:satOff val="0"/>
                <a:lumOff val="0"/>
                <a:alphaOff val="0"/>
                <a:lumMod val="105000"/>
                <a:satMod val="103000"/>
                <a:tint val="73000"/>
              </a:schemeClr>
            </a:gs>
            <a:gs pos="100000">
              <a:schemeClr val="accent1">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2141049" y="647153"/>
        <a:ext cx="458198" cy="277456"/>
      </dsp:txXfrm>
    </dsp:sp>
    <dsp:sp modelId="{E47E4E93-DCF8-4E20-94B5-8ADDC433B851}">
      <dsp:nvSpPr>
        <dsp:cNvPr id="0" name=""/>
        <dsp:cNvSpPr/>
      </dsp:nvSpPr>
      <dsp:spPr>
        <a:xfrm>
          <a:off x="2985756" y="541082"/>
          <a:ext cx="1857359" cy="734399"/>
        </a:xfrm>
        <a:prstGeom prst="roundRect">
          <a:avLst>
            <a:gd name="adj" fmla="val 10000"/>
          </a:avLst>
        </a:prstGeom>
        <a:solidFill>
          <a:schemeClr val="accent5">
            <a:lumMod val="60000"/>
            <a:lumOff val="40000"/>
          </a:schemeClr>
        </a:solidFill>
        <a:ln>
          <a:solidFill>
            <a:schemeClr val="accent5">
              <a:lumMod val="60000"/>
              <a:lumOff val="40000"/>
            </a:schemeClr>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8016" tIns="128016" rIns="128016" bIns="68580" numCol="1" spcCol="1270" anchor="t" anchorCtr="0">
          <a:noAutofit/>
        </a:bodyPr>
        <a:lstStyle/>
        <a:p>
          <a:pPr marL="0" lvl="0" indent="0" algn="ctr" defTabSz="800100">
            <a:lnSpc>
              <a:spcPct val="90000"/>
            </a:lnSpc>
            <a:spcBef>
              <a:spcPct val="0"/>
            </a:spcBef>
            <a:spcAft>
              <a:spcPct val="35000"/>
            </a:spcAft>
            <a:buNone/>
          </a:pPr>
          <a:r>
            <a:rPr lang="en-US" sz="1800" b="1" kern="1200" dirty="0"/>
            <a:t>Mid October</a:t>
          </a:r>
        </a:p>
      </dsp:txBody>
      <dsp:txXfrm>
        <a:off x="2985756" y="541082"/>
        <a:ext cx="1857359" cy="489600"/>
      </dsp:txXfrm>
    </dsp:sp>
    <dsp:sp modelId="{49E0A06C-26E1-4CEA-8F53-9AE6C6EA1D08}">
      <dsp:nvSpPr>
        <dsp:cNvPr id="0" name=""/>
        <dsp:cNvSpPr/>
      </dsp:nvSpPr>
      <dsp:spPr>
        <a:xfrm>
          <a:off x="3366179" y="1030682"/>
          <a:ext cx="1857359" cy="2615224"/>
        </a:xfrm>
        <a:prstGeom prst="roundRect">
          <a:avLst>
            <a:gd name="adj" fmla="val 10000"/>
          </a:avLst>
        </a:prstGeom>
        <a:solidFill>
          <a:schemeClr val="lt1">
            <a:alpha val="90000"/>
            <a:hueOff val="0"/>
            <a:satOff val="0"/>
            <a:lumOff val="0"/>
            <a:alphaOff val="0"/>
          </a:schemeClr>
        </a:solidFill>
        <a:ln w="6350" cap="flat" cmpd="sng" algn="ctr">
          <a:solidFill>
            <a:schemeClr val="accent5">
              <a:lumMod val="7500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20904" tIns="120904" rIns="120904"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dirty="0"/>
            <a:t>Emails sent to Facility Administrators &amp; District Title I-D contact</a:t>
          </a:r>
        </a:p>
        <a:p>
          <a:pPr marL="342900" lvl="2" indent="-171450" algn="l" defTabSz="755650">
            <a:lnSpc>
              <a:spcPct val="90000"/>
            </a:lnSpc>
            <a:spcBef>
              <a:spcPct val="0"/>
            </a:spcBef>
            <a:spcAft>
              <a:spcPct val="15000"/>
            </a:spcAft>
            <a:buChar char="•"/>
          </a:pPr>
          <a:r>
            <a:rPr lang="en-US" sz="1700" kern="1200" dirty="0"/>
            <a:t>Forms</a:t>
          </a:r>
        </a:p>
        <a:p>
          <a:pPr marL="342900" lvl="2" indent="-171450" algn="l" defTabSz="755650">
            <a:lnSpc>
              <a:spcPct val="90000"/>
            </a:lnSpc>
            <a:spcBef>
              <a:spcPct val="0"/>
            </a:spcBef>
            <a:spcAft>
              <a:spcPct val="15000"/>
            </a:spcAft>
            <a:buChar char="•"/>
          </a:pPr>
          <a:r>
            <a:rPr lang="en-US" sz="1700" kern="1200" dirty="0"/>
            <a:t>Instructions</a:t>
          </a:r>
        </a:p>
      </dsp:txBody>
      <dsp:txXfrm>
        <a:off x="3420579" y="1085082"/>
        <a:ext cx="1748559" cy="2506424"/>
      </dsp:txXfrm>
    </dsp:sp>
    <dsp:sp modelId="{8FB4C0A6-B3D1-4A96-B706-B56174C598B8}">
      <dsp:nvSpPr>
        <dsp:cNvPr id="0" name=""/>
        <dsp:cNvSpPr/>
      </dsp:nvSpPr>
      <dsp:spPr>
        <a:xfrm>
          <a:off x="5124685" y="554667"/>
          <a:ext cx="596926" cy="462428"/>
        </a:xfrm>
        <a:prstGeom prst="rightArrow">
          <a:avLst>
            <a:gd name="adj1" fmla="val 60000"/>
            <a:gd name="adj2" fmla="val 50000"/>
          </a:avLst>
        </a:prstGeom>
        <a:gradFill rotWithShape="0">
          <a:gsLst>
            <a:gs pos="0">
              <a:schemeClr val="accent1">
                <a:tint val="60000"/>
                <a:hueOff val="0"/>
                <a:satOff val="0"/>
                <a:lumOff val="0"/>
                <a:alphaOff val="0"/>
                <a:lumMod val="110000"/>
                <a:satMod val="105000"/>
                <a:tint val="67000"/>
              </a:schemeClr>
            </a:gs>
            <a:gs pos="50000">
              <a:schemeClr val="accent1">
                <a:tint val="60000"/>
                <a:hueOff val="0"/>
                <a:satOff val="0"/>
                <a:lumOff val="0"/>
                <a:alphaOff val="0"/>
                <a:lumMod val="105000"/>
                <a:satMod val="103000"/>
                <a:tint val="73000"/>
              </a:schemeClr>
            </a:gs>
            <a:gs pos="100000">
              <a:schemeClr val="accent1">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5124685" y="647153"/>
        <a:ext cx="458198" cy="277456"/>
      </dsp:txXfrm>
    </dsp:sp>
    <dsp:sp modelId="{34F4EBA7-368E-456D-8498-3866ADA8EC6A}">
      <dsp:nvSpPr>
        <dsp:cNvPr id="0" name=""/>
        <dsp:cNvSpPr/>
      </dsp:nvSpPr>
      <dsp:spPr>
        <a:xfrm>
          <a:off x="5969392" y="541082"/>
          <a:ext cx="1857359" cy="734399"/>
        </a:xfrm>
        <a:prstGeom prst="roundRect">
          <a:avLst>
            <a:gd name="adj" fmla="val 10000"/>
          </a:avLst>
        </a:prstGeom>
        <a:solidFill>
          <a:schemeClr val="accent5">
            <a:lumMod val="60000"/>
            <a:lumOff val="40000"/>
          </a:schemeClr>
        </a:solidFill>
        <a:ln>
          <a:solidFill>
            <a:schemeClr val="accent5">
              <a:lumMod val="60000"/>
              <a:lumOff val="40000"/>
            </a:schemeClr>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8016" tIns="128016" rIns="128016" bIns="68580" numCol="1" spcCol="1270" anchor="t" anchorCtr="0">
          <a:noAutofit/>
        </a:bodyPr>
        <a:lstStyle/>
        <a:p>
          <a:pPr marL="0" lvl="0" indent="0" algn="ctr" defTabSz="800100">
            <a:lnSpc>
              <a:spcPct val="90000"/>
            </a:lnSpc>
            <a:spcBef>
              <a:spcPct val="0"/>
            </a:spcBef>
            <a:spcAft>
              <a:spcPct val="35000"/>
            </a:spcAft>
            <a:buNone/>
          </a:pPr>
          <a:r>
            <a:rPr lang="en-US" sz="1800" b="1" kern="1200" dirty="0"/>
            <a:t>Sept-November</a:t>
          </a:r>
        </a:p>
      </dsp:txBody>
      <dsp:txXfrm>
        <a:off x="5969392" y="541082"/>
        <a:ext cx="1857359" cy="489600"/>
      </dsp:txXfrm>
    </dsp:sp>
    <dsp:sp modelId="{6843E039-CCE5-4463-B8EA-067896296372}">
      <dsp:nvSpPr>
        <dsp:cNvPr id="0" name=""/>
        <dsp:cNvSpPr/>
      </dsp:nvSpPr>
      <dsp:spPr>
        <a:xfrm>
          <a:off x="6282356" y="1030682"/>
          <a:ext cx="1992278" cy="2615224"/>
        </a:xfrm>
        <a:prstGeom prst="roundRect">
          <a:avLst>
            <a:gd name="adj" fmla="val 10000"/>
          </a:avLst>
        </a:prstGeom>
        <a:solidFill>
          <a:schemeClr val="lt1">
            <a:alpha val="90000"/>
            <a:hueOff val="0"/>
            <a:satOff val="0"/>
            <a:lumOff val="0"/>
            <a:alphaOff val="0"/>
          </a:schemeClr>
        </a:solidFill>
        <a:ln w="6350" cap="flat" cmpd="sng" algn="ctr">
          <a:solidFill>
            <a:schemeClr val="accent5">
              <a:lumMod val="7500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20904" tIns="120904" rIns="120904"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dirty="0"/>
            <a:t>Subpart 2 &amp; Neglected  count window</a:t>
          </a:r>
        </a:p>
        <a:p>
          <a:pPr marL="342900" lvl="2" indent="-171450" algn="l" defTabSz="755650">
            <a:lnSpc>
              <a:spcPct val="90000"/>
            </a:lnSpc>
            <a:spcBef>
              <a:spcPct val="0"/>
            </a:spcBef>
            <a:spcAft>
              <a:spcPct val="15000"/>
            </a:spcAft>
            <a:buChar char="•"/>
          </a:pPr>
          <a:r>
            <a:rPr lang="en-US" sz="1700" kern="1200" dirty="0"/>
            <a:t>30 day period</a:t>
          </a:r>
        </a:p>
        <a:p>
          <a:pPr marL="171450" lvl="1" indent="-171450" algn="l" defTabSz="755650">
            <a:lnSpc>
              <a:spcPct val="90000"/>
            </a:lnSpc>
            <a:spcBef>
              <a:spcPct val="0"/>
            </a:spcBef>
            <a:spcAft>
              <a:spcPct val="15000"/>
            </a:spcAft>
            <a:buChar char="•"/>
          </a:pPr>
          <a:r>
            <a:rPr lang="en-US" sz="1700" kern="1200" dirty="0"/>
            <a:t>Subpart 1 = highest day of enrollment in the year </a:t>
          </a:r>
        </a:p>
      </dsp:txBody>
      <dsp:txXfrm>
        <a:off x="6340708" y="1089034"/>
        <a:ext cx="1875574" cy="2498520"/>
      </dsp:txXfrm>
    </dsp:sp>
    <dsp:sp modelId="{BC422313-8C03-4E22-85C4-AA52A152A034}">
      <dsp:nvSpPr>
        <dsp:cNvPr id="0" name=""/>
        <dsp:cNvSpPr/>
      </dsp:nvSpPr>
      <dsp:spPr>
        <a:xfrm>
          <a:off x="8125185" y="554667"/>
          <a:ext cx="632679" cy="462428"/>
        </a:xfrm>
        <a:prstGeom prst="rightArrow">
          <a:avLst>
            <a:gd name="adj1" fmla="val 60000"/>
            <a:gd name="adj2" fmla="val 50000"/>
          </a:avLst>
        </a:prstGeom>
        <a:gradFill rotWithShape="0">
          <a:gsLst>
            <a:gs pos="0">
              <a:schemeClr val="accent1">
                <a:tint val="60000"/>
                <a:hueOff val="0"/>
                <a:satOff val="0"/>
                <a:lumOff val="0"/>
                <a:alphaOff val="0"/>
                <a:lumMod val="110000"/>
                <a:satMod val="105000"/>
                <a:tint val="67000"/>
              </a:schemeClr>
            </a:gs>
            <a:gs pos="50000">
              <a:schemeClr val="accent1">
                <a:tint val="60000"/>
                <a:hueOff val="0"/>
                <a:satOff val="0"/>
                <a:lumOff val="0"/>
                <a:alphaOff val="0"/>
                <a:lumMod val="105000"/>
                <a:satMod val="103000"/>
                <a:tint val="73000"/>
              </a:schemeClr>
            </a:gs>
            <a:gs pos="100000">
              <a:schemeClr val="accent1">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8125185" y="647153"/>
        <a:ext cx="493951" cy="277456"/>
      </dsp:txXfrm>
    </dsp:sp>
    <dsp:sp modelId="{EBF5F268-FE15-4976-805A-08850E05C73D}">
      <dsp:nvSpPr>
        <dsp:cNvPr id="0" name=""/>
        <dsp:cNvSpPr/>
      </dsp:nvSpPr>
      <dsp:spPr>
        <a:xfrm>
          <a:off x="9020487" y="541082"/>
          <a:ext cx="1857359" cy="734399"/>
        </a:xfrm>
        <a:prstGeom prst="roundRect">
          <a:avLst>
            <a:gd name="adj" fmla="val 10000"/>
          </a:avLst>
        </a:prstGeom>
        <a:solidFill>
          <a:schemeClr val="accent5">
            <a:lumMod val="60000"/>
            <a:lumOff val="40000"/>
          </a:schemeClr>
        </a:solidFill>
        <a:ln>
          <a:solidFill>
            <a:schemeClr val="accent5">
              <a:lumMod val="60000"/>
              <a:lumOff val="40000"/>
            </a:schemeClr>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8016" tIns="128016" rIns="128016" bIns="68580" numCol="1" spcCol="1270" anchor="t" anchorCtr="0">
          <a:noAutofit/>
        </a:bodyPr>
        <a:lstStyle/>
        <a:p>
          <a:pPr marL="0" lvl="0" indent="0" algn="ctr" defTabSz="800100">
            <a:lnSpc>
              <a:spcPct val="90000"/>
            </a:lnSpc>
            <a:spcBef>
              <a:spcPct val="0"/>
            </a:spcBef>
            <a:spcAft>
              <a:spcPct val="35000"/>
            </a:spcAft>
            <a:buNone/>
          </a:pPr>
          <a:r>
            <a:rPr lang="en-US" sz="1800" b="1" kern="1200" dirty="0"/>
            <a:t>December 15th</a:t>
          </a:r>
        </a:p>
      </dsp:txBody>
      <dsp:txXfrm>
        <a:off x="9020487" y="541082"/>
        <a:ext cx="1857359" cy="489600"/>
      </dsp:txXfrm>
    </dsp:sp>
    <dsp:sp modelId="{8CE79E57-88D8-4089-BC5E-52469ACEE132}">
      <dsp:nvSpPr>
        <dsp:cNvPr id="0" name=""/>
        <dsp:cNvSpPr/>
      </dsp:nvSpPr>
      <dsp:spPr>
        <a:xfrm>
          <a:off x="9400910" y="1030682"/>
          <a:ext cx="1857359" cy="2615224"/>
        </a:xfrm>
        <a:prstGeom prst="roundRect">
          <a:avLst>
            <a:gd name="adj" fmla="val 10000"/>
          </a:avLst>
        </a:prstGeom>
        <a:solidFill>
          <a:schemeClr val="lt1">
            <a:alpha val="90000"/>
            <a:hueOff val="0"/>
            <a:satOff val="0"/>
            <a:lumOff val="0"/>
            <a:alphaOff val="0"/>
          </a:schemeClr>
        </a:solidFill>
        <a:ln w="6350" cap="flat" cmpd="sng" algn="ctr">
          <a:solidFill>
            <a:schemeClr val="accent5">
              <a:lumMod val="7500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20904" tIns="120904" rIns="120904"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dirty="0"/>
            <a:t>DUE DATE to complete online tool &amp; upload signed copy of form</a:t>
          </a:r>
        </a:p>
      </dsp:txBody>
      <dsp:txXfrm>
        <a:off x="9455310" y="1085082"/>
        <a:ext cx="1748559" cy="250642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AA1E47-7191-419A-B4E7-9B1E398FCFDC}">
      <dsp:nvSpPr>
        <dsp:cNvPr id="0" name=""/>
        <dsp:cNvSpPr/>
      </dsp:nvSpPr>
      <dsp:spPr>
        <a:xfrm>
          <a:off x="2650198" y="485"/>
          <a:ext cx="8418929" cy="1894040"/>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t" anchorCtr="0">
          <a:noAutofit/>
        </a:bodyPr>
        <a:lstStyle/>
        <a:p>
          <a:pPr marL="285750" lvl="1" indent="-285750" algn="l" defTabSz="1422400">
            <a:lnSpc>
              <a:spcPct val="90000"/>
            </a:lnSpc>
            <a:spcBef>
              <a:spcPct val="0"/>
            </a:spcBef>
            <a:spcAft>
              <a:spcPct val="15000"/>
            </a:spcAft>
            <a:buChar char="•"/>
          </a:pPr>
          <a:r>
            <a:rPr lang="en-US" sz="3200" kern="1200" dirty="0"/>
            <a:t>Application Information</a:t>
          </a:r>
        </a:p>
        <a:p>
          <a:pPr marL="285750" lvl="1" indent="-285750" algn="l" defTabSz="1422400">
            <a:lnSpc>
              <a:spcPct val="90000"/>
            </a:lnSpc>
            <a:spcBef>
              <a:spcPct val="0"/>
            </a:spcBef>
            <a:spcAft>
              <a:spcPct val="15000"/>
            </a:spcAft>
            <a:buChar char="•"/>
          </a:pPr>
          <a:r>
            <a:rPr lang="en-US" sz="3200" kern="1200" dirty="0"/>
            <a:t>MOUs</a:t>
          </a:r>
        </a:p>
      </dsp:txBody>
      <dsp:txXfrm>
        <a:off x="2650198" y="237240"/>
        <a:ext cx="7708664" cy="1420530"/>
      </dsp:txXfrm>
    </dsp:sp>
    <dsp:sp modelId="{A9CCDECA-FBDF-4BC2-9E32-9316145368B5}">
      <dsp:nvSpPr>
        <dsp:cNvPr id="0" name=""/>
        <dsp:cNvSpPr/>
      </dsp:nvSpPr>
      <dsp:spPr>
        <a:xfrm>
          <a:off x="5396" y="485"/>
          <a:ext cx="2644801" cy="18940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59055" rIns="118110" bIns="59055" numCol="1" spcCol="1270" anchor="ctr" anchorCtr="0">
          <a:noAutofit/>
        </a:bodyPr>
        <a:lstStyle/>
        <a:p>
          <a:pPr marL="0" lvl="0" indent="0" algn="ctr" defTabSz="1377950">
            <a:lnSpc>
              <a:spcPct val="90000"/>
            </a:lnSpc>
            <a:spcBef>
              <a:spcPct val="0"/>
            </a:spcBef>
            <a:spcAft>
              <a:spcPct val="35000"/>
            </a:spcAft>
            <a:buNone/>
          </a:pPr>
          <a:r>
            <a:rPr lang="en-US" sz="3100" kern="1200" dirty="0">
              <a:solidFill>
                <a:schemeClr val="accent4">
                  <a:lumMod val="50000"/>
                </a:schemeClr>
              </a:solidFill>
            </a:rPr>
            <a:t>ND-1</a:t>
          </a:r>
        </a:p>
        <a:p>
          <a:pPr marL="0" lvl="0" indent="0" algn="ctr" defTabSz="1377950">
            <a:lnSpc>
              <a:spcPct val="90000"/>
            </a:lnSpc>
            <a:spcBef>
              <a:spcPct val="0"/>
            </a:spcBef>
            <a:spcAft>
              <a:spcPct val="35000"/>
            </a:spcAft>
            <a:buNone/>
          </a:pPr>
          <a:r>
            <a:rPr lang="en-US" sz="3100" kern="1200" dirty="0">
              <a:solidFill>
                <a:schemeClr val="accent4">
                  <a:lumMod val="50000"/>
                </a:schemeClr>
              </a:solidFill>
            </a:rPr>
            <a:t>Program Management</a:t>
          </a:r>
        </a:p>
      </dsp:txBody>
      <dsp:txXfrm>
        <a:off x="97855" y="92944"/>
        <a:ext cx="2459883" cy="1709122"/>
      </dsp:txXfrm>
    </dsp:sp>
    <dsp:sp modelId="{368C4327-EE0C-4970-AAA5-79CF573D2FF2}">
      <dsp:nvSpPr>
        <dsp:cNvPr id="0" name=""/>
        <dsp:cNvSpPr/>
      </dsp:nvSpPr>
      <dsp:spPr>
        <a:xfrm>
          <a:off x="2692339" y="2083930"/>
          <a:ext cx="8381084" cy="1894040"/>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t" anchorCtr="0">
          <a:noAutofit/>
        </a:bodyPr>
        <a:lstStyle/>
        <a:p>
          <a:pPr marL="228600" lvl="1" indent="-228600" algn="l" defTabSz="977900">
            <a:lnSpc>
              <a:spcPct val="90000"/>
            </a:lnSpc>
            <a:spcBef>
              <a:spcPct val="0"/>
            </a:spcBef>
            <a:spcAft>
              <a:spcPct val="15000"/>
            </a:spcAft>
            <a:buChar char="•"/>
          </a:pPr>
          <a:r>
            <a:rPr lang="en-US" sz="2200" kern="1200" dirty="0"/>
            <a:t>2021</a:t>
          </a:r>
        </a:p>
        <a:p>
          <a:pPr marL="457200" lvl="2" indent="-228600" algn="l" defTabSz="977900">
            <a:lnSpc>
              <a:spcPct val="90000"/>
            </a:lnSpc>
            <a:spcBef>
              <a:spcPct val="0"/>
            </a:spcBef>
            <a:spcAft>
              <a:spcPct val="15000"/>
            </a:spcAft>
            <a:buChar char="•"/>
          </a:pPr>
          <a:r>
            <a:rPr lang="en-US" sz="2200" kern="1200" dirty="0"/>
            <a:t>Annual Count</a:t>
          </a:r>
        </a:p>
        <a:p>
          <a:pPr marL="228600" lvl="1" indent="-228600" algn="l" defTabSz="977900">
            <a:lnSpc>
              <a:spcPct val="90000"/>
            </a:lnSpc>
            <a:spcBef>
              <a:spcPct val="0"/>
            </a:spcBef>
            <a:spcAft>
              <a:spcPct val="15000"/>
            </a:spcAft>
            <a:buChar char="•"/>
          </a:pPr>
          <a:r>
            <a:rPr lang="en-US" sz="2200" kern="1200" dirty="0"/>
            <a:t>2022</a:t>
          </a:r>
        </a:p>
        <a:p>
          <a:pPr marL="457200" lvl="2" indent="-228600" algn="l" defTabSz="977900">
            <a:lnSpc>
              <a:spcPct val="90000"/>
            </a:lnSpc>
            <a:spcBef>
              <a:spcPct val="0"/>
            </a:spcBef>
            <a:spcAft>
              <a:spcPct val="15000"/>
            </a:spcAft>
            <a:buChar char="•"/>
          </a:pPr>
          <a:r>
            <a:rPr lang="en-US" sz="2200" kern="1200" dirty="0"/>
            <a:t>Annual Count</a:t>
          </a:r>
        </a:p>
      </dsp:txBody>
      <dsp:txXfrm>
        <a:off x="2692339" y="2320685"/>
        <a:ext cx="7670819" cy="1420530"/>
      </dsp:txXfrm>
    </dsp:sp>
    <dsp:sp modelId="{04F5E4A9-E711-45D4-96CB-82E327809893}">
      <dsp:nvSpPr>
        <dsp:cNvPr id="0" name=""/>
        <dsp:cNvSpPr/>
      </dsp:nvSpPr>
      <dsp:spPr>
        <a:xfrm>
          <a:off x="0" y="1973564"/>
          <a:ext cx="2691239" cy="18940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59055" rIns="118110" bIns="59055" numCol="1" spcCol="1270" anchor="ctr" anchorCtr="0">
          <a:noAutofit/>
        </a:bodyPr>
        <a:lstStyle/>
        <a:p>
          <a:pPr marL="0" lvl="0" indent="0" algn="ctr" defTabSz="1377950">
            <a:lnSpc>
              <a:spcPct val="90000"/>
            </a:lnSpc>
            <a:spcBef>
              <a:spcPct val="0"/>
            </a:spcBef>
            <a:spcAft>
              <a:spcPct val="35000"/>
            </a:spcAft>
            <a:buNone/>
          </a:pPr>
          <a:r>
            <a:rPr lang="en-US" sz="3100" kern="1200" dirty="0">
              <a:solidFill>
                <a:schemeClr val="accent4">
                  <a:lumMod val="50000"/>
                </a:schemeClr>
              </a:solidFill>
            </a:rPr>
            <a:t>ND-2 </a:t>
          </a:r>
          <a:br>
            <a:rPr lang="en-US" sz="3100" kern="1200" dirty="0">
              <a:solidFill>
                <a:schemeClr val="accent4">
                  <a:lumMod val="50000"/>
                </a:schemeClr>
              </a:solidFill>
            </a:rPr>
          </a:br>
          <a:r>
            <a:rPr lang="en-US" sz="3100" kern="1200" dirty="0">
              <a:solidFill>
                <a:schemeClr val="accent4">
                  <a:lumMod val="50000"/>
                </a:schemeClr>
              </a:solidFill>
            </a:rPr>
            <a:t>Annual Fall Count</a:t>
          </a:r>
        </a:p>
      </dsp:txBody>
      <dsp:txXfrm>
        <a:off x="92459" y="2066023"/>
        <a:ext cx="2506321" cy="170912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E2ACA1-80ED-481E-A37E-B69014CB8099}">
      <dsp:nvSpPr>
        <dsp:cNvPr id="0" name=""/>
        <dsp:cNvSpPr/>
      </dsp:nvSpPr>
      <dsp:spPr>
        <a:xfrm>
          <a:off x="2949" y="27994"/>
          <a:ext cx="2409547" cy="734399"/>
        </a:xfrm>
        <a:prstGeom prst="roundRect">
          <a:avLst>
            <a:gd name="adj" fmla="val 10000"/>
          </a:avLst>
        </a:prstGeom>
        <a:solidFill>
          <a:schemeClr val="accent5">
            <a:lumMod val="60000"/>
            <a:lumOff val="40000"/>
          </a:schemeClr>
        </a:solidFill>
        <a:ln>
          <a:solidFill>
            <a:schemeClr val="accent5">
              <a:lumMod val="60000"/>
              <a:lumOff val="40000"/>
            </a:schemeClr>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8016" tIns="128016" rIns="128016" bIns="68580" numCol="1" spcCol="1270" anchor="t" anchorCtr="0">
          <a:noAutofit/>
        </a:bodyPr>
        <a:lstStyle/>
        <a:p>
          <a:pPr marL="0" lvl="0" indent="0" algn="ctr" defTabSz="800100">
            <a:lnSpc>
              <a:spcPct val="90000"/>
            </a:lnSpc>
            <a:spcBef>
              <a:spcPct val="0"/>
            </a:spcBef>
            <a:spcAft>
              <a:spcPct val="35000"/>
            </a:spcAft>
            <a:buNone/>
          </a:pPr>
          <a:r>
            <a:rPr lang="en-US" sz="1800" b="1" kern="1200" dirty="0"/>
            <a:t>End of April</a:t>
          </a:r>
        </a:p>
      </dsp:txBody>
      <dsp:txXfrm>
        <a:off x="2949" y="27994"/>
        <a:ext cx="2409547" cy="489600"/>
      </dsp:txXfrm>
    </dsp:sp>
    <dsp:sp modelId="{5E62B61F-16BE-4DD2-B267-C6F02592FBA4}">
      <dsp:nvSpPr>
        <dsp:cNvPr id="0" name=""/>
        <dsp:cNvSpPr/>
      </dsp:nvSpPr>
      <dsp:spPr>
        <a:xfrm>
          <a:off x="173603" y="517594"/>
          <a:ext cx="3055282" cy="3641400"/>
        </a:xfrm>
        <a:prstGeom prst="roundRect">
          <a:avLst>
            <a:gd name="adj" fmla="val 10000"/>
          </a:avLst>
        </a:prstGeom>
        <a:solidFill>
          <a:schemeClr val="lt1">
            <a:alpha val="90000"/>
            <a:hueOff val="0"/>
            <a:satOff val="0"/>
            <a:lumOff val="0"/>
            <a:alphaOff val="0"/>
          </a:schemeClr>
        </a:solidFill>
        <a:ln w="6350" cap="flat" cmpd="sng" algn="ctr">
          <a:solidFill>
            <a:schemeClr val="accent5">
              <a:lumMod val="7500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28016" tIns="128016" rIns="128016"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a:t>Email from SDE</a:t>
          </a:r>
        </a:p>
        <a:p>
          <a:pPr marL="342900" lvl="2" indent="-171450" algn="l" defTabSz="800100">
            <a:lnSpc>
              <a:spcPct val="90000"/>
            </a:lnSpc>
            <a:spcBef>
              <a:spcPct val="0"/>
            </a:spcBef>
            <a:spcAft>
              <a:spcPct val="15000"/>
            </a:spcAft>
            <a:buChar char="•"/>
          </a:pPr>
          <a:r>
            <a:rPr lang="en-US" sz="1800" kern="1200" dirty="0"/>
            <a:t>Application Instructions</a:t>
          </a:r>
        </a:p>
        <a:p>
          <a:pPr marL="342900" lvl="2" indent="-171450" algn="l" defTabSz="800100">
            <a:lnSpc>
              <a:spcPct val="90000"/>
            </a:lnSpc>
            <a:spcBef>
              <a:spcPct val="0"/>
            </a:spcBef>
            <a:spcAft>
              <a:spcPct val="15000"/>
            </a:spcAft>
            <a:buChar char="•"/>
          </a:pPr>
          <a:r>
            <a:rPr lang="en-US" sz="1800" kern="1200" dirty="0"/>
            <a:t>Preliminary Allocation</a:t>
          </a:r>
        </a:p>
      </dsp:txBody>
      <dsp:txXfrm>
        <a:off x="263089" y="607080"/>
        <a:ext cx="2876310" cy="3462428"/>
      </dsp:txXfrm>
    </dsp:sp>
    <dsp:sp modelId="{8DB79EAB-A16B-42E6-BDD8-F341C09221CB}">
      <dsp:nvSpPr>
        <dsp:cNvPr id="0" name=""/>
        <dsp:cNvSpPr/>
      </dsp:nvSpPr>
      <dsp:spPr>
        <a:xfrm>
          <a:off x="2858492" y="-27159"/>
          <a:ext cx="945510" cy="599907"/>
        </a:xfrm>
        <a:prstGeom prst="rightArrow">
          <a:avLst>
            <a:gd name="adj1" fmla="val 60000"/>
            <a:gd name="adj2" fmla="val 50000"/>
          </a:avLst>
        </a:prstGeom>
        <a:gradFill rotWithShape="0">
          <a:gsLst>
            <a:gs pos="0">
              <a:schemeClr val="accent1">
                <a:tint val="60000"/>
                <a:hueOff val="0"/>
                <a:satOff val="0"/>
                <a:lumOff val="0"/>
                <a:alphaOff val="0"/>
                <a:lumMod val="110000"/>
                <a:satMod val="105000"/>
                <a:tint val="67000"/>
              </a:schemeClr>
            </a:gs>
            <a:gs pos="50000">
              <a:schemeClr val="accent1">
                <a:tint val="60000"/>
                <a:hueOff val="0"/>
                <a:satOff val="0"/>
                <a:lumOff val="0"/>
                <a:alphaOff val="0"/>
                <a:lumMod val="105000"/>
                <a:satMod val="103000"/>
                <a:tint val="73000"/>
              </a:schemeClr>
            </a:gs>
            <a:gs pos="100000">
              <a:schemeClr val="accent1">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2858492" y="92822"/>
        <a:ext cx="765538" cy="359945"/>
      </dsp:txXfrm>
    </dsp:sp>
    <dsp:sp modelId="{E47E4E93-DCF8-4E20-94B5-8ADDC433B851}">
      <dsp:nvSpPr>
        <dsp:cNvPr id="0" name=""/>
        <dsp:cNvSpPr/>
      </dsp:nvSpPr>
      <dsp:spPr>
        <a:xfrm>
          <a:off x="4196479" y="27994"/>
          <a:ext cx="2409547" cy="734399"/>
        </a:xfrm>
        <a:prstGeom prst="roundRect">
          <a:avLst>
            <a:gd name="adj" fmla="val 10000"/>
          </a:avLst>
        </a:prstGeom>
        <a:solidFill>
          <a:schemeClr val="accent5">
            <a:lumMod val="60000"/>
            <a:lumOff val="40000"/>
          </a:schemeClr>
        </a:solidFill>
        <a:ln>
          <a:solidFill>
            <a:schemeClr val="accent5">
              <a:lumMod val="60000"/>
              <a:lumOff val="40000"/>
            </a:schemeClr>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8016" tIns="128016" rIns="128016" bIns="68580" numCol="1" spcCol="1270" anchor="t" anchorCtr="0">
          <a:noAutofit/>
        </a:bodyPr>
        <a:lstStyle/>
        <a:p>
          <a:pPr marL="0" lvl="0" indent="0" algn="ctr" defTabSz="800100">
            <a:lnSpc>
              <a:spcPct val="90000"/>
            </a:lnSpc>
            <a:spcBef>
              <a:spcPct val="0"/>
            </a:spcBef>
            <a:spcAft>
              <a:spcPct val="35000"/>
            </a:spcAft>
            <a:buNone/>
          </a:pPr>
          <a:r>
            <a:rPr lang="en-US" sz="1800" b="1" kern="1200" dirty="0"/>
            <a:t>May 31</a:t>
          </a:r>
        </a:p>
      </dsp:txBody>
      <dsp:txXfrm>
        <a:off x="4196479" y="27994"/>
        <a:ext cx="2409547" cy="489600"/>
      </dsp:txXfrm>
    </dsp:sp>
    <dsp:sp modelId="{49E0A06C-26E1-4CEA-8F53-9AE6C6EA1D08}">
      <dsp:nvSpPr>
        <dsp:cNvPr id="0" name=""/>
        <dsp:cNvSpPr/>
      </dsp:nvSpPr>
      <dsp:spPr>
        <a:xfrm>
          <a:off x="4490285" y="517594"/>
          <a:ext cx="2808978" cy="3641400"/>
        </a:xfrm>
        <a:prstGeom prst="roundRect">
          <a:avLst>
            <a:gd name="adj" fmla="val 10000"/>
          </a:avLst>
        </a:prstGeom>
        <a:solidFill>
          <a:schemeClr val="lt1">
            <a:alpha val="90000"/>
            <a:hueOff val="0"/>
            <a:satOff val="0"/>
            <a:lumOff val="0"/>
            <a:alphaOff val="0"/>
          </a:schemeClr>
        </a:solidFill>
        <a:ln w="6350" cap="flat" cmpd="sng" algn="ctr">
          <a:solidFill>
            <a:schemeClr val="accent5">
              <a:lumMod val="7500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20904" tIns="120904" rIns="120904"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dirty="0"/>
            <a:t>DUE DATE for Subpart 1 Application &amp; Preliminary Budget  w/ projected Carry-over</a:t>
          </a:r>
        </a:p>
        <a:p>
          <a:pPr marL="171450" lvl="1" indent="-171450" algn="l" defTabSz="755650">
            <a:lnSpc>
              <a:spcPct val="90000"/>
            </a:lnSpc>
            <a:spcBef>
              <a:spcPct val="0"/>
            </a:spcBef>
            <a:spcAft>
              <a:spcPct val="15000"/>
            </a:spcAft>
            <a:buChar char="•"/>
          </a:pPr>
          <a:r>
            <a:rPr lang="en-US" sz="1700" kern="1200" dirty="0"/>
            <a:t>Submitted via the Online Application Tool</a:t>
          </a:r>
        </a:p>
        <a:p>
          <a:pPr marL="171450" lvl="1" indent="-171450" algn="l" defTabSz="755650">
            <a:lnSpc>
              <a:spcPct val="90000"/>
            </a:lnSpc>
            <a:spcBef>
              <a:spcPct val="0"/>
            </a:spcBef>
            <a:spcAft>
              <a:spcPct val="15000"/>
            </a:spcAft>
            <a:buChar char="•"/>
          </a:pPr>
          <a:r>
            <a:rPr lang="en-US" sz="1700" kern="1200" dirty="0"/>
            <a:t>Goal is to provide State Agencies “Spending Authority” by July 1</a:t>
          </a:r>
        </a:p>
      </dsp:txBody>
      <dsp:txXfrm>
        <a:off x="4572557" y="599866"/>
        <a:ext cx="2644434" cy="3476856"/>
      </dsp:txXfrm>
    </dsp:sp>
    <dsp:sp modelId="{8FB4C0A6-B3D1-4A96-B706-B56174C598B8}">
      <dsp:nvSpPr>
        <dsp:cNvPr id="0" name=""/>
        <dsp:cNvSpPr/>
      </dsp:nvSpPr>
      <dsp:spPr>
        <a:xfrm>
          <a:off x="7021234" y="-27159"/>
          <a:ext cx="880240" cy="599907"/>
        </a:xfrm>
        <a:prstGeom prst="rightArrow">
          <a:avLst>
            <a:gd name="adj1" fmla="val 60000"/>
            <a:gd name="adj2" fmla="val 50000"/>
          </a:avLst>
        </a:prstGeom>
        <a:gradFill rotWithShape="0">
          <a:gsLst>
            <a:gs pos="0">
              <a:schemeClr val="accent1">
                <a:tint val="60000"/>
                <a:hueOff val="0"/>
                <a:satOff val="0"/>
                <a:lumOff val="0"/>
                <a:alphaOff val="0"/>
                <a:lumMod val="110000"/>
                <a:satMod val="105000"/>
                <a:tint val="67000"/>
              </a:schemeClr>
            </a:gs>
            <a:gs pos="50000">
              <a:schemeClr val="accent1">
                <a:tint val="60000"/>
                <a:hueOff val="0"/>
                <a:satOff val="0"/>
                <a:lumOff val="0"/>
                <a:alphaOff val="0"/>
                <a:lumMod val="105000"/>
                <a:satMod val="103000"/>
                <a:tint val="73000"/>
              </a:schemeClr>
            </a:gs>
            <a:gs pos="100000">
              <a:schemeClr val="accent1">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7021234" y="92822"/>
        <a:ext cx="700268" cy="359945"/>
      </dsp:txXfrm>
    </dsp:sp>
    <dsp:sp modelId="{34F4EBA7-368E-456D-8498-3866ADA8EC6A}">
      <dsp:nvSpPr>
        <dsp:cNvPr id="0" name=""/>
        <dsp:cNvSpPr/>
      </dsp:nvSpPr>
      <dsp:spPr>
        <a:xfrm>
          <a:off x="8266857" y="27994"/>
          <a:ext cx="2409547" cy="734399"/>
        </a:xfrm>
        <a:prstGeom prst="roundRect">
          <a:avLst>
            <a:gd name="adj" fmla="val 10000"/>
          </a:avLst>
        </a:prstGeom>
        <a:solidFill>
          <a:schemeClr val="accent5">
            <a:lumMod val="60000"/>
            <a:lumOff val="40000"/>
          </a:schemeClr>
        </a:solidFill>
        <a:ln>
          <a:solidFill>
            <a:schemeClr val="accent5">
              <a:lumMod val="60000"/>
              <a:lumOff val="40000"/>
            </a:schemeClr>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8016" tIns="128016" rIns="128016" bIns="68580" numCol="1" spcCol="1270" anchor="t" anchorCtr="0">
          <a:noAutofit/>
        </a:bodyPr>
        <a:lstStyle/>
        <a:p>
          <a:pPr marL="0" lvl="0" indent="0" algn="ctr" defTabSz="800100">
            <a:lnSpc>
              <a:spcPct val="90000"/>
            </a:lnSpc>
            <a:spcBef>
              <a:spcPct val="0"/>
            </a:spcBef>
            <a:spcAft>
              <a:spcPct val="35000"/>
            </a:spcAft>
            <a:buNone/>
          </a:pPr>
          <a:r>
            <a:rPr lang="en-US" sz="1800" b="1" kern="1200" dirty="0"/>
            <a:t>October - November</a:t>
          </a:r>
        </a:p>
      </dsp:txBody>
      <dsp:txXfrm>
        <a:off x="8266857" y="27994"/>
        <a:ext cx="2409547" cy="489600"/>
      </dsp:txXfrm>
    </dsp:sp>
    <dsp:sp modelId="{6843E039-CCE5-4463-B8EA-067896296372}">
      <dsp:nvSpPr>
        <dsp:cNvPr id="0" name=""/>
        <dsp:cNvSpPr/>
      </dsp:nvSpPr>
      <dsp:spPr>
        <a:xfrm>
          <a:off x="8672864" y="517594"/>
          <a:ext cx="2584577" cy="3641400"/>
        </a:xfrm>
        <a:prstGeom prst="roundRect">
          <a:avLst>
            <a:gd name="adj" fmla="val 10000"/>
          </a:avLst>
        </a:prstGeom>
        <a:solidFill>
          <a:schemeClr val="lt1">
            <a:alpha val="90000"/>
            <a:hueOff val="0"/>
            <a:satOff val="0"/>
            <a:lumOff val="0"/>
            <a:alphaOff val="0"/>
          </a:schemeClr>
        </a:solidFill>
        <a:ln w="6350" cap="flat" cmpd="sng" algn="ctr">
          <a:solidFill>
            <a:schemeClr val="accent5">
              <a:lumMod val="7500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20904" tIns="120904" rIns="120904"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dirty="0"/>
            <a:t>Final Award/Allocation &amp; current GRA amount  sent out</a:t>
          </a:r>
        </a:p>
        <a:p>
          <a:pPr marL="171450" lvl="1" indent="-171450" algn="l" defTabSz="755650">
            <a:lnSpc>
              <a:spcPct val="90000"/>
            </a:lnSpc>
            <a:spcBef>
              <a:spcPct val="0"/>
            </a:spcBef>
            <a:spcAft>
              <a:spcPct val="15000"/>
            </a:spcAft>
            <a:buChar char="•"/>
          </a:pPr>
          <a:r>
            <a:rPr lang="en-US" sz="1700" kern="1200" dirty="0"/>
            <a:t>Submit Revised Budget </a:t>
          </a:r>
        </a:p>
      </dsp:txBody>
      <dsp:txXfrm>
        <a:off x="8748564" y="593294"/>
        <a:ext cx="2433177" cy="3490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E2ACA1-80ED-481E-A37E-B69014CB8099}">
      <dsp:nvSpPr>
        <dsp:cNvPr id="0" name=""/>
        <dsp:cNvSpPr/>
      </dsp:nvSpPr>
      <dsp:spPr>
        <a:xfrm>
          <a:off x="2949" y="246888"/>
          <a:ext cx="2409547" cy="1211380"/>
        </a:xfrm>
        <a:prstGeom prst="roundRect">
          <a:avLst>
            <a:gd name="adj" fmla="val 10000"/>
          </a:avLst>
        </a:prstGeom>
        <a:solidFill>
          <a:schemeClr val="accent5">
            <a:lumMod val="60000"/>
            <a:lumOff val="40000"/>
          </a:schemeClr>
        </a:solidFill>
        <a:ln>
          <a:solidFill>
            <a:schemeClr val="accent5">
              <a:lumMod val="60000"/>
              <a:lumOff val="40000"/>
            </a:schemeClr>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8016" tIns="128016" rIns="128016" bIns="68580" numCol="1" spcCol="1270" anchor="t" anchorCtr="0">
          <a:noAutofit/>
        </a:bodyPr>
        <a:lstStyle/>
        <a:p>
          <a:pPr marL="0" lvl="0" indent="0" algn="ctr" defTabSz="800100">
            <a:lnSpc>
              <a:spcPct val="90000"/>
            </a:lnSpc>
            <a:spcBef>
              <a:spcPct val="0"/>
            </a:spcBef>
            <a:spcAft>
              <a:spcPct val="35000"/>
            </a:spcAft>
            <a:buNone/>
          </a:pPr>
          <a:r>
            <a:rPr lang="en-US" sz="1800" b="1" kern="1200" dirty="0"/>
            <a:t>End of April</a:t>
          </a:r>
        </a:p>
      </dsp:txBody>
      <dsp:txXfrm>
        <a:off x="2949" y="246888"/>
        <a:ext cx="2409547" cy="807586"/>
      </dsp:txXfrm>
    </dsp:sp>
    <dsp:sp modelId="{5E62B61F-16BE-4DD2-B267-C6F02592FBA4}">
      <dsp:nvSpPr>
        <dsp:cNvPr id="0" name=""/>
        <dsp:cNvSpPr/>
      </dsp:nvSpPr>
      <dsp:spPr>
        <a:xfrm>
          <a:off x="173603" y="1054475"/>
          <a:ext cx="3055282" cy="2885625"/>
        </a:xfrm>
        <a:prstGeom prst="roundRect">
          <a:avLst>
            <a:gd name="adj" fmla="val 10000"/>
          </a:avLst>
        </a:prstGeom>
        <a:solidFill>
          <a:schemeClr val="lt1">
            <a:alpha val="90000"/>
            <a:hueOff val="0"/>
            <a:satOff val="0"/>
            <a:lumOff val="0"/>
            <a:alphaOff val="0"/>
          </a:schemeClr>
        </a:solidFill>
        <a:ln w="6350" cap="flat" cmpd="sng" algn="ctr">
          <a:solidFill>
            <a:schemeClr val="accent5">
              <a:lumMod val="7500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28016" tIns="128016" rIns="128016"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a:t>Email from SDE</a:t>
          </a:r>
        </a:p>
        <a:p>
          <a:pPr marL="342900" lvl="2" indent="-171450" algn="l" defTabSz="800100">
            <a:lnSpc>
              <a:spcPct val="90000"/>
            </a:lnSpc>
            <a:spcBef>
              <a:spcPct val="0"/>
            </a:spcBef>
            <a:spcAft>
              <a:spcPct val="15000"/>
            </a:spcAft>
            <a:buChar char="•"/>
          </a:pPr>
          <a:r>
            <a:rPr lang="en-US" sz="1800" kern="1200" dirty="0"/>
            <a:t>Application Instructions</a:t>
          </a:r>
        </a:p>
        <a:p>
          <a:pPr marL="342900" lvl="2" indent="-171450" algn="l" defTabSz="800100">
            <a:lnSpc>
              <a:spcPct val="90000"/>
            </a:lnSpc>
            <a:spcBef>
              <a:spcPct val="0"/>
            </a:spcBef>
            <a:spcAft>
              <a:spcPct val="15000"/>
            </a:spcAft>
            <a:buChar char="•"/>
          </a:pPr>
          <a:r>
            <a:rPr lang="en-US" sz="1800" kern="1200" dirty="0"/>
            <a:t>Preliminary Allocation/Budget</a:t>
          </a:r>
        </a:p>
      </dsp:txBody>
      <dsp:txXfrm>
        <a:off x="258120" y="1138992"/>
        <a:ext cx="2886248" cy="2716591"/>
      </dsp:txXfrm>
    </dsp:sp>
    <dsp:sp modelId="{8DB79EAB-A16B-42E6-BDD8-F341C09221CB}">
      <dsp:nvSpPr>
        <dsp:cNvPr id="0" name=""/>
        <dsp:cNvSpPr/>
      </dsp:nvSpPr>
      <dsp:spPr>
        <a:xfrm>
          <a:off x="2858492" y="350728"/>
          <a:ext cx="945510" cy="599907"/>
        </a:xfrm>
        <a:prstGeom prst="rightArrow">
          <a:avLst>
            <a:gd name="adj1" fmla="val 60000"/>
            <a:gd name="adj2" fmla="val 50000"/>
          </a:avLst>
        </a:prstGeom>
        <a:gradFill rotWithShape="0">
          <a:gsLst>
            <a:gs pos="0">
              <a:schemeClr val="accent1">
                <a:tint val="60000"/>
                <a:hueOff val="0"/>
                <a:satOff val="0"/>
                <a:lumOff val="0"/>
                <a:alphaOff val="0"/>
                <a:lumMod val="110000"/>
                <a:satMod val="105000"/>
                <a:tint val="67000"/>
              </a:schemeClr>
            </a:gs>
            <a:gs pos="50000">
              <a:schemeClr val="accent1">
                <a:tint val="60000"/>
                <a:hueOff val="0"/>
                <a:satOff val="0"/>
                <a:lumOff val="0"/>
                <a:alphaOff val="0"/>
                <a:lumMod val="105000"/>
                <a:satMod val="103000"/>
                <a:tint val="73000"/>
              </a:schemeClr>
            </a:gs>
            <a:gs pos="100000">
              <a:schemeClr val="accent1">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2858492" y="470709"/>
        <a:ext cx="765538" cy="359945"/>
      </dsp:txXfrm>
    </dsp:sp>
    <dsp:sp modelId="{E47E4E93-DCF8-4E20-94B5-8ADDC433B851}">
      <dsp:nvSpPr>
        <dsp:cNvPr id="0" name=""/>
        <dsp:cNvSpPr/>
      </dsp:nvSpPr>
      <dsp:spPr>
        <a:xfrm>
          <a:off x="4196479" y="246888"/>
          <a:ext cx="2409547" cy="1211380"/>
        </a:xfrm>
        <a:prstGeom prst="roundRect">
          <a:avLst>
            <a:gd name="adj" fmla="val 10000"/>
          </a:avLst>
        </a:prstGeom>
        <a:solidFill>
          <a:schemeClr val="accent5">
            <a:lumMod val="60000"/>
            <a:lumOff val="40000"/>
          </a:schemeClr>
        </a:solidFill>
        <a:ln>
          <a:solidFill>
            <a:schemeClr val="accent5">
              <a:lumMod val="60000"/>
              <a:lumOff val="40000"/>
            </a:schemeClr>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8016" tIns="128016" rIns="128016" bIns="68580" numCol="1" spcCol="1270" anchor="t" anchorCtr="0">
          <a:noAutofit/>
        </a:bodyPr>
        <a:lstStyle/>
        <a:p>
          <a:pPr marL="0" lvl="0" indent="0" algn="ctr" defTabSz="800100">
            <a:lnSpc>
              <a:spcPct val="90000"/>
            </a:lnSpc>
            <a:spcBef>
              <a:spcPct val="0"/>
            </a:spcBef>
            <a:spcAft>
              <a:spcPct val="35000"/>
            </a:spcAft>
            <a:buNone/>
          </a:pPr>
          <a:r>
            <a:rPr lang="en-US" sz="1800" b="1" kern="1200" dirty="0"/>
            <a:t>June 30</a:t>
          </a:r>
        </a:p>
        <a:p>
          <a:pPr marL="0" lvl="0" indent="0" algn="ctr" defTabSz="800100">
            <a:lnSpc>
              <a:spcPct val="90000"/>
            </a:lnSpc>
            <a:spcBef>
              <a:spcPct val="0"/>
            </a:spcBef>
            <a:spcAft>
              <a:spcPct val="35000"/>
            </a:spcAft>
            <a:buNone/>
          </a:pPr>
          <a:endParaRPr lang="en-US" sz="1800" b="1" kern="1200" dirty="0"/>
        </a:p>
      </dsp:txBody>
      <dsp:txXfrm>
        <a:off x="4196479" y="246888"/>
        <a:ext cx="2409547" cy="807586"/>
      </dsp:txXfrm>
    </dsp:sp>
    <dsp:sp modelId="{49E0A06C-26E1-4CEA-8F53-9AE6C6EA1D08}">
      <dsp:nvSpPr>
        <dsp:cNvPr id="0" name=""/>
        <dsp:cNvSpPr/>
      </dsp:nvSpPr>
      <dsp:spPr>
        <a:xfrm>
          <a:off x="4490285" y="1054475"/>
          <a:ext cx="2808978" cy="2885625"/>
        </a:xfrm>
        <a:prstGeom prst="roundRect">
          <a:avLst>
            <a:gd name="adj" fmla="val 10000"/>
          </a:avLst>
        </a:prstGeom>
        <a:solidFill>
          <a:schemeClr val="lt1">
            <a:alpha val="90000"/>
            <a:hueOff val="0"/>
            <a:satOff val="0"/>
            <a:lumOff val="0"/>
            <a:alphaOff val="0"/>
          </a:schemeClr>
        </a:solidFill>
        <a:ln w="6350" cap="flat" cmpd="sng" algn="ctr">
          <a:solidFill>
            <a:schemeClr val="accent5">
              <a:lumMod val="7500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35128" tIns="135128" rIns="135128" bIns="135128" numCol="1" spcCol="1270" anchor="t" anchorCtr="0">
          <a:noAutofit/>
        </a:bodyPr>
        <a:lstStyle/>
        <a:p>
          <a:pPr marL="171450" lvl="1" indent="-171450" algn="l" defTabSz="844550">
            <a:lnSpc>
              <a:spcPct val="90000"/>
            </a:lnSpc>
            <a:spcBef>
              <a:spcPct val="0"/>
            </a:spcBef>
            <a:spcAft>
              <a:spcPct val="15000"/>
            </a:spcAft>
            <a:buChar char="•"/>
          </a:pPr>
          <a:r>
            <a:rPr lang="en-US" sz="1900" kern="1200" dirty="0"/>
            <a:t>DUE DATE for Subpart 2 Application &amp; Preliminary Budget w/ Projected Carry-over </a:t>
          </a:r>
        </a:p>
        <a:p>
          <a:pPr marL="171450" lvl="1" indent="-171450" algn="l" defTabSz="844550">
            <a:lnSpc>
              <a:spcPct val="90000"/>
            </a:lnSpc>
            <a:spcBef>
              <a:spcPct val="0"/>
            </a:spcBef>
            <a:spcAft>
              <a:spcPct val="15000"/>
            </a:spcAft>
            <a:buChar char="•"/>
          </a:pPr>
          <a:r>
            <a:rPr lang="en-US" sz="1900" kern="1200" dirty="0"/>
            <a:t>Submitted via email </a:t>
          </a:r>
        </a:p>
      </dsp:txBody>
      <dsp:txXfrm>
        <a:off x="4572557" y="1136747"/>
        <a:ext cx="2644434" cy="2721081"/>
      </dsp:txXfrm>
    </dsp:sp>
    <dsp:sp modelId="{8FB4C0A6-B3D1-4A96-B706-B56174C598B8}">
      <dsp:nvSpPr>
        <dsp:cNvPr id="0" name=""/>
        <dsp:cNvSpPr/>
      </dsp:nvSpPr>
      <dsp:spPr>
        <a:xfrm>
          <a:off x="7021234" y="350728"/>
          <a:ext cx="880240" cy="599907"/>
        </a:xfrm>
        <a:prstGeom prst="rightArrow">
          <a:avLst>
            <a:gd name="adj1" fmla="val 60000"/>
            <a:gd name="adj2" fmla="val 50000"/>
          </a:avLst>
        </a:prstGeom>
        <a:gradFill rotWithShape="0">
          <a:gsLst>
            <a:gs pos="0">
              <a:schemeClr val="accent1">
                <a:tint val="60000"/>
                <a:hueOff val="0"/>
                <a:satOff val="0"/>
                <a:lumOff val="0"/>
                <a:alphaOff val="0"/>
                <a:lumMod val="110000"/>
                <a:satMod val="105000"/>
                <a:tint val="67000"/>
              </a:schemeClr>
            </a:gs>
            <a:gs pos="50000">
              <a:schemeClr val="accent1">
                <a:tint val="60000"/>
                <a:hueOff val="0"/>
                <a:satOff val="0"/>
                <a:lumOff val="0"/>
                <a:alphaOff val="0"/>
                <a:lumMod val="105000"/>
                <a:satMod val="103000"/>
                <a:tint val="73000"/>
              </a:schemeClr>
            </a:gs>
            <a:gs pos="100000">
              <a:schemeClr val="accent1">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7021234" y="470709"/>
        <a:ext cx="700268" cy="359945"/>
      </dsp:txXfrm>
    </dsp:sp>
    <dsp:sp modelId="{34F4EBA7-368E-456D-8498-3866ADA8EC6A}">
      <dsp:nvSpPr>
        <dsp:cNvPr id="0" name=""/>
        <dsp:cNvSpPr/>
      </dsp:nvSpPr>
      <dsp:spPr>
        <a:xfrm>
          <a:off x="8266857" y="246888"/>
          <a:ext cx="2409547" cy="1211380"/>
        </a:xfrm>
        <a:prstGeom prst="roundRect">
          <a:avLst>
            <a:gd name="adj" fmla="val 10000"/>
          </a:avLst>
        </a:prstGeom>
        <a:solidFill>
          <a:schemeClr val="accent5">
            <a:lumMod val="60000"/>
            <a:lumOff val="40000"/>
          </a:schemeClr>
        </a:solidFill>
        <a:ln>
          <a:solidFill>
            <a:schemeClr val="accent5">
              <a:lumMod val="60000"/>
              <a:lumOff val="40000"/>
            </a:schemeClr>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8016" tIns="128016" rIns="128016" bIns="68580" numCol="1" spcCol="1270" anchor="t" anchorCtr="0">
          <a:noAutofit/>
        </a:bodyPr>
        <a:lstStyle/>
        <a:p>
          <a:pPr marL="0" lvl="0" indent="0" algn="ctr" defTabSz="800100">
            <a:lnSpc>
              <a:spcPct val="90000"/>
            </a:lnSpc>
            <a:spcBef>
              <a:spcPct val="0"/>
            </a:spcBef>
            <a:spcAft>
              <a:spcPct val="35000"/>
            </a:spcAft>
            <a:buNone/>
          </a:pPr>
          <a:r>
            <a:rPr lang="en-US" sz="1800" b="1" kern="1200" dirty="0"/>
            <a:t>October - November</a:t>
          </a:r>
        </a:p>
      </dsp:txBody>
      <dsp:txXfrm>
        <a:off x="8266857" y="246888"/>
        <a:ext cx="2409547" cy="807586"/>
      </dsp:txXfrm>
    </dsp:sp>
    <dsp:sp modelId="{6843E039-CCE5-4463-B8EA-067896296372}">
      <dsp:nvSpPr>
        <dsp:cNvPr id="0" name=""/>
        <dsp:cNvSpPr/>
      </dsp:nvSpPr>
      <dsp:spPr>
        <a:xfrm>
          <a:off x="8672864" y="1054475"/>
          <a:ext cx="2584577" cy="2885625"/>
        </a:xfrm>
        <a:prstGeom prst="roundRect">
          <a:avLst>
            <a:gd name="adj" fmla="val 10000"/>
          </a:avLst>
        </a:prstGeom>
        <a:solidFill>
          <a:schemeClr val="lt1">
            <a:alpha val="90000"/>
            <a:hueOff val="0"/>
            <a:satOff val="0"/>
            <a:lumOff val="0"/>
            <a:alphaOff val="0"/>
          </a:schemeClr>
        </a:solidFill>
        <a:ln w="6350" cap="flat" cmpd="sng" algn="ctr">
          <a:solidFill>
            <a:schemeClr val="accent5">
              <a:lumMod val="7500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35128" tIns="135128" rIns="135128" bIns="135128" numCol="1" spcCol="1270" anchor="t" anchorCtr="0">
          <a:noAutofit/>
        </a:bodyPr>
        <a:lstStyle/>
        <a:p>
          <a:pPr marL="171450" lvl="1" indent="-171450" algn="l" defTabSz="844550">
            <a:lnSpc>
              <a:spcPct val="90000"/>
            </a:lnSpc>
            <a:spcBef>
              <a:spcPct val="0"/>
            </a:spcBef>
            <a:spcAft>
              <a:spcPct val="15000"/>
            </a:spcAft>
            <a:buChar char="•"/>
          </a:pPr>
          <a:r>
            <a:rPr lang="en-US" sz="1900" kern="1200" dirty="0"/>
            <a:t>Final Award/Allocation sent out &amp; current GRA amount </a:t>
          </a:r>
        </a:p>
        <a:p>
          <a:pPr marL="171450" lvl="1" indent="-171450" algn="l" defTabSz="844550">
            <a:lnSpc>
              <a:spcPct val="90000"/>
            </a:lnSpc>
            <a:spcBef>
              <a:spcPct val="0"/>
            </a:spcBef>
            <a:spcAft>
              <a:spcPct val="15000"/>
            </a:spcAft>
            <a:buChar char="•"/>
          </a:pPr>
          <a:r>
            <a:rPr lang="en-US" sz="1900" kern="1200" dirty="0"/>
            <a:t>Submit Revised Budget </a:t>
          </a:r>
        </a:p>
      </dsp:txBody>
      <dsp:txXfrm>
        <a:off x="8748564" y="1130175"/>
        <a:ext cx="2433177" cy="273422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E2ACA1-80ED-481E-A37E-B69014CB8099}">
      <dsp:nvSpPr>
        <dsp:cNvPr id="0" name=""/>
        <dsp:cNvSpPr/>
      </dsp:nvSpPr>
      <dsp:spPr>
        <a:xfrm>
          <a:off x="10359" y="491063"/>
          <a:ext cx="1791718" cy="672918"/>
        </a:xfrm>
        <a:prstGeom prst="roundRect">
          <a:avLst>
            <a:gd name="adj" fmla="val 10000"/>
          </a:avLst>
        </a:prstGeom>
        <a:solidFill>
          <a:schemeClr val="accent5">
            <a:lumMod val="60000"/>
            <a:lumOff val="40000"/>
          </a:schemeClr>
        </a:solidFill>
        <a:ln>
          <a:solidFill>
            <a:schemeClr val="accent5">
              <a:lumMod val="60000"/>
              <a:lumOff val="40000"/>
            </a:schemeClr>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8016" tIns="128016" rIns="128016" bIns="68580" numCol="1" spcCol="1270" anchor="t" anchorCtr="0">
          <a:noAutofit/>
        </a:bodyPr>
        <a:lstStyle/>
        <a:p>
          <a:pPr marL="0" lvl="0" indent="0" algn="ctr" defTabSz="800100">
            <a:lnSpc>
              <a:spcPct val="90000"/>
            </a:lnSpc>
            <a:spcBef>
              <a:spcPct val="0"/>
            </a:spcBef>
            <a:spcAft>
              <a:spcPct val="35000"/>
            </a:spcAft>
            <a:buNone/>
          </a:pPr>
          <a:r>
            <a:rPr lang="en-US" sz="1800" b="1" kern="1200" dirty="0"/>
            <a:t>February 2024</a:t>
          </a:r>
        </a:p>
      </dsp:txBody>
      <dsp:txXfrm>
        <a:off x="10359" y="491063"/>
        <a:ext cx="1791718" cy="448612"/>
      </dsp:txXfrm>
    </dsp:sp>
    <dsp:sp modelId="{5E62B61F-16BE-4DD2-B267-C6F02592FBA4}">
      <dsp:nvSpPr>
        <dsp:cNvPr id="0" name=""/>
        <dsp:cNvSpPr/>
      </dsp:nvSpPr>
      <dsp:spPr>
        <a:xfrm>
          <a:off x="136479" y="939675"/>
          <a:ext cx="2271881" cy="2756250"/>
        </a:xfrm>
        <a:prstGeom prst="roundRect">
          <a:avLst>
            <a:gd name="adj" fmla="val 10000"/>
          </a:avLst>
        </a:prstGeom>
        <a:solidFill>
          <a:schemeClr val="lt1">
            <a:alpha val="90000"/>
            <a:hueOff val="0"/>
            <a:satOff val="0"/>
            <a:lumOff val="0"/>
            <a:alphaOff val="0"/>
          </a:schemeClr>
        </a:solidFill>
        <a:ln w="6350" cap="flat" cmpd="sng" algn="ctr">
          <a:solidFill>
            <a:schemeClr val="accent5">
              <a:lumMod val="7500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28016" tIns="128016" rIns="128016"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a:t>Grant Opportunity Notification by SDE</a:t>
          </a:r>
        </a:p>
        <a:p>
          <a:pPr marL="342900" lvl="2" indent="-171450" algn="l" defTabSz="800100">
            <a:lnSpc>
              <a:spcPct val="90000"/>
            </a:lnSpc>
            <a:spcBef>
              <a:spcPct val="0"/>
            </a:spcBef>
            <a:spcAft>
              <a:spcPct val="15000"/>
            </a:spcAft>
            <a:buChar char="•"/>
          </a:pPr>
          <a:r>
            <a:rPr lang="en-US" sz="1800" kern="1200" dirty="0"/>
            <a:t>Instructions/Guidance</a:t>
          </a:r>
        </a:p>
        <a:p>
          <a:pPr marL="342900" lvl="2" indent="-171450" algn="l" defTabSz="800100">
            <a:lnSpc>
              <a:spcPct val="90000"/>
            </a:lnSpc>
            <a:spcBef>
              <a:spcPct val="0"/>
            </a:spcBef>
            <a:spcAft>
              <a:spcPct val="15000"/>
            </a:spcAft>
            <a:buChar char="•"/>
          </a:pPr>
          <a:r>
            <a:rPr lang="en-US" sz="1800" kern="1200" dirty="0"/>
            <a:t>Application</a:t>
          </a:r>
        </a:p>
        <a:p>
          <a:pPr marL="342900" lvl="2" indent="-171450" algn="l" defTabSz="800100">
            <a:lnSpc>
              <a:spcPct val="90000"/>
            </a:lnSpc>
            <a:spcBef>
              <a:spcPct val="0"/>
            </a:spcBef>
            <a:spcAft>
              <a:spcPct val="15000"/>
            </a:spcAft>
            <a:buChar char="•"/>
          </a:pPr>
          <a:r>
            <a:rPr lang="en-US" sz="1800" kern="1200" dirty="0"/>
            <a:t>Budget</a:t>
          </a:r>
        </a:p>
      </dsp:txBody>
      <dsp:txXfrm>
        <a:off x="203020" y="1006216"/>
        <a:ext cx="2138799" cy="2623168"/>
      </dsp:txXfrm>
    </dsp:sp>
    <dsp:sp modelId="{8DB79EAB-A16B-42E6-BDD8-F341C09221CB}">
      <dsp:nvSpPr>
        <dsp:cNvPr id="0" name=""/>
        <dsp:cNvSpPr/>
      </dsp:nvSpPr>
      <dsp:spPr>
        <a:xfrm>
          <a:off x="2133347" y="492544"/>
          <a:ext cx="702289" cy="445650"/>
        </a:xfrm>
        <a:prstGeom prst="rightArrow">
          <a:avLst>
            <a:gd name="adj1" fmla="val 60000"/>
            <a:gd name="adj2" fmla="val 50000"/>
          </a:avLst>
        </a:prstGeom>
        <a:gradFill rotWithShape="0">
          <a:gsLst>
            <a:gs pos="0">
              <a:schemeClr val="accent1">
                <a:tint val="60000"/>
                <a:hueOff val="0"/>
                <a:satOff val="0"/>
                <a:lumOff val="0"/>
                <a:alphaOff val="0"/>
                <a:lumMod val="110000"/>
                <a:satMod val="105000"/>
                <a:tint val="67000"/>
              </a:schemeClr>
            </a:gs>
            <a:gs pos="50000">
              <a:schemeClr val="accent1">
                <a:tint val="60000"/>
                <a:hueOff val="0"/>
                <a:satOff val="0"/>
                <a:lumOff val="0"/>
                <a:alphaOff val="0"/>
                <a:lumMod val="105000"/>
                <a:satMod val="103000"/>
                <a:tint val="73000"/>
              </a:schemeClr>
            </a:gs>
            <a:gs pos="100000">
              <a:schemeClr val="accent1">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177800">
            <a:lnSpc>
              <a:spcPct val="90000"/>
            </a:lnSpc>
            <a:spcBef>
              <a:spcPct val="0"/>
            </a:spcBef>
            <a:spcAft>
              <a:spcPct val="35000"/>
            </a:spcAft>
            <a:buNone/>
          </a:pPr>
          <a:endParaRPr lang="en-US" sz="400" kern="1200"/>
        </a:p>
      </dsp:txBody>
      <dsp:txXfrm>
        <a:off x="2133347" y="581674"/>
        <a:ext cx="568594" cy="267390"/>
      </dsp:txXfrm>
    </dsp:sp>
    <dsp:sp modelId="{E47E4E93-DCF8-4E20-94B5-8ADDC433B851}">
      <dsp:nvSpPr>
        <dsp:cNvPr id="0" name=""/>
        <dsp:cNvSpPr/>
      </dsp:nvSpPr>
      <dsp:spPr>
        <a:xfrm>
          <a:off x="3127152" y="491063"/>
          <a:ext cx="1791718" cy="672918"/>
        </a:xfrm>
        <a:prstGeom prst="roundRect">
          <a:avLst>
            <a:gd name="adj" fmla="val 10000"/>
          </a:avLst>
        </a:prstGeom>
        <a:solidFill>
          <a:schemeClr val="accent5">
            <a:lumMod val="60000"/>
            <a:lumOff val="40000"/>
          </a:schemeClr>
        </a:solidFill>
        <a:ln>
          <a:solidFill>
            <a:schemeClr val="accent5">
              <a:lumMod val="60000"/>
              <a:lumOff val="40000"/>
            </a:schemeClr>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8016" tIns="128016" rIns="128016" bIns="68580" numCol="1" spcCol="1270" anchor="t" anchorCtr="0">
          <a:noAutofit/>
        </a:bodyPr>
        <a:lstStyle/>
        <a:p>
          <a:pPr marL="0" lvl="0" indent="0" algn="ctr" defTabSz="800100">
            <a:lnSpc>
              <a:spcPct val="90000"/>
            </a:lnSpc>
            <a:spcBef>
              <a:spcPct val="0"/>
            </a:spcBef>
            <a:spcAft>
              <a:spcPct val="35000"/>
            </a:spcAft>
            <a:buNone/>
          </a:pPr>
          <a:r>
            <a:rPr lang="en-US" sz="1800" b="1" kern="1200" dirty="0"/>
            <a:t>May 31, 2024</a:t>
          </a:r>
        </a:p>
      </dsp:txBody>
      <dsp:txXfrm>
        <a:off x="3127152" y="491063"/>
        <a:ext cx="1791718" cy="448612"/>
      </dsp:txXfrm>
    </dsp:sp>
    <dsp:sp modelId="{49E0A06C-26E1-4CEA-8F53-9AE6C6EA1D08}">
      <dsp:nvSpPr>
        <dsp:cNvPr id="0" name=""/>
        <dsp:cNvSpPr/>
      </dsp:nvSpPr>
      <dsp:spPr>
        <a:xfrm>
          <a:off x="3367154" y="960182"/>
          <a:ext cx="2088731" cy="2756250"/>
        </a:xfrm>
        <a:prstGeom prst="roundRect">
          <a:avLst>
            <a:gd name="adj" fmla="val 10000"/>
          </a:avLst>
        </a:prstGeom>
        <a:solidFill>
          <a:schemeClr val="lt1">
            <a:alpha val="90000"/>
            <a:hueOff val="0"/>
            <a:satOff val="0"/>
            <a:lumOff val="0"/>
            <a:alphaOff val="0"/>
          </a:schemeClr>
        </a:solidFill>
        <a:ln w="6350" cap="flat" cmpd="sng" algn="ctr">
          <a:solidFill>
            <a:schemeClr val="accent5">
              <a:lumMod val="7500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28016" tIns="128016" rIns="128016"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a:t>DUE DATE for Subpart 2 Application &amp; Projected Budget</a:t>
          </a:r>
        </a:p>
      </dsp:txBody>
      <dsp:txXfrm>
        <a:off x="3428331" y="1021359"/>
        <a:ext cx="1966377" cy="2633896"/>
      </dsp:txXfrm>
    </dsp:sp>
    <dsp:sp modelId="{8FB4C0A6-B3D1-4A96-B706-B56174C598B8}">
      <dsp:nvSpPr>
        <dsp:cNvPr id="0" name=""/>
        <dsp:cNvSpPr/>
      </dsp:nvSpPr>
      <dsp:spPr>
        <a:xfrm>
          <a:off x="5227246" y="492544"/>
          <a:ext cx="653754" cy="445650"/>
        </a:xfrm>
        <a:prstGeom prst="rightArrow">
          <a:avLst>
            <a:gd name="adj1" fmla="val 60000"/>
            <a:gd name="adj2" fmla="val 50000"/>
          </a:avLst>
        </a:prstGeom>
        <a:gradFill rotWithShape="0">
          <a:gsLst>
            <a:gs pos="0">
              <a:schemeClr val="accent1">
                <a:tint val="60000"/>
                <a:hueOff val="0"/>
                <a:satOff val="0"/>
                <a:lumOff val="0"/>
                <a:alphaOff val="0"/>
                <a:lumMod val="110000"/>
                <a:satMod val="105000"/>
                <a:tint val="67000"/>
              </a:schemeClr>
            </a:gs>
            <a:gs pos="50000">
              <a:schemeClr val="accent1">
                <a:tint val="60000"/>
                <a:hueOff val="0"/>
                <a:satOff val="0"/>
                <a:lumOff val="0"/>
                <a:alphaOff val="0"/>
                <a:lumMod val="105000"/>
                <a:satMod val="103000"/>
                <a:tint val="73000"/>
              </a:schemeClr>
            </a:gs>
            <a:gs pos="100000">
              <a:schemeClr val="accent1">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177800">
            <a:lnSpc>
              <a:spcPct val="90000"/>
            </a:lnSpc>
            <a:spcBef>
              <a:spcPct val="0"/>
            </a:spcBef>
            <a:spcAft>
              <a:spcPct val="35000"/>
            </a:spcAft>
            <a:buNone/>
          </a:pPr>
          <a:endParaRPr lang="en-US" sz="400" kern="1200"/>
        </a:p>
      </dsp:txBody>
      <dsp:txXfrm>
        <a:off x="5227246" y="581674"/>
        <a:ext cx="520059" cy="267390"/>
      </dsp:txXfrm>
    </dsp:sp>
    <dsp:sp modelId="{34F4EBA7-368E-456D-8498-3866ADA8EC6A}">
      <dsp:nvSpPr>
        <dsp:cNvPr id="0" name=""/>
        <dsp:cNvSpPr/>
      </dsp:nvSpPr>
      <dsp:spPr>
        <a:xfrm>
          <a:off x="6152370" y="491063"/>
          <a:ext cx="1791718" cy="672918"/>
        </a:xfrm>
        <a:prstGeom prst="roundRect">
          <a:avLst>
            <a:gd name="adj" fmla="val 10000"/>
          </a:avLst>
        </a:prstGeom>
        <a:solidFill>
          <a:schemeClr val="accent5">
            <a:lumMod val="60000"/>
            <a:lumOff val="40000"/>
          </a:schemeClr>
        </a:solidFill>
        <a:ln>
          <a:solidFill>
            <a:schemeClr val="accent5">
              <a:lumMod val="60000"/>
              <a:lumOff val="40000"/>
            </a:schemeClr>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8016" tIns="128016" rIns="128016" bIns="68580" numCol="1" spcCol="1270" anchor="t" anchorCtr="0">
          <a:noAutofit/>
        </a:bodyPr>
        <a:lstStyle/>
        <a:p>
          <a:pPr marL="0" lvl="0" indent="0" algn="ctr" defTabSz="800100">
            <a:lnSpc>
              <a:spcPct val="90000"/>
            </a:lnSpc>
            <a:spcBef>
              <a:spcPct val="0"/>
            </a:spcBef>
            <a:spcAft>
              <a:spcPct val="35000"/>
            </a:spcAft>
            <a:buNone/>
          </a:pPr>
          <a:r>
            <a:rPr lang="en-US" sz="1800" b="1" kern="1200" dirty="0"/>
            <a:t>June 2024 </a:t>
          </a:r>
        </a:p>
      </dsp:txBody>
      <dsp:txXfrm>
        <a:off x="6152370" y="491063"/>
        <a:ext cx="1791718" cy="448612"/>
      </dsp:txXfrm>
    </dsp:sp>
    <dsp:sp modelId="{6843E039-CCE5-4463-B8EA-067896296372}">
      <dsp:nvSpPr>
        <dsp:cNvPr id="0" name=""/>
        <dsp:cNvSpPr/>
      </dsp:nvSpPr>
      <dsp:spPr>
        <a:xfrm>
          <a:off x="6513465" y="947117"/>
          <a:ext cx="1921869" cy="2756250"/>
        </a:xfrm>
        <a:prstGeom prst="roundRect">
          <a:avLst>
            <a:gd name="adj" fmla="val 10000"/>
          </a:avLst>
        </a:prstGeom>
        <a:solidFill>
          <a:schemeClr val="lt1">
            <a:alpha val="90000"/>
            <a:hueOff val="0"/>
            <a:satOff val="0"/>
            <a:lumOff val="0"/>
            <a:alphaOff val="0"/>
          </a:schemeClr>
        </a:solidFill>
        <a:ln w="6350" cap="flat" cmpd="sng" algn="ctr">
          <a:solidFill>
            <a:schemeClr val="accent5">
              <a:lumMod val="7500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28016" tIns="128016" rIns="128016"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a:t>Grants scored by team</a:t>
          </a:r>
        </a:p>
        <a:p>
          <a:pPr marL="171450" lvl="1" indent="-171450" algn="l" defTabSz="800100">
            <a:lnSpc>
              <a:spcPct val="90000"/>
            </a:lnSpc>
            <a:spcBef>
              <a:spcPct val="0"/>
            </a:spcBef>
            <a:spcAft>
              <a:spcPct val="15000"/>
            </a:spcAft>
            <a:buChar char="•"/>
          </a:pPr>
          <a:r>
            <a:rPr lang="en-US" sz="1800" kern="1200" dirty="0"/>
            <a:t>Awards calculated </a:t>
          </a:r>
        </a:p>
        <a:p>
          <a:pPr marL="171450" lvl="1" indent="-171450" algn="l" defTabSz="800100">
            <a:lnSpc>
              <a:spcPct val="90000"/>
            </a:lnSpc>
            <a:spcBef>
              <a:spcPct val="0"/>
            </a:spcBef>
            <a:spcAft>
              <a:spcPct val="15000"/>
            </a:spcAft>
            <a:buChar char="•"/>
          </a:pPr>
          <a:r>
            <a:rPr lang="en-US" sz="1800" kern="1200" dirty="0"/>
            <a:t>Grantees notified of Award &amp; Amount </a:t>
          </a:r>
        </a:p>
      </dsp:txBody>
      <dsp:txXfrm>
        <a:off x="6569755" y="1003407"/>
        <a:ext cx="1809289" cy="2643670"/>
      </dsp:txXfrm>
    </dsp:sp>
    <dsp:sp modelId="{C8A1DB48-AE83-4A7D-BC00-BC314DF4060C}">
      <dsp:nvSpPr>
        <dsp:cNvPr id="0" name=""/>
        <dsp:cNvSpPr/>
      </dsp:nvSpPr>
      <dsp:spPr>
        <a:xfrm>
          <a:off x="8231606" y="492544"/>
          <a:ext cx="609535" cy="445650"/>
        </a:xfrm>
        <a:prstGeom prst="rightArrow">
          <a:avLst>
            <a:gd name="adj1" fmla="val 60000"/>
            <a:gd name="adj2" fmla="val 50000"/>
          </a:avLst>
        </a:prstGeom>
        <a:gradFill rotWithShape="0">
          <a:gsLst>
            <a:gs pos="0">
              <a:schemeClr val="accent1">
                <a:tint val="60000"/>
                <a:hueOff val="0"/>
                <a:satOff val="0"/>
                <a:lumOff val="0"/>
                <a:alphaOff val="0"/>
                <a:lumMod val="110000"/>
                <a:satMod val="105000"/>
                <a:tint val="67000"/>
              </a:schemeClr>
            </a:gs>
            <a:gs pos="50000">
              <a:schemeClr val="accent1">
                <a:tint val="60000"/>
                <a:hueOff val="0"/>
                <a:satOff val="0"/>
                <a:lumOff val="0"/>
                <a:alphaOff val="0"/>
                <a:lumMod val="105000"/>
                <a:satMod val="103000"/>
                <a:tint val="73000"/>
              </a:schemeClr>
            </a:gs>
            <a:gs pos="100000">
              <a:schemeClr val="accent1">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177800">
            <a:lnSpc>
              <a:spcPct val="90000"/>
            </a:lnSpc>
            <a:spcBef>
              <a:spcPct val="0"/>
            </a:spcBef>
            <a:spcAft>
              <a:spcPct val="35000"/>
            </a:spcAft>
            <a:buNone/>
          </a:pPr>
          <a:endParaRPr lang="en-US" sz="400" kern="1200"/>
        </a:p>
      </dsp:txBody>
      <dsp:txXfrm>
        <a:off x="8231606" y="581674"/>
        <a:ext cx="475840" cy="267390"/>
      </dsp:txXfrm>
    </dsp:sp>
    <dsp:sp modelId="{0DE9B5D4-2928-465F-ABB8-1C988BC66513}">
      <dsp:nvSpPr>
        <dsp:cNvPr id="0" name=""/>
        <dsp:cNvSpPr/>
      </dsp:nvSpPr>
      <dsp:spPr>
        <a:xfrm>
          <a:off x="9094157" y="491063"/>
          <a:ext cx="1789672" cy="672918"/>
        </a:xfrm>
        <a:prstGeom prst="roundRect">
          <a:avLst>
            <a:gd name="adj" fmla="val 10000"/>
          </a:avLst>
        </a:prstGeom>
        <a:solidFill>
          <a:schemeClr val="accent5">
            <a:lumMod val="60000"/>
            <a:lumOff val="40000"/>
          </a:schemeClr>
        </a:solidFill>
        <a:ln>
          <a:solidFill>
            <a:schemeClr val="accent5">
              <a:lumMod val="60000"/>
              <a:lumOff val="40000"/>
            </a:schemeClr>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8016" tIns="128016" rIns="128016" bIns="68580" numCol="1" spcCol="1270" anchor="t" anchorCtr="0">
          <a:noAutofit/>
        </a:bodyPr>
        <a:lstStyle/>
        <a:p>
          <a:pPr marL="0" lvl="0" indent="0" algn="ctr" defTabSz="800100">
            <a:lnSpc>
              <a:spcPct val="90000"/>
            </a:lnSpc>
            <a:spcBef>
              <a:spcPct val="0"/>
            </a:spcBef>
            <a:spcAft>
              <a:spcPct val="35000"/>
            </a:spcAft>
            <a:buNone/>
          </a:pPr>
          <a:r>
            <a:rPr lang="en-US" sz="1800" b="1" kern="1200"/>
            <a:t>July </a:t>
          </a:r>
          <a:r>
            <a:rPr lang="en-US" sz="1800" b="1" kern="1200" dirty="0"/>
            <a:t>2024</a:t>
          </a:r>
        </a:p>
      </dsp:txBody>
      <dsp:txXfrm>
        <a:off x="9094157" y="491063"/>
        <a:ext cx="1789672" cy="448612"/>
      </dsp:txXfrm>
    </dsp:sp>
    <dsp:sp modelId="{F98013DE-E091-4A4D-B054-8547FCED4884}">
      <dsp:nvSpPr>
        <dsp:cNvPr id="0" name=""/>
        <dsp:cNvSpPr/>
      </dsp:nvSpPr>
      <dsp:spPr>
        <a:xfrm>
          <a:off x="9460358" y="939675"/>
          <a:ext cx="1789672" cy="2756250"/>
        </a:xfrm>
        <a:prstGeom prst="roundRect">
          <a:avLst>
            <a:gd name="adj" fmla="val 10000"/>
          </a:avLst>
        </a:prstGeom>
        <a:solidFill>
          <a:schemeClr val="lt1">
            <a:alpha val="90000"/>
            <a:hueOff val="0"/>
            <a:satOff val="0"/>
            <a:lumOff val="0"/>
            <a:alphaOff val="0"/>
          </a:schemeClr>
        </a:solidFill>
        <a:ln w="6350" cap="flat" cmpd="sng" algn="ctr">
          <a:solidFill>
            <a:schemeClr val="accent5">
              <a:lumMod val="7500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28016" tIns="128016" rIns="128016"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a:t>Revised Budgets Submitted</a:t>
          </a:r>
        </a:p>
        <a:p>
          <a:pPr marL="171450" lvl="1" indent="-171450" algn="l" defTabSz="800100">
            <a:lnSpc>
              <a:spcPct val="90000"/>
            </a:lnSpc>
            <a:spcBef>
              <a:spcPct val="0"/>
            </a:spcBef>
            <a:spcAft>
              <a:spcPct val="15000"/>
            </a:spcAft>
            <a:buChar char="•"/>
          </a:pPr>
          <a:r>
            <a:rPr lang="en-US" sz="1800" kern="1200" dirty="0"/>
            <a:t>Spending Authority</a:t>
          </a:r>
        </a:p>
        <a:p>
          <a:pPr marL="171450" lvl="1" indent="-171450" algn="l" defTabSz="800100">
            <a:lnSpc>
              <a:spcPct val="90000"/>
            </a:lnSpc>
            <a:spcBef>
              <a:spcPct val="0"/>
            </a:spcBef>
            <a:spcAft>
              <a:spcPct val="15000"/>
            </a:spcAft>
            <a:buChar char="•"/>
          </a:pPr>
          <a:r>
            <a:rPr lang="en-US" sz="1800" kern="1200" dirty="0"/>
            <a:t>Grant Award Notification (GAN) letters</a:t>
          </a:r>
        </a:p>
      </dsp:txBody>
      <dsp:txXfrm>
        <a:off x="9512776" y="992093"/>
        <a:ext cx="1684836" cy="265141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E2ACA1-80ED-481E-A37E-B69014CB8099}">
      <dsp:nvSpPr>
        <dsp:cNvPr id="0" name=""/>
        <dsp:cNvSpPr/>
      </dsp:nvSpPr>
      <dsp:spPr>
        <a:xfrm>
          <a:off x="11561" y="-779"/>
          <a:ext cx="1754377" cy="1052626"/>
        </a:xfrm>
        <a:prstGeom prst="roundRect">
          <a:avLst>
            <a:gd name="adj" fmla="val 10000"/>
          </a:avLst>
        </a:prstGeom>
        <a:solidFill>
          <a:schemeClr val="accent5">
            <a:lumMod val="60000"/>
            <a:lumOff val="40000"/>
          </a:schemeClr>
        </a:solidFill>
        <a:ln>
          <a:solidFill>
            <a:schemeClr val="accent5">
              <a:lumMod val="60000"/>
              <a:lumOff val="40000"/>
            </a:schemeClr>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8016" tIns="128016" rIns="128016" bIns="68580" numCol="1" spcCol="1270" anchor="t" anchorCtr="0">
          <a:noAutofit/>
        </a:bodyPr>
        <a:lstStyle/>
        <a:p>
          <a:pPr marL="0" lvl="0" indent="0" algn="ctr" defTabSz="800100">
            <a:lnSpc>
              <a:spcPct val="90000"/>
            </a:lnSpc>
            <a:spcBef>
              <a:spcPct val="0"/>
            </a:spcBef>
            <a:spcAft>
              <a:spcPct val="35000"/>
            </a:spcAft>
            <a:buNone/>
          </a:pPr>
          <a:r>
            <a:rPr lang="en-US" sz="1800" b="1" kern="1200" dirty="0"/>
            <a:t>Projected Budget</a:t>
          </a:r>
        </a:p>
      </dsp:txBody>
      <dsp:txXfrm>
        <a:off x="11561" y="-779"/>
        <a:ext cx="1754377" cy="701750"/>
      </dsp:txXfrm>
    </dsp:sp>
    <dsp:sp modelId="{5E62B61F-16BE-4DD2-B267-C6F02592FBA4}">
      <dsp:nvSpPr>
        <dsp:cNvPr id="0" name=""/>
        <dsp:cNvSpPr/>
      </dsp:nvSpPr>
      <dsp:spPr>
        <a:xfrm>
          <a:off x="135172" y="700971"/>
          <a:ext cx="2224532" cy="3486796"/>
        </a:xfrm>
        <a:prstGeom prst="roundRect">
          <a:avLst>
            <a:gd name="adj" fmla="val 10000"/>
          </a:avLst>
        </a:prstGeom>
        <a:solidFill>
          <a:schemeClr val="lt1">
            <a:alpha val="90000"/>
            <a:hueOff val="0"/>
            <a:satOff val="0"/>
            <a:lumOff val="0"/>
            <a:alphaOff val="0"/>
          </a:schemeClr>
        </a:solidFill>
        <a:ln w="6350" cap="flat" cmpd="sng" algn="ctr">
          <a:solidFill>
            <a:schemeClr val="accent5">
              <a:lumMod val="7500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28016" tIns="128016" rIns="128016"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a:t>Due</a:t>
          </a:r>
          <a:r>
            <a:rPr lang="en-US" sz="1800" kern="1200" baseline="0" dirty="0"/>
            <a:t> w/ Application</a:t>
          </a:r>
          <a:endParaRPr lang="en-US" sz="1800" kern="1200" dirty="0"/>
        </a:p>
      </dsp:txBody>
      <dsp:txXfrm>
        <a:off x="200326" y="766125"/>
        <a:ext cx="2094224" cy="3356488"/>
      </dsp:txXfrm>
    </dsp:sp>
    <dsp:sp modelId="{8DB79EAB-A16B-42E6-BDD8-F341C09221CB}">
      <dsp:nvSpPr>
        <dsp:cNvPr id="0" name=""/>
        <dsp:cNvSpPr/>
      </dsp:nvSpPr>
      <dsp:spPr>
        <a:xfrm>
          <a:off x="2090333" y="131914"/>
          <a:ext cx="687715" cy="436362"/>
        </a:xfrm>
        <a:prstGeom prst="rightArrow">
          <a:avLst>
            <a:gd name="adj1" fmla="val 60000"/>
            <a:gd name="adj2" fmla="val 50000"/>
          </a:avLst>
        </a:prstGeom>
        <a:gradFill rotWithShape="0">
          <a:gsLst>
            <a:gs pos="0">
              <a:schemeClr val="accent1">
                <a:tint val="60000"/>
                <a:hueOff val="0"/>
                <a:satOff val="0"/>
                <a:lumOff val="0"/>
                <a:alphaOff val="0"/>
                <a:lumMod val="110000"/>
                <a:satMod val="105000"/>
                <a:tint val="67000"/>
              </a:schemeClr>
            </a:gs>
            <a:gs pos="50000">
              <a:schemeClr val="accent1">
                <a:tint val="60000"/>
                <a:hueOff val="0"/>
                <a:satOff val="0"/>
                <a:lumOff val="0"/>
                <a:alphaOff val="0"/>
                <a:lumMod val="105000"/>
                <a:satMod val="103000"/>
                <a:tint val="73000"/>
              </a:schemeClr>
            </a:gs>
            <a:gs pos="100000">
              <a:schemeClr val="accent1">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177800">
            <a:lnSpc>
              <a:spcPct val="90000"/>
            </a:lnSpc>
            <a:spcBef>
              <a:spcPct val="0"/>
            </a:spcBef>
            <a:spcAft>
              <a:spcPct val="35000"/>
            </a:spcAft>
            <a:buNone/>
          </a:pPr>
          <a:endParaRPr lang="en-US" sz="400" kern="1200"/>
        </a:p>
      </dsp:txBody>
      <dsp:txXfrm>
        <a:off x="2090333" y="219186"/>
        <a:ext cx="556806" cy="261818"/>
      </dsp:txXfrm>
    </dsp:sp>
    <dsp:sp modelId="{E47E4E93-DCF8-4E20-94B5-8ADDC433B851}">
      <dsp:nvSpPr>
        <dsp:cNvPr id="0" name=""/>
        <dsp:cNvSpPr/>
      </dsp:nvSpPr>
      <dsp:spPr>
        <a:xfrm>
          <a:off x="3063515" y="-779"/>
          <a:ext cx="1754377" cy="1052626"/>
        </a:xfrm>
        <a:prstGeom prst="roundRect">
          <a:avLst>
            <a:gd name="adj" fmla="val 10000"/>
          </a:avLst>
        </a:prstGeom>
        <a:solidFill>
          <a:schemeClr val="accent5">
            <a:lumMod val="60000"/>
            <a:lumOff val="40000"/>
          </a:schemeClr>
        </a:solidFill>
        <a:ln>
          <a:solidFill>
            <a:schemeClr val="accent5">
              <a:lumMod val="60000"/>
              <a:lumOff val="40000"/>
            </a:schemeClr>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8016" tIns="128016" rIns="128016" bIns="68580" numCol="1" spcCol="1270" anchor="t" anchorCtr="0">
          <a:noAutofit/>
        </a:bodyPr>
        <a:lstStyle/>
        <a:p>
          <a:pPr marL="0" lvl="0" indent="0" algn="ctr" defTabSz="800100">
            <a:lnSpc>
              <a:spcPct val="90000"/>
            </a:lnSpc>
            <a:spcBef>
              <a:spcPct val="0"/>
            </a:spcBef>
            <a:spcAft>
              <a:spcPct val="35000"/>
            </a:spcAft>
            <a:buNone/>
          </a:pPr>
          <a:r>
            <a:rPr lang="en-US" sz="1800" b="1" kern="1200" dirty="0"/>
            <a:t>Revised Budget</a:t>
          </a:r>
        </a:p>
      </dsp:txBody>
      <dsp:txXfrm>
        <a:off x="3063515" y="-779"/>
        <a:ext cx="1754377" cy="701750"/>
      </dsp:txXfrm>
    </dsp:sp>
    <dsp:sp modelId="{49E0A06C-26E1-4CEA-8F53-9AE6C6EA1D08}">
      <dsp:nvSpPr>
        <dsp:cNvPr id="0" name=""/>
        <dsp:cNvSpPr/>
      </dsp:nvSpPr>
      <dsp:spPr>
        <a:xfrm>
          <a:off x="3298634" y="700971"/>
          <a:ext cx="2045200" cy="3486796"/>
        </a:xfrm>
        <a:prstGeom prst="roundRect">
          <a:avLst>
            <a:gd name="adj" fmla="val 10000"/>
          </a:avLst>
        </a:prstGeom>
        <a:solidFill>
          <a:schemeClr val="lt1">
            <a:alpha val="90000"/>
            <a:hueOff val="0"/>
            <a:satOff val="0"/>
            <a:lumOff val="0"/>
            <a:alphaOff val="0"/>
          </a:schemeClr>
        </a:solidFill>
        <a:ln w="6350" cap="flat" cmpd="sng" algn="ctr">
          <a:solidFill>
            <a:schemeClr val="accent5">
              <a:lumMod val="7500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28016" tIns="128016" rIns="128016"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a:t>Due</a:t>
          </a:r>
          <a:r>
            <a:rPr lang="en-US" sz="1800" kern="1200" baseline="0" dirty="0"/>
            <a:t> after SDE calculates final awards</a:t>
          </a:r>
          <a:endParaRPr lang="en-US" sz="1800" kern="1200" dirty="0"/>
        </a:p>
        <a:p>
          <a:pPr marL="171450" lvl="1" indent="-171450" algn="l" defTabSz="800100">
            <a:lnSpc>
              <a:spcPct val="90000"/>
            </a:lnSpc>
            <a:spcBef>
              <a:spcPct val="0"/>
            </a:spcBef>
            <a:spcAft>
              <a:spcPct val="15000"/>
            </a:spcAft>
            <a:buChar char="•"/>
          </a:pPr>
          <a:r>
            <a:rPr lang="en-US" sz="1800" kern="1200" dirty="0"/>
            <a:t>GAN letter sent</a:t>
          </a:r>
        </a:p>
      </dsp:txBody>
      <dsp:txXfrm>
        <a:off x="3358536" y="760873"/>
        <a:ext cx="1925396" cy="3366992"/>
      </dsp:txXfrm>
    </dsp:sp>
    <dsp:sp modelId="{8FB4C0A6-B3D1-4A96-B706-B56174C598B8}">
      <dsp:nvSpPr>
        <dsp:cNvPr id="0" name=""/>
        <dsp:cNvSpPr/>
      </dsp:nvSpPr>
      <dsp:spPr>
        <a:xfrm>
          <a:off x="5119870" y="131914"/>
          <a:ext cx="640192" cy="436362"/>
        </a:xfrm>
        <a:prstGeom prst="rightArrow">
          <a:avLst>
            <a:gd name="adj1" fmla="val 60000"/>
            <a:gd name="adj2" fmla="val 50000"/>
          </a:avLst>
        </a:prstGeom>
        <a:gradFill rotWithShape="0">
          <a:gsLst>
            <a:gs pos="0">
              <a:schemeClr val="accent1">
                <a:tint val="60000"/>
                <a:hueOff val="0"/>
                <a:satOff val="0"/>
                <a:lumOff val="0"/>
                <a:alphaOff val="0"/>
                <a:lumMod val="110000"/>
                <a:satMod val="105000"/>
                <a:tint val="67000"/>
              </a:schemeClr>
            </a:gs>
            <a:gs pos="50000">
              <a:schemeClr val="accent1">
                <a:tint val="60000"/>
                <a:hueOff val="0"/>
                <a:satOff val="0"/>
                <a:lumOff val="0"/>
                <a:alphaOff val="0"/>
                <a:lumMod val="105000"/>
                <a:satMod val="103000"/>
                <a:tint val="73000"/>
              </a:schemeClr>
            </a:gs>
            <a:gs pos="100000">
              <a:schemeClr val="accent1">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177800">
            <a:lnSpc>
              <a:spcPct val="90000"/>
            </a:lnSpc>
            <a:spcBef>
              <a:spcPct val="0"/>
            </a:spcBef>
            <a:spcAft>
              <a:spcPct val="35000"/>
            </a:spcAft>
            <a:buNone/>
          </a:pPr>
          <a:endParaRPr lang="en-US" sz="400" kern="1200"/>
        </a:p>
      </dsp:txBody>
      <dsp:txXfrm>
        <a:off x="5119870" y="219186"/>
        <a:ext cx="509283" cy="261818"/>
      </dsp:txXfrm>
    </dsp:sp>
    <dsp:sp modelId="{34F4EBA7-368E-456D-8498-3866ADA8EC6A}">
      <dsp:nvSpPr>
        <dsp:cNvPr id="0" name=""/>
        <dsp:cNvSpPr/>
      </dsp:nvSpPr>
      <dsp:spPr>
        <a:xfrm>
          <a:off x="6025803" y="-779"/>
          <a:ext cx="1754377" cy="1052626"/>
        </a:xfrm>
        <a:prstGeom prst="roundRect">
          <a:avLst>
            <a:gd name="adj" fmla="val 10000"/>
          </a:avLst>
        </a:prstGeom>
        <a:solidFill>
          <a:schemeClr val="accent5">
            <a:lumMod val="60000"/>
            <a:lumOff val="40000"/>
          </a:schemeClr>
        </a:solidFill>
        <a:ln>
          <a:solidFill>
            <a:schemeClr val="accent5">
              <a:lumMod val="60000"/>
              <a:lumOff val="40000"/>
            </a:schemeClr>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8016" tIns="128016" rIns="128016" bIns="68580" numCol="1" spcCol="1270" anchor="t" anchorCtr="0">
          <a:noAutofit/>
        </a:bodyPr>
        <a:lstStyle/>
        <a:p>
          <a:pPr marL="0" lvl="0" indent="0" algn="ctr" defTabSz="800100">
            <a:lnSpc>
              <a:spcPct val="90000"/>
            </a:lnSpc>
            <a:spcBef>
              <a:spcPct val="0"/>
            </a:spcBef>
            <a:spcAft>
              <a:spcPct val="35000"/>
            </a:spcAft>
            <a:buNone/>
          </a:pPr>
          <a:r>
            <a:rPr lang="en-US" sz="1800" b="1" kern="1200" dirty="0"/>
            <a:t>Year 2</a:t>
          </a:r>
        </a:p>
        <a:p>
          <a:pPr marL="0" lvl="0" indent="0" algn="ctr" defTabSz="800100">
            <a:lnSpc>
              <a:spcPct val="90000"/>
            </a:lnSpc>
            <a:spcBef>
              <a:spcPct val="0"/>
            </a:spcBef>
            <a:spcAft>
              <a:spcPct val="35000"/>
            </a:spcAft>
            <a:buNone/>
          </a:pPr>
          <a:r>
            <a:rPr lang="en-US" sz="1800" b="1" kern="1200" dirty="0"/>
            <a:t>Budget</a:t>
          </a:r>
        </a:p>
      </dsp:txBody>
      <dsp:txXfrm>
        <a:off x="6025803" y="-779"/>
        <a:ext cx="1754377" cy="701750"/>
      </dsp:txXfrm>
    </dsp:sp>
    <dsp:sp modelId="{6843E039-CCE5-4463-B8EA-067896296372}">
      <dsp:nvSpPr>
        <dsp:cNvPr id="0" name=""/>
        <dsp:cNvSpPr/>
      </dsp:nvSpPr>
      <dsp:spPr>
        <a:xfrm>
          <a:off x="6156975" y="700971"/>
          <a:ext cx="2326847" cy="3486796"/>
        </a:xfrm>
        <a:prstGeom prst="roundRect">
          <a:avLst>
            <a:gd name="adj" fmla="val 10000"/>
          </a:avLst>
        </a:prstGeom>
        <a:solidFill>
          <a:schemeClr val="lt1">
            <a:alpha val="90000"/>
            <a:hueOff val="0"/>
            <a:satOff val="0"/>
            <a:lumOff val="0"/>
            <a:alphaOff val="0"/>
          </a:schemeClr>
        </a:solidFill>
        <a:ln w="6350" cap="flat" cmpd="sng" algn="ctr">
          <a:solidFill>
            <a:schemeClr val="accent5">
              <a:lumMod val="7500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28016" tIns="128016" rIns="128016"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a:t>Spring - SDE notifies of any change to annual award amount </a:t>
          </a:r>
        </a:p>
        <a:p>
          <a:pPr marL="171450" lvl="1" indent="-171450" algn="l" defTabSz="800100">
            <a:lnSpc>
              <a:spcPct val="90000"/>
            </a:lnSpc>
            <a:spcBef>
              <a:spcPct val="0"/>
            </a:spcBef>
            <a:spcAft>
              <a:spcPct val="15000"/>
            </a:spcAft>
            <a:buChar char="•"/>
          </a:pPr>
          <a:r>
            <a:rPr lang="en-US" sz="1800" kern="1200" dirty="0"/>
            <a:t>Summer – LEA submits Year 2 Budget</a:t>
          </a:r>
        </a:p>
        <a:p>
          <a:pPr marL="171450" lvl="1" indent="-171450" algn="l" defTabSz="800100">
            <a:lnSpc>
              <a:spcPct val="90000"/>
            </a:lnSpc>
            <a:spcBef>
              <a:spcPct val="0"/>
            </a:spcBef>
            <a:spcAft>
              <a:spcPct val="15000"/>
            </a:spcAft>
            <a:buChar char="•"/>
          </a:pPr>
          <a:r>
            <a:rPr lang="en-US" sz="1800" kern="1200" dirty="0"/>
            <a:t>GAN letter sent </a:t>
          </a:r>
        </a:p>
      </dsp:txBody>
      <dsp:txXfrm>
        <a:off x="6225126" y="769122"/>
        <a:ext cx="2190545" cy="3350494"/>
      </dsp:txXfrm>
    </dsp:sp>
    <dsp:sp modelId="{C8A1DB48-AE83-4A7D-BC00-BC314DF4060C}">
      <dsp:nvSpPr>
        <dsp:cNvPr id="0" name=""/>
        <dsp:cNvSpPr/>
      </dsp:nvSpPr>
      <dsp:spPr>
        <a:xfrm>
          <a:off x="8117363" y="131914"/>
          <a:ext cx="714829" cy="436362"/>
        </a:xfrm>
        <a:prstGeom prst="rightArrow">
          <a:avLst>
            <a:gd name="adj1" fmla="val 60000"/>
            <a:gd name="adj2" fmla="val 50000"/>
          </a:avLst>
        </a:prstGeom>
        <a:gradFill rotWithShape="0">
          <a:gsLst>
            <a:gs pos="0">
              <a:schemeClr val="accent1">
                <a:tint val="60000"/>
                <a:hueOff val="0"/>
                <a:satOff val="0"/>
                <a:lumOff val="0"/>
                <a:alphaOff val="0"/>
                <a:lumMod val="110000"/>
                <a:satMod val="105000"/>
                <a:tint val="67000"/>
              </a:schemeClr>
            </a:gs>
            <a:gs pos="50000">
              <a:schemeClr val="accent1">
                <a:tint val="60000"/>
                <a:hueOff val="0"/>
                <a:satOff val="0"/>
                <a:lumOff val="0"/>
                <a:alphaOff val="0"/>
                <a:lumMod val="105000"/>
                <a:satMod val="103000"/>
                <a:tint val="73000"/>
              </a:schemeClr>
            </a:gs>
            <a:gs pos="100000">
              <a:schemeClr val="accent1">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177800">
            <a:lnSpc>
              <a:spcPct val="90000"/>
            </a:lnSpc>
            <a:spcBef>
              <a:spcPct val="0"/>
            </a:spcBef>
            <a:spcAft>
              <a:spcPct val="35000"/>
            </a:spcAft>
            <a:buNone/>
          </a:pPr>
          <a:endParaRPr lang="en-US" sz="400" kern="1200"/>
        </a:p>
      </dsp:txBody>
      <dsp:txXfrm>
        <a:off x="8117363" y="219186"/>
        <a:ext cx="583920" cy="261818"/>
      </dsp:txXfrm>
    </dsp:sp>
    <dsp:sp modelId="{0DE9B5D4-2928-465F-ABB8-1C988BC66513}">
      <dsp:nvSpPr>
        <dsp:cNvPr id="0" name=""/>
        <dsp:cNvSpPr/>
      </dsp:nvSpPr>
      <dsp:spPr>
        <a:xfrm>
          <a:off x="9128914" y="-779"/>
          <a:ext cx="1754377" cy="1052626"/>
        </a:xfrm>
        <a:prstGeom prst="roundRect">
          <a:avLst>
            <a:gd name="adj" fmla="val 10000"/>
          </a:avLst>
        </a:prstGeom>
        <a:solidFill>
          <a:schemeClr val="accent5">
            <a:lumMod val="60000"/>
            <a:lumOff val="40000"/>
          </a:schemeClr>
        </a:solidFill>
        <a:ln>
          <a:solidFill>
            <a:schemeClr val="accent5">
              <a:lumMod val="60000"/>
              <a:lumOff val="40000"/>
            </a:schemeClr>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8016" tIns="128016" rIns="128016" bIns="68580" numCol="1" spcCol="1270" anchor="t" anchorCtr="0">
          <a:noAutofit/>
        </a:bodyPr>
        <a:lstStyle/>
        <a:p>
          <a:pPr marL="0" lvl="0" indent="0" algn="ctr" defTabSz="800100">
            <a:lnSpc>
              <a:spcPct val="90000"/>
            </a:lnSpc>
            <a:spcBef>
              <a:spcPct val="0"/>
            </a:spcBef>
            <a:spcAft>
              <a:spcPct val="35000"/>
            </a:spcAft>
            <a:buNone/>
          </a:pPr>
          <a:r>
            <a:rPr lang="en-US" sz="1800" b="1" kern="1200" dirty="0"/>
            <a:t>Year 3 Budget</a:t>
          </a:r>
        </a:p>
      </dsp:txBody>
      <dsp:txXfrm>
        <a:off x="9128914" y="-779"/>
        <a:ext cx="1754377" cy="701750"/>
      </dsp:txXfrm>
    </dsp:sp>
    <dsp:sp modelId="{F98013DE-E091-4A4D-B054-8547FCED4884}">
      <dsp:nvSpPr>
        <dsp:cNvPr id="0" name=""/>
        <dsp:cNvSpPr/>
      </dsp:nvSpPr>
      <dsp:spPr>
        <a:xfrm>
          <a:off x="9213148" y="700971"/>
          <a:ext cx="2326409" cy="3486796"/>
        </a:xfrm>
        <a:prstGeom prst="roundRect">
          <a:avLst>
            <a:gd name="adj" fmla="val 10000"/>
          </a:avLst>
        </a:prstGeom>
        <a:solidFill>
          <a:schemeClr val="lt1">
            <a:alpha val="90000"/>
            <a:hueOff val="0"/>
            <a:satOff val="0"/>
            <a:lumOff val="0"/>
            <a:alphaOff val="0"/>
          </a:schemeClr>
        </a:solidFill>
        <a:ln w="6350" cap="flat" cmpd="sng" algn="ctr">
          <a:solidFill>
            <a:schemeClr val="accent5">
              <a:lumMod val="7500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28016" tIns="128016" rIns="128016"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a:t>Spring - SDE notifies of any change to annual award amount </a:t>
          </a:r>
        </a:p>
        <a:p>
          <a:pPr marL="171450" lvl="1" indent="-171450" algn="l" defTabSz="800100">
            <a:lnSpc>
              <a:spcPct val="90000"/>
            </a:lnSpc>
            <a:spcBef>
              <a:spcPct val="0"/>
            </a:spcBef>
            <a:spcAft>
              <a:spcPct val="15000"/>
            </a:spcAft>
            <a:buChar char="•"/>
          </a:pPr>
          <a:r>
            <a:rPr lang="en-US" sz="1800" kern="1200" dirty="0"/>
            <a:t>Summer – LEA submits Year 2 Budget</a:t>
          </a:r>
        </a:p>
        <a:p>
          <a:pPr marL="171450" lvl="1" indent="-171450" algn="l" defTabSz="800100">
            <a:lnSpc>
              <a:spcPct val="90000"/>
            </a:lnSpc>
            <a:spcBef>
              <a:spcPct val="0"/>
            </a:spcBef>
            <a:spcAft>
              <a:spcPct val="15000"/>
            </a:spcAft>
            <a:buChar char="•"/>
          </a:pPr>
          <a:r>
            <a:rPr lang="en-US" sz="1800" kern="1200" dirty="0"/>
            <a:t>GAN letter sent </a:t>
          </a:r>
        </a:p>
      </dsp:txBody>
      <dsp:txXfrm>
        <a:off x="9281286" y="769109"/>
        <a:ext cx="2190133" cy="335052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E2ACA1-80ED-481E-A37E-B69014CB8099}">
      <dsp:nvSpPr>
        <dsp:cNvPr id="0" name=""/>
        <dsp:cNvSpPr/>
      </dsp:nvSpPr>
      <dsp:spPr>
        <a:xfrm>
          <a:off x="10709" y="-252354"/>
          <a:ext cx="2407194" cy="1205547"/>
        </a:xfrm>
        <a:prstGeom prst="roundRect">
          <a:avLst>
            <a:gd name="adj" fmla="val 10000"/>
          </a:avLst>
        </a:prstGeom>
        <a:solidFill>
          <a:schemeClr val="accent5">
            <a:lumMod val="60000"/>
            <a:lumOff val="40000"/>
          </a:schemeClr>
        </a:solidFill>
        <a:ln>
          <a:solidFill>
            <a:schemeClr val="accent5">
              <a:lumMod val="60000"/>
              <a:lumOff val="40000"/>
            </a:schemeClr>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8016" tIns="128016" rIns="128016" bIns="68580" numCol="1" spcCol="1270" anchor="t" anchorCtr="0">
          <a:noAutofit/>
        </a:bodyPr>
        <a:lstStyle/>
        <a:p>
          <a:pPr marL="0" lvl="0" indent="0" algn="ctr" defTabSz="800100">
            <a:lnSpc>
              <a:spcPct val="90000"/>
            </a:lnSpc>
            <a:spcBef>
              <a:spcPct val="0"/>
            </a:spcBef>
            <a:spcAft>
              <a:spcPct val="35000"/>
            </a:spcAft>
            <a:buNone/>
          </a:pPr>
          <a:r>
            <a:rPr lang="en-US" sz="1800" b="1" kern="1200" dirty="0"/>
            <a:t>May</a:t>
          </a:r>
        </a:p>
      </dsp:txBody>
      <dsp:txXfrm>
        <a:off x="10709" y="-252354"/>
        <a:ext cx="2407194" cy="803698"/>
      </dsp:txXfrm>
    </dsp:sp>
    <dsp:sp modelId="{5E62B61F-16BE-4DD2-B267-C6F02592FBA4}">
      <dsp:nvSpPr>
        <dsp:cNvPr id="0" name=""/>
        <dsp:cNvSpPr/>
      </dsp:nvSpPr>
      <dsp:spPr>
        <a:xfrm>
          <a:off x="180316" y="551343"/>
          <a:ext cx="3052298" cy="3888000"/>
        </a:xfrm>
        <a:prstGeom prst="roundRect">
          <a:avLst>
            <a:gd name="adj" fmla="val 10000"/>
          </a:avLst>
        </a:prstGeom>
        <a:solidFill>
          <a:schemeClr val="lt1">
            <a:alpha val="90000"/>
            <a:hueOff val="0"/>
            <a:satOff val="0"/>
            <a:lumOff val="0"/>
            <a:alphaOff val="0"/>
          </a:schemeClr>
        </a:solidFill>
        <a:ln w="6350" cap="flat" cmpd="sng" algn="ctr">
          <a:solidFill>
            <a:schemeClr val="accent5">
              <a:lumMod val="7500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28016" tIns="128016" rIns="128016"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a:t>Neglected Set-Asides calculated based on Annual Count and Title IA formula</a:t>
          </a:r>
        </a:p>
        <a:p>
          <a:pPr marL="171450" lvl="1" indent="-171450" algn="l" defTabSz="800100">
            <a:lnSpc>
              <a:spcPct val="90000"/>
            </a:lnSpc>
            <a:spcBef>
              <a:spcPct val="0"/>
            </a:spcBef>
            <a:spcAft>
              <a:spcPct val="15000"/>
            </a:spcAft>
            <a:buChar char="•"/>
          </a:pPr>
          <a:r>
            <a:rPr lang="en-US" sz="1800" kern="1200" dirty="0"/>
            <a:t>CFSGA Regional Roadshows</a:t>
          </a:r>
        </a:p>
        <a:p>
          <a:pPr marL="171450" lvl="1" indent="-171450" algn="l" defTabSz="800100">
            <a:lnSpc>
              <a:spcPct val="90000"/>
            </a:lnSpc>
            <a:spcBef>
              <a:spcPct val="0"/>
            </a:spcBef>
            <a:spcAft>
              <a:spcPct val="15000"/>
            </a:spcAft>
            <a:buChar char="•"/>
          </a:pPr>
          <a:r>
            <a:rPr lang="en-US" sz="1800" kern="1200" dirty="0"/>
            <a:t>CFSGA portal opened</a:t>
          </a:r>
        </a:p>
        <a:p>
          <a:pPr marL="171450" lvl="1" indent="-171450" algn="l" defTabSz="800100">
            <a:lnSpc>
              <a:spcPct val="90000"/>
            </a:lnSpc>
            <a:spcBef>
              <a:spcPct val="0"/>
            </a:spcBef>
            <a:spcAft>
              <a:spcPct val="15000"/>
            </a:spcAft>
            <a:buChar char="•"/>
          </a:pPr>
          <a:r>
            <a:rPr lang="en-US" sz="1800" kern="1200" dirty="0"/>
            <a:t>Consultation with Facility</a:t>
          </a:r>
        </a:p>
        <a:p>
          <a:pPr marL="171450" lvl="1" indent="-171450" algn="l" defTabSz="800100">
            <a:lnSpc>
              <a:spcPct val="90000"/>
            </a:lnSpc>
            <a:spcBef>
              <a:spcPct val="0"/>
            </a:spcBef>
            <a:spcAft>
              <a:spcPct val="15000"/>
            </a:spcAft>
            <a:buChar char="•"/>
          </a:pPr>
          <a:r>
            <a:rPr lang="en-US" sz="1800" kern="1200" dirty="0"/>
            <a:t>Neglected Tabs completed </a:t>
          </a:r>
        </a:p>
      </dsp:txBody>
      <dsp:txXfrm>
        <a:off x="269715" y="640742"/>
        <a:ext cx="2873500" cy="3709202"/>
      </dsp:txXfrm>
    </dsp:sp>
    <dsp:sp modelId="{8DB79EAB-A16B-42E6-BDD8-F341C09221CB}">
      <dsp:nvSpPr>
        <dsp:cNvPr id="0" name=""/>
        <dsp:cNvSpPr/>
      </dsp:nvSpPr>
      <dsp:spPr>
        <a:xfrm>
          <a:off x="2863008" y="-149873"/>
          <a:ext cx="943620" cy="598736"/>
        </a:xfrm>
        <a:prstGeom prst="rightArrow">
          <a:avLst>
            <a:gd name="adj1" fmla="val 60000"/>
            <a:gd name="adj2" fmla="val 50000"/>
          </a:avLst>
        </a:prstGeom>
        <a:gradFill rotWithShape="0">
          <a:gsLst>
            <a:gs pos="0">
              <a:schemeClr val="accent1">
                <a:tint val="60000"/>
                <a:hueOff val="0"/>
                <a:satOff val="0"/>
                <a:lumOff val="0"/>
                <a:alphaOff val="0"/>
                <a:lumMod val="110000"/>
                <a:satMod val="105000"/>
                <a:tint val="67000"/>
              </a:schemeClr>
            </a:gs>
            <a:gs pos="50000">
              <a:schemeClr val="accent1">
                <a:tint val="60000"/>
                <a:hueOff val="0"/>
                <a:satOff val="0"/>
                <a:lumOff val="0"/>
                <a:alphaOff val="0"/>
                <a:lumMod val="105000"/>
                <a:satMod val="103000"/>
                <a:tint val="73000"/>
              </a:schemeClr>
            </a:gs>
            <a:gs pos="100000">
              <a:schemeClr val="accent1">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177800">
            <a:lnSpc>
              <a:spcPct val="90000"/>
            </a:lnSpc>
            <a:spcBef>
              <a:spcPct val="0"/>
            </a:spcBef>
            <a:spcAft>
              <a:spcPct val="35000"/>
            </a:spcAft>
            <a:buNone/>
          </a:pPr>
          <a:endParaRPr lang="en-US" sz="400" kern="1200"/>
        </a:p>
      </dsp:txBody>
      <dsp:txXfrm>
        <a:off x="2863008" y="-30126"/>
        <a:ext cx="763999" cy="359242"/>
      </dsp:txXfrm>
    </dsp:sp>
    <dsp:sp modelId="{E47E4E93-DCF8-4E20-94B5-8ADDC433B851}">
      <dsp:nvSpPr>
        <dsp:cNvPr id="0" name=""/>
        <dsp:cNvSpPr/>
      </dsp:nvSpPr>
      <dsp:spPr>
        <a:xfrm>
          <a:off x="4198319" y="-252354"/>
          <a:ext cx="2407194" cy="1205547"/>
        </a:xfrm>
        <a:prstGeom prst="roundRect">
          <a:avLst>
            <a:gd name="adj" fmla="val 10000"/>
          </a:avLst>
        </a:prstGeom>
        <a:solidFill>
          <a:schemeClr val="accent5">
            <a:lumMod val="60000"/>
            <a:lumOff val="40000"/>
          </a:schemeClr>
        </a:solidFill>
        <a:ln>
          <a:solidFill>
            <a:schemeClr val="accent5">
              <a:lumMod val="60000"/>
              <a:lumOff val="40000"/>
            </a:schemeClr>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8016" tIns="128016" rIns="128016" bIns="68580" numCol="1" spcCol="1270" anchor="t" anchorCtr="0">
          <a:noAutofit/>
        </a:bodyPr>
        <a:lstStyle/>
        <a:p>
          <a:pPr marL="0" lvl="0" indent="0" algn="ctr" defTabSz="800100">
            <a:lnSpc>
              <a:spcPct val="90000"/>
            </a:lnSpc>
            <a:spcBef>
              <a:spcPct val="0"/>
            </a:spcBef>
            <a:spcAft>
              <a:spcPct val="35000"/>
            </a:spcAft>
            <a:buNone/>
          </a:pPr>
          <a:r>
            <a:rPr lang="en-US" sz="1800" b="1" kern="1200" dirty="0"/>
            <a:t>June 30</a:t>
          </a:r>
        </a:p>
        <a:p>
          <a:pPr marL="0" lvl="0" indent="0" algn="ctr" defTabSz="800100">
            <a:lnSpc>
              <a:spcPct val="90000"/>
            </a:lnSpc>
            <a:spcBef>
              <a:spcPct val="0"/>
            </a:spcBef>
            <a:spcAft>
              <a:spcPct val="35000"/>
            </a:spcAft>
            <a:buNone/>
          </a:pPr>
          <a:endParaRPr lang="en-US" sz="1800" b="1" kern="1200" dirty="0"/>
        </a:p>
      </dsp:txBody>
      <dsp:txXfrm>
        <a:off x="4198319" y="-252354"/>
        <a:ext cx="2407194" cy="803698"/>
      </dsp:txXfrm>
    </dsp:sp>
    <dsp:sp modelId="{49E0A06C-26E1-4CEA-8F53-9AE6C6EA1D08}">
      <dsp:nvSpPr>
        <dsp:cNvPr id="0" name=""/>
        <dsp:cNvSpPr/>
      </dsp:nvSpPr>
      <dsp:spPr>
        <a:xfrm>
          <a:off x="4490958" y="551343"/>
          <a:ext cx="2806235" cy="3888000"/>
        </a:xfrm>
        <a:prstGeom prst="roundRect">
          <a:avLst>
            <a:gd name="adj" fmla="val 10000"/>
          </a:avLst>
        </a:prstGeom>
        <a:solidFill>
          <a:schemeClr val="lt1">
            <a:alpha val="90000"/>
            <a:hueOff val="0"/>
            <a:satOff val="0"/>
            <a:lumOff val="0"/>
            <a:alphaOff val="0"/>
          </a:schemeClr>
        </a:solidFill>
        <a:ln w="6350" cap="flat" cmpd="sng" algn="ctr">
          <a:solidFill>
            <a:schemeClr val="accent5">
              <a:lumMod val="7500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28016" tIns="128016" rIns="128016"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a:t>DUE DATE for CFSGA</a:t>
          </a:r>
        </a:p>
      </dsp:txBody>
      <dsp:txXfrm>
        <a:off x="4573150" y="633535"/>
        <a:ext cx="2641851" cy="3723616"/>
      </dsp:txXfrm>
    </dsp:sp>
    <dsp:sp modelId="{8FB4C0A6-B3D1-4A96-B706-B56174C598B8}">
      <dsp:nvSpPr>
        <dsp:cNvPr id="0" name=""/>
        <dsp:cNvSpPr/>
      </dsp:nvSpPr>
      <dsp:spPr>
        <a:xfrm>
          <a:off x="7019860" y="-149873"/>
          <a:ext cx="878413" cy="598736"/>
        </a:xfrm>
        <a:prstGeom prst="rightArrow">
          <a:avLst>
            <a:gd name="adj1" fmla="val 60000"/>
            <a:gd name="adj2" fmla="val 50000"/>
          </a:avLst>
        </a:prstGeom>
        <a:gradFill rotWithShape="0">
          <a:gsLst>
            <a:gs pos="0">
              <a:schemeClr val="accent1">
                <a:tint val="60000"/>
                <a:hueOff val="0"/>
                <a:satOff val="0"/>
                <a:lumOff val="0"/>
                <a:alphaOff val="0"/>
                <a:lumMod val="110000"/>
                <a:satMod val="105000"/>
                <a:tint val="67000"/>
              </a:schemeClr>
            </a:gs>
            <a:gs pos="50000">
              <a:schemeClr val="accent1">
                <a:tint val="60000"/>
                <a:hueOff val="0"/>
                <a:satOff val="0"/>
                <a:lumOff val="0"/>
                <a:alphaOff val="0"/>
                <a:lumMod val="105000"/>
                <a:satMod val="103000"/>
                <a:tint val="73000"/>
              </a:schemeClr>
            </a:gs>
            <a:gs pos="100000">
              <a:schemeClr val="accent1">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177800">
            <a:lnSpc>
              <a:spcPct val="90000"/>
            </a:lnSpc>
            <a:spcBef>
              <a:spcPct val="0"/>
            </a:spcBef>
            <a:spcAft>
              <a:spcPct val="35000"/>
            </a:spcAft>
            <a:buNone/>
          </a:pPr>
          <a:endParaRPr lang="en-US" sz="400" kern="1200"/>
        </a:p>
      </dsp:txBody>
      <dsp:txXfrm>
        <a:off x="7019860" y="-30126"/>
        <a:ext cx="698792" cy="359242"/>
      </dsp:txXfrm>
    </dsp:sp>
    <dsp:sp modelId="{34F4EBA7-368E-456D-8498-3866ADA8EC6A}">
      <dsp:nvSpPr>
        <dsp:cNvPr id="0" name=""/>
        <dsp:cNvSpPr/>
      </dsp:nvSpPr>
      <dsp:spPr>
        <a:xfrm>
          <a:off x="8262898" y="-252354"/>
          <a:ext cx="2407194" cy="1205547"/>
        </a:xfrm>
        <a:prstGeom prst="roundRect">
          <a:avLst>
            <a:gd name="adj" fmla="val 10000"/>
          </a:avLst>
        </a:prstGeom>
        <a:solidFill>
          <a:schemeClr val="accent5">
            <a:lumMod val="60000"/>
            <a:lumOff val="40000"/>
          </a:schemeClr>
        </a:solidFill>
        <a:ln>
          <a:solidFill>
            <a:schemeClr val="accent5">
              <a:lumMod val="60000"/>
              <a:lumOff val="40000"/>
            </a:schemeClr>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8016" tIns="128016" rIns="128016" bIns="68580" numCol="1" spcCol="1270" anchor="t" anchorCtr="0">
          <a:noAutofit/>
        </a:bodyPr>
        <a:lstStyle/>
        <a:p>
          <a:pPr marL="0" lvl="0" indent="0" algn="ctr" defTabSz="800100">
            <a:lnSpc>
              <a:spcPct val="90000"/>
            </a:lnSpc>
            <a:spcBef>
              <a:spcPct val="0"/>
            </a:spcBef>
            <a:spcAft>
              <a:spcPct val="35000"/>
            </a:spcAft>
            <a:buNone/>
          </a:pPr>
          <a:r>
            <a:rPr lang="en-US" sz="1800" b="1" kern="1200" dirty="0"/>
            <a:t>Summer/Fall</a:t>
          </a:r>
        </a:p>
        <a:p>
          <a:pPr marL="0" lvl="0" indent="0" algn="ctr" defTabSz="800100">
            <a:lnSpc>
              <a:spcPct val="90000"/>
            </a:lnSpc>
            <a:spcBef>
              <a:spcPct val="0"/>
            </a:spcBef>
            <a:spcAft>
              <a:spcPct val="35000"/>
            </a:spcAft>
            <a:buNone/>
          </a:pPr>
          <a:endParaRPr lang="en-US" sz="1800" b="1" kern="1200" dirty="0"/>
        </a:p>
      </dsp:txBody>
      <dsp:txXfrm>
        <a:off x="8262898" y="-252354"/>
        <a:ext cx="2407194" cy="803698"/>
      </dsp:txXfrm>
    </dsp:sp>
    <dsp:sp modelId="{6843E039-CCE5-4463-B8EA-067896296372}">
      <dsp:nvSpPr>
        <dsp:cNvPr id="0" name=""/>
        <dsp:cNvSpPr/>
      </dsp:nvSpPr>
      <dsp:spPr>
        <a:xfrm>
          <a:off x="8667627" y="551343"/>
          <a:ext cx="2582053" cy="3888000"/>
        </a:xfrm>
        <a:prstGeom prst="roundRect">
          <a:avLst>
            <a:gd name="adj" fmla="val 10000"/>
          </a:avLst>
        </a:prstGeom>
        <a:solidFill>
          <a:schemeClr val="lt1">
            <a:alpha val="90000"/>
            <a:hueOff val="0"/>
            <a:satOff val="0"/>
            <a:lumOff val="0"/>
            <a:alphaOff val="0"/>
          </a:schemeClr>
        </a:solidFill>
        <a:ln w="6350" cap="flat" cmpd="sng" algn="ctr">
          <a:solidFill>
            <a:schemeClr val="accent5">
              <a:lumMod val="7500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28016" tIns="128016" rIns="128016"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a:t>CFSGA reviewed by SDE coordinator</a:t>
          </a:r>
        </a:p>
        <a:p>
          <a:pPr marL="171450" lvl="1" indent="-171450" algn="l" defTabSz="800100">
            <a:lnSpc>
              <a:spcPct val="90000"/>
            </a:lnSpc>
            <a:spcBef>
              <a:spcPct val="0"/>
            </a:spcBef>
            <a:spcAft>
              <a:spcPct val="15000"/>
            </a:spcAft>
            <a:buChar char="•"/>
          </a:pPr>
          <a:r>
            <a:rPr lang="en-US" sz="1800" kern="1200" dirty="0"/>
            <a:t>Communication provided if needed</a:t>
          </a:r>
        </a:p>
        <a:p>
          <a:pPr marL="171450" lvl="1" indent="-171450" algn="l" defTabSz="800100">
            <a:lnSpc>
              <a:spcPct val="90000"/>
            </a:lnSpc>
            <a:spcBef>
              <a:spcPct val="0"/>
            </a:spcBef>
            <a:spcAft>
              <a:spcPct val="15000"/>
            </a:spcAft>
            <a:buChar char="•"/>
          </a:pPr>
          <a:r>
            <a:rPr lang="en-US" sz="1800" kern="1200" dirty="0"/>
            <a:t>CFSGA Approval</a:t>
          </a:r>
        </a:p>
        <a:p>
          <a:pPr marL="171450" lvl="1" indent="-171450" algn="l" defTabSz="800100">
            <a:lnSpc>
              <a:spcPct val="90000"/>
            </a:lnSpc>
            <a:spcBef>
              <a:spcPct val="0"/>
            </a:spcBef>
            <a:spcAft>
              <a:spcPct val="15000"/>
            </a:spcAft>
            <a:buChar char="•"/>
          </a:pPr>
          <a:r>
            <a:rPr lang="en-US" sz="1800" kern="1200" dirty="0"/>
            <a:t>GAN letter</a:t>
          </a:r>
        </a:p>
      </dsp:txBody>
      <dsp:txXfrm>
        <a:off x="8743253" y="626969"/>
        <a:ext cx="2430801" cy="373674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E2ACA1-80ED-481E-A37E-B69014CB8099}">
      <dsp:nvSpPr>
        <dsp:cNvPr id="0" name=""/>
        <dsp:cNvSpPr/>
      </dsp:nvSpPr>
      <dsp:spPr>
        <a:xfrm>
          <a:off x="2968" y="226199"/>
          <a:ext cx="2548272" cy="1339199"/>
        </a:xfrm>
        <a:prstGeom prst="roundRect">
          <a:avLst>
            <a:gd name="adj" fmla="val 10000"/>
          </a:avLst>
        </a:prstGeom>
        <a:solidFill>
          <a:schemeClr val="accent5">
            <a:lumMod val="60000"/>
            <a:lumOff val="40000"/>
          </a:schemeClr>
        </a:solidFill>
        <a:ln>
          <a:solidFill>
            <a:schemeClr val="accent5">
              <a:lumMod val="60000"/>
              <a:lumOff val="40000"/>
            </a:schemeClr>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0688" tIns="170688" rIns="170688" bIns="91440" numCol="1" spcCol="1270" anchor="t" anchorCtr="0">
          <a:noAutofit/>
        </a:bodyPr>
        <a:lstStyle/>
        <a:p>
          <a:pPr marL="0" lvl="0" indent="0" algn="ctr" defTabSz="1066800">
            <a:lnSpc>
              <a:spcPct val="90000"/>
            </a:lnSpc>
            <a:spcBef>
              <a:spcPct val="0"/>
            </a:spcBef>
            <a:spcAft>
              <a:spcPct val="35000"/>
            </a:spcAft>
            <a:buNone/>
          </a:pPr>
          <a:r>
            <a:rPr lang="en-US" sz="2400" b="1" kern="1200" dirty="0"/>
            <a:t>Aug 15</a:t>
          </a:r>
        </a:p>
      </dsp:txBody>
      <dsp:txXfrm>
        <a:off x="2968" y="226199"/>
        <a:ext cx="2548272" cy="892800"/>
      </dsp:txXfrm>
    </dsp:sp>
    <dsp:sp modelId="{5E62B61F-16BE-4DD2-B267-C6F02592FBA4}">
      <dsp:nvSpPr>
        <dsp:cNvPr id="0" name=""/>
        <dsp:cNvSpPr/>
      </dsp:nvSpPr>
      <dsp:spPr>
        <a:xfrm>
          <a:off x="524903" y="1118999"/>
          <a:ext cx="2548272" cy="2845800"/>
        </a:xfrm>
        <a:prstGeom prst="roundRect">
          <a:avLst>
            <a:gd name="adj" fmla="val 10000"/>
          </a:avLst>
        </a:prstGeom>
        <a:solidFill>
          <a:schemeClr val="lt1">
            <a:alpha val="90000"/>
            <a:hueOff val="0"/>
            <a:satOff val="0"/>
            <a:lumOff val="0"/>
            <a:alphaOff val="0"/>
          </a:schemeClr>
        </a:solidFill>
        <a:ln w="6350" cap="flat" cmpd="sng" algn="ctr">
          <a:solidFill>
            <a:schemeClr val="accent5">
              <a:lumMod val="7500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20472" tIns="220472" rIns="220472" bIns="220472" numCol="1" spcCol="1270" anchor="t" anchorCtr="0">
          <a:noAutofit/>
        </a:bodyPr>
        <a:lstStyle/>
        <a:p>
          <a:pPr marL="285750" lvl="1" indent="-285750" algn="l" defTabSz="1377950">
            <a:lnSpc>
              <a:spcPct val="90000"/>
            </a:lnSpc>
            <a:spcBef>
              <a:spcPct val="0"/>
            </a:spcBef>
            <a:spcAft>
              <a:spcPct val="15000"/>
            </a:spcAft>
            <a:buChar char="•"/>
          </a:pPr>
          <a:r>
            <a:rPr lang="en-US" sz="3100" kern="1200" dirty="0"/>
            <a:t>Evaluation Portal Opens</a:t>
          </a:r>
        </a:p>
      </dsp:txBody>
      <dsp:txXfrm>
        <a:off x="599539" y="1193635"/>
        <a:ext cx="2399000" cy="2696528"/>
      </dsp:txXfrm>
    </dsp:sp>
    <dsp:sp modelId="{8DB79EAB-A16B-42E6-BDD8-F341C09221CB}">
      <dsp:nvSpPr>
        <dsp:cNvPr id="0" name=""/>
        <dsp:cNvSpPr/>
      </dsp:nvSpPr>
      <dsp:spPr>
        <a:xfrm>
          <a:off x="2937549" y="355376"/>
          <a:ext cx="818974" cy="634446"/>
        </a:xfrm>
        <a:prstGeom prst="rightArrow">
          <a:avLst>
            <a:gd name="adj1" fmla="val 60000"/>
            <a:gd name="adj2" fmla="val 50000"/>
          </a:avLst>
        </a:prstGeom>
        <a:gradFill rotWithShape="0">
          <a:gsLst>
            <a:gs pos="0">
              <a:schemeClr val="accent1">
                <a:tint val="60000"/>
                <a:hueOff val="0"/>
                <a:satOff val="0"/>
                <a:lumOff val="0"/>
                <a:alphaOff val="0"/>
                <a:lumMod val="110000"/>
                <a:satMod val="105000"/>
                <a:tint val="67000"/>
              </a:schemeClr>
            </a:gs>
            <a:gs pos="50000">
              <a:schemeClr val="accent1">
                <a:tint val="60000"/>
                <a:hueOff val="0"/>
                <a:satOff val="0"/>
                <a:lumOff val="0"/>
                <a:alphaOff val="0"/>
                <a:lumMod val="105000"/>
                <a:satMod val="103000"/>
                <a:tint val="73000"/>
              </a:schemeClr>
            </a:gs>
            <a:gs pos="100000">
              <a:schemeClr val="accent1">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endParaRPr lang="en-US" sz="2500" kern="1200"/>
        </a:p>
      </dsp:txBody>
      <dsp:txXfrm>
        <a:off x="2937549" y="482265"/>
        <a:ext cx="628640" cy="380668"/>
      </dsp:txXfrm>
    </dsp:sp>
    <dsp:sp modelId="{E47E4E93-DCF8-4E20-94B5-8ADDC433B851}">
      <dsp:nvSpPr>
        <dsp:cNvPr id="0" name=""/>
        <dsp:cNvSpPr/>
      </dsp:nvSpPr>
      <dsp:spPr>
        <a:xfrm>
          <a:off x="4096476" y="226199"/>
          <a:ext cx="2548272" cy="1339199"/>
        </a:xfrm>
        <a:prstGeom prst="roundRect">
          <a:avLst>
            <a:gd name="adj" fmla="val 10000"/>
          </a:avLst>
        </a:prstGeom>
        <a:solidFill>
          <a:schemeClr val="accent5">
            <a:lumMod val="60000"/>
            <a:lumOff val="40000"/>
          </a:schemeClr>
        </a:solidFill>
        <a:ln>
          <a:solidFill>
            <a:schemeClr val="accent5">
              <a:lumMod val="60000"/>
              <a:lumOff val="40000"/>
            </a:schemeClr>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0688" tIns="170688" rIns="170688" bIns="91440" numCol="1" spcCol="1270" anchor="t" anchorCtr="0">
          <a:noAutofit/>
        </a:bodyPr>
        <a:lstStyle/>
        <a:p>
          <a:pPr marL="0" lvl="0" indent="0" algn="ctr" defTabSz="1066800">
            <a:lnSpc>
              <a:spcPct val="90000"/>
            </a:lnSpc>
            <a:spcBef>
              <a:spcPct val="0"/>
            </a:spcBef>
            <a:spcAft>
              <a:spcPct val="35000"/>
            </a:spcAft>
            <a:buNone/>
          </a:pPr>
          <a:r>
            <a:rPr lang="en-US" sz="2400" b="1" kern="1200" dirty="0"/>
            <a:t>Sept 30</a:t>
          </a:r>
        </a:p>
      </dsp:txBody>
      <dsp:txXfrm>
        <a:off x="4096476" y="226199"/>
        <a:ext cx="2548272" cy="892800"/>
      </dsp:txXfrm>
    </dsp:sp>
    <dsp:sp modelId="{49E0A06C-26E1-4CEA-8F53-9AE6C6EA1D08}">
      <dsp:nvSpPr>
        <dsp:cNvPr id="0" name=""/>
        <dsp:cNvSpPr/>
      </dsp:nvSpPr>
      <dsp:spPr>
        <a:xfrm>
          <a:off x="4618411" y="1118999"/>
          <a:ext cx="2548272" cy="2845800"/>
        </a:xfrm>
        <a:prstGeom prst="roundRect">
          <a:avLst>
            <a:gd name="adj" fmla="val 10000"/>
          </a:avLst>
        </a:prstGeom>
        <a:solidFill>
          <a:schemeClr val="lt1">
            <a:alpha val="90000"/>
            <a:hueOff val="0"/>
            <a:satOff val="0"/>
            <a:lumOff val="0"/>
            <a:alphaOff val="0"/>
          </a:schemeClr>
        </a:solidFill>
        <a:ln w="6350" cap="flat" cmpd="sng" algn="ctr">
          <a:solidFill>
            <a:schemeClr val="accent5">
              <a:lumMod val="7500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20472" tIns="220472" rIns="220472" bIns="220472" numCol="1" spcCol="1270" anchor="t" anchorCtr="0">
          <a:noAutofit/>
        </a:bodyPr>
        <a:lstStyle/>
        <a:p>
          <a:pPr marL="285750" lvl="1" indent="-285750" algn="l" defTabSz="1377950">
            <a:lnSpc>
              <a:spcPct val="90000"/>
            </a:lnSpc>
            <a:spcBef>
              <a:spcPct val="0"/>
            </a:spcBef>
            <a:spcAft>
              <a:spcPct val="15000"/>
            </a:spcAft>
            <a:buChar char="•"/>
          </a:pPr>
          <a:r>
            <a:rPr lang="en-US" sz="3100" kern="1200" dirty="0"/>
            <a:t>DUE DATE</a:t>
          </a:r>
        </a:p>
        <a:p>
          <a:pPr marL="285750" lvl="1" indent="-285750" algn="l" defTabSz="1377950">
            <a:lnSpc>
              <a:spcPct val="90000"/>
            </a:lnSpc>
            <a:spcBef>
              <a:spcPct val="0"/>
            </a:spcBef>
            <a:spcAft>
              <a:spcPct val="15000"/>
            </a:spcAft>
            <a:buChar char="•"/>
          </a:pPr>
          <a:r>
            <a:rPr lang="en-US" sz="3100" kern="1200" dirty="0"/>
            <a:t>Submit via Online Evaluation Tool</a:t>
          </a:r>
        </a:p>
      </dsp:txBody>
      <dsp:txXfrm>
        <a:off x="4693047" y="1193635"/>
        <a:ext cx="2399000" cy="269652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E2ACA1-80ED-481E-A37E-B69014CB8099}">
      <dsp:nvSpPr>
        <dsp:cNvPr id="0" name=""/>
        <dsp:cNvSpPr/>
      </dsp:nvSpPr>
      <dsp:spPr>
        <a:xfrm>
          <a:off x="2968" y="129899"/>
          <a:ext cx="2548272" cy="1123200"/>
        </a:xfrm>
        <a:prstGeom prst="roundRect">
          <a:avLst>
            <a:gd name="adj" fmla="val 10000"/>
          </a:avLst>
        </a:prstGeom>
        <a:solidFill>
          <a:schemeClr val="accent5">
            <a:lumMod val="60000"/>
            <a:lumOff val="40000"/>
          </a:schemeClr>
        </a:solidFill>
        <a:ln>
          <a:solidFill>
            <a:schemeClr val="accent5">
              <a:lumMod val="60000"/>
              <a:lumOff val="40000"/>
            </a:schemeClr>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0688" tIns="170688" rIns="170688" bIns="91440" numCol="1" spcCol="1270" anchor="t" anchorCtr="0">
          <a:noAutofit/>
        </a:bodyPr>
        <a:lstStyle/>
        <a:p>
          <a:pPr marL="0" lvl="0" indent="0" algn="ctr" defTabSz="1066800">
            <a:lnSpc>
              <a:spcPct val="90000"/>
            </a:lnSpc>
            <a:spcBef>
              <a:spcPct val="0"/>
            </a:spcBef>
            <a:spcAft>
              <a:spcPct val="35000"/>
            </a:spcAft>
            <a:buNone/>
          </a:pPr>
          <a:r>
            <a:rPr lang="en-US" sz="2400" b="1" kern="1200" dirty="0"/>
            <a:t>Mid-June</a:t>
          </a:r>
        </a:p>
      </dsp:txBody>
      <dsp:txXfrm>
        <a:off x="2968" y="129899"/>
        <a:ext cx="2548272" cy="748800"/>
      </dsp:txXfrm>
    </dsp:sp>
    <dsp:sp modelId="{5E62B61F-16BE-4DD2-B267-C6F02592FBA4}">
      <dsp:nvSpPr>
        <dsp:cNvPr id="0" name=""/>
        <dsp:cNvSpPr/>
      </dsp:nvSpPr>
      <dsp:spPr>
        <a:xfrm>
          <a:off x="524903" y="878699"/>
          <a:ext cx="2548272" cy="3182400"/>
        </a:xfrm>
        <a:prstGeom prst="roundRect">
          <a:avLst>
            <a:gd name="adj" fmla="val 10000"/>
          </a:avLst>
        </a:prstGeom>
        <a:solidFill>
          <a:schemeClr val="lt1">
            <a:alpha val="90000"/>
            <a:hueOff val="0"/>
            <a:satOff val="0"/>
            <a:lumOff val="0"/>
            <a:alphaOff val="0"/>
          </a:schemeClr>
        </a:solidFill>
        <a:ln w="6350" cap="flat" cmpd="sng" algn="ctr">
          <a:solidFill>
            <a:schemeClr val="accent5">
              <a:lumMod val="7500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84912" tIns="184912" rIns="184912" bIns="184912" numCol="1" spcCol="1270" anchor="t" anchorCtr="0">
          <a:noAutofit/>
        </a:bodyPr>
        <a:lstStyle/>
        <a:p>
          <a:pPr marL="228600" lvl="1" indent="-228600" algn="l" defTabSz="1155700">
            <a:lnSpc>
              <a:spcPct val="90000"/>
            </a:lnSpc>
            <a:spcBef>
              <a:spcPct val="0"/>
            </a:spcBef>
            <a:spcAft>
              <a:spcPct val="15000"/>
            </a:spcAft>
            <a:buChar char="•"/>
          </a:pPr>
          <a:r>
            <a:rPr lang="en-US" sz="2600" kern="1200" dirty="0"/>
            <a:t>APR Portal Opens after the final June ISEE upload</a:t>
          </a:r>
        </a:p>
        <a:p>
          <a:pPr marL="228600" lvl="1" indent="-228600" algn="l" defTabSz="1155700">
            <a:lnSpc>
              <a:spcPct val="90000"/>
            </a:lnSpc>
            <a:spcBef>
              <a:spcPct val="0"/>
            </a:spcBef>
            <a:spcAft>
              <a:spcPct val="15000"/>
            </a:spcAft>
            <a:buChar char="•"/>
          </a:pPr>
          <a:r>
            <a:rPr lang="en-US" sz="2600" kern="1200" dirty="0"/>
            <a:t>LEAs sent instructions via email</a:t>
          </a:r>
        </a:p>
      </dsp:txBody>
      <dsp:txXfrm>
        <a:off x="599539" y="953335"/>
        <a:ext cx="2399000" cy="3033128"/>
      </dsp:txXfrm>
    </dsp:sp>
    <dsp:sp modelId="{8DB79EAB-A16B-42E6-BDD8-F341C09221CB}">
      <dsp:nvSpPr>
        <dsp:cNvPr id="0" name=""/>
        <dsp:cNvSpPr/>
      </dsp:nvSpPr>
      <dsp:spPr>
        <a:xfrm>
          <a:off x="2937549" y="187076"/>
          <a:ext cx="818974" cy="634446"/>
        </a:xfrm>
        <a:prstGeom prst="rightArrow">
          <a:avLst>
            <a:gd name="adj1" fmla="val 60000"/>
            <a:gd name="adj2" fmla="val 50000"/>
          </a:avLst>
        </a:prstGeom>
        <a:gradFill rotWithShape="0">
          <a:gsLst>
            <a:gs pos="0">
              <a:schemeClr val="accent1">
                <a:tint val="60000"/>
                <a:hueOff val="0"/>
                <a:satOff val="0"/>
                <a:lumOff val="0"/>
                <a:alphaOff val="0"/>
                <a:lumMod val="110000"/>
                <a:satMod val="105000"/>
                <a:tint val="67000"/>
              </a:schemeClr>
            </a:gs>
            <a:gs pos="50000">
              <a:schemeClr val="accent1">
                <a:tint val="60000"/>
                <a:hueOff val="0"/>
                <a:satOff val="0"/>
                <a:lumOff val="0"/>
                <a:alphaOff val="0"/>
                <a:lumMod val="105000"/>
                <a:satMod val="103000"/>
                <a:tint val="73000"/>
              </a:schemeClr>
            </a:gs>
            <a:gs pos="100000">
              <a:schemeClr val="accent1">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US" sz="2100" kern="1200"/>
        </a:p>
      </dsp:txBody>
      <dsp:txXfrm>
        <a:off x="2937549" y="313965"/>
        <a:ext cx="628640" cy="380668"/>
      </dsp:txXfrm>
    </dsp:sp>
    <dsp:sp modelId="{E47E4E93-DCF8-4E20-94B5-8ADDC433B851}">
      <dsp:nvSpPr>
        <dsp:cNvPr id="0" name=""/>
        <dsp:cNvSpPr/>
      </dsp:nvSpPr>
      <dsp:spPr>
        <a:xfrm>
          <a:off x="4096476" y="129899"/>
          <a:ext cx="2548272" cy="1123200"/>
        </a:xfrm>
        <a:prstGeom prst="roundRect">
          <a:avLst>
            <a:gd name="adj" fmla="val 10000"/>
          </a:avLst>
        </a:prstGeom>
        <a:solidFill>
          <a:schemeClr val="accent5">
            <a:lumMod val="60000"/>
            <a:lumOff val="40000"/>
          </a:schemeClr>
        </a:solidFill>
        <a:ln>
          <a:solidFill>
            <a:schemeClr val="accent5">
              <a:lumMod val="60000"/>
              <a:lumOff val="40000"/>
            </a:schemeClr>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0688" tIns="170688" rIns="170688" bIns="91440" numCol="1" spcCol="1270" anchor="t" anchorCtr="0">
          <a:noAutofit/>
        </a:bodyPr>
        <a:lstStyle/>
        <a:p>
          <a:pPr marL="0" lvl="0" indent="0" algn="ctr" defTabSz="1066800">
            <a:lnSpc>
              <a:spcPct val="90000"/>
            </a:lnSpc>
            <a:spcBef>
              <a:spcPct val="0"/>
            </a:spcBef>
            <a:spcAft>
              <a:spcPct val="35000"/>
            </a:spcAft>
            <a:buNone/>
          </a:pPr>
          <a:r>
            <a:rPr lang="en-US" sz="2400" b="1" kern="1200" dirty="0"/>
            <a:t>Sept 15</a:t>
          </a:r>
        </a:p>
      </dsp:txBody>
      <dsp:txXfrm>
        <a:off x="4096476" y="129899"/>
        <a:ext cx="2548272" cy="748800"/>
      </dsp:txXfrm>
    </dsp:sp>
    <dsp:sp modelId="{49E0A06C-26E1-4CEA-8F53-9AE6C6EA1D08}">
      <dsp:nvSpPr>
        <dsp:cNvPr id="0" name=""/>
        <dsp:cNvSpPr/>
      </dsp:nvSpPr>
      <dsp:spPr>
        <a:xfrm>
          <a:off x="4618411" y="878699"/>
          <a:ext cx="2548272" cy="3182400"/>
        </a:xfrm>
        <a:prstGeom prst="roundRect">
          <a:avLst>
            <a:gd name="adj" fmla="val 10000"/>
          </a:avLst>
        </a:prstGeom>
        <a:solidFill>
          <a:schemeClr val="lt1">
            <a:alpha val="90000"/>
            <a:hueOff val="0"/>
            <a:satOff val="0"/>
            <a:lumOff val="0"/>
            <a:alphaOff val="0"/>
          </a:schemeClr>
        </a:solidFill>
        <a:ln w="6350" cap="flat" cmpd="sng" algn="ctr">
          <a:solidFill>
            <a:schemeClr val="accent5">
              <a:lumMod val="7500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84912" tIns="184912" rIns="184912" bIns="184912" numCol="1" spcCol="1270" anchor="t" anchorCtr="0">
          <a:noAutofit/>
        </a:bodyPr>
        <a:lstStyle/>
        <a:p>
          <a:pPr marL="228600" lvl="1" indent="-228600" algn="l" defTabSz="1155700">
            <a:lnSpc>
              <a:spcPct val="90000"/>
            </a:lnSpc>
            <a:spcBef>
              <a:spcPct val="0"/>
            </a:spcBef>
            <a:spcAft>
              <a:spcPct val="15000"/>
            </a:spcAft>
            <a:buChar char="•"/>
          </a:pPr>
          <a:r>
            <a:rPr lang="en-US" sz="2600" kern="1200" dirty="0"/>
            <a:t>DUE DATE</a:t>
          </a:r>
        </a:p>
        <a:p>
          <a:pPr marL="228600" lvl="1" indent="-228600" algn="l" defTabSz="1155700">
            <a:lnSpc>
              <a:spcPct val="90000"/>
            </a:lnSpc>
            <a:spcBef>
              <a:spcPct val="0"/>
            </a:spcBef>
            <a:spcAft>
              <a:spcPct val="15000"/>
            </a:spcAft>
            <a:buChar char="•"/>
          </a:pPr>
          <a:r>
            <a:rPr lang="en-US" sz="2600" kern="1200" dirty="0"/>
            <a:t>Submit via Online APR Tool</a:t>
          </a:r>
        </a:p>
      </dsp:txBody>
      <dsp:txXfrm>
        <a:off x="4693047" y="953335"/>
        <a:ext cx="2399000" cy="303312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E2ACA1-80ED-481E-A37E-B69014CB8099}">
      <dsp:nvSpPr>
        <dsp:cNvPr id="0" name=""/>
        <dsp:cNvSpPr/>
      </dsp:nvSpPr>
      <dsp:spPr>
        <a:xfrm>
          <a:off x="0" y="661799"/>
          <a:ext cx="2597232" cy="1166400"/>
        </a:xfrm>
        <a:prstGeom prst="roundRect">
          <a:avLst>
            <a:gd name="adj" fmla="val 10000"/>
          </a:avLst>
        </a:prstGeom>
        <a:solidFill>
          <a:schemeClr val="accent5">
            <a:lumMod val="60000"/>
            <a:lumOff val="40000"/>
          </a:schemeClr>
        </a:solidFill>
        <a:ln>
          <a:solidFill>
            <a:schemeClr val="accent5">
              <a:lumMod val="60000"/>
              <a:lumOff val="40000"/>
            </a:schemeClr>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0688" tIns="170688" rIns="170688" bIns="91440" numCol="1" spcCol="1270" anchor="t" anchorCtr="0">
          <a:noAutofit/>
        </a:bodyPr>
        <a:lstStyle/>
        <a:p>
          <a:pPr marL="0" lvl="0" indent="0" algn="ctr" defTabSz="1066800">
            <a:lnSpc>
              <a:spcPct val="90000"/>
            </a:lnSpc>
            <a:spcBef>
              <a:spcPct val="0"/>
            </a:spcBef>
            <a:spcAft>
              <a:spcPct val="35000"/>
            </a:spcAft>
            <a:buNone/>
          </a:pPr>
          <a:r>
            <a:rPr lang="en-US" sz="2400" b="1" kern="1200" dirty="0"/>
            <a:t>Mar 15</a:t>
          </a:r>
        </a:p>
      </dsp:txBody>
      <dsp:txXfrm>
        <a:off x="0" y="661799"/>
        <a:ext cx="2597232" cy="777600"/>
      </dsp:txXfrm>
    </dsp:sp>
    <dsp:sp modelId="{5E62B61F-16BE-4DD2-B267-C6F02592FBA4}">
      <dsp:nvSpPr>
        <dsp:cNvPr id="0" name=""/>
        <dsp:cNvSpPr/>
      </dsp:nvSpPr>
      <dsp:spPr>
        <a:xfrm>
          <a:off x="531963" y="1439399"/>
          <a:ext cx="2597232" cy="2089800"/>
        </a:xfrm>
        <a:prstGeom prst="roundRect">
          <a:avLst>
            <a:gd name="adj" fmla="val 10000"/>
          </a:avLst>
        </a:prstGeom>
        <a:solidFill>
          <a:schemeClr val="lt1">
            <a:alpha val="90000"/>
            <a:hueOff val="0"/>
            <a:satOff val="0"/>
            <a:lumOff val="0"/>
            <a:alphaOff val="0"/>
          </a:schemeClr>
        </a:solidFill>
        <a:ln w="6350" cap="flat" cmpd="sng" algn="ctr">
          <a:solidFill>
            <a:schemeClr val="accent5">
              <a:lumMod val="7500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92024" tIns="192024" rIns="192024" bIns="192024" numCol="1" spcCol="1270" anchor="t" anchorCtr="0">
          <a:noAutofit/>
        </a:bodyPr>
        <a:lstStyle/>
        <a:p>
          <a:pPr marL="228600" lvl="1" indent="-228600" algn="l" defTabSz="1200150">
            <a:lnSpc>
              <a:spcPct val="90000"/>
            </a:lnSpc>
            <a:spcBef>
              <a:spcPct val="0"/>
            </a:spcBef>
            <a:spcAft>
              <a:spcPct val="15000"/>
            </a:spcAft>
            <a:buChar char="•"/>
          </a:pPr>
          <a:r>
            <a:rPr lang="en-US" sz="2700" kern="1200" dirty="0"/>
            <a:t>Self-Assessments are DUE </a:t>
          </a:r>
        </a:p>
        <a:p>
          <a:pPr marL="228600" lvl="1" indent="-228600" algn="l" defTabSz="1200150">
            <a:lnSpc>
              <a:spcPct val="90000"/>
            </a:lnSpc>
            <a:spcBef>
              <a:spcPct val="0"/>
            </a:spcBef>
            <a:spcAft>
              <a:spcPct val="15000"/>
            </a:spcAft>
            <a:buChar char="•"/>
          </a:pPr>
          <a:endParaRPr lang="en-US" sz="2700" kern="1200" dirty="0"/>
        </a:p>
      </dsp:txBody>
      <dsp:txXfrm>
        <a:off x="593171" y="1500607"/>
        <a:ext cx="2474816" cy="1967384"/>
      </dsp:txXfrm>
    </dsp:sp>
  </dsp:spTree>
</dsp:drawing>
</file>

<file path=ppt/diagrams/layout1.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1727"/>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1"/>
            <a:ext cx="3169920" cy="481727"/>
          </a:xfrm>
          <a:prstGeom prst="rect">
            <a:avLst/>
          </a:prstGeom>
        </p:spPr>
        <p:txBody>
          <a:bodyPr vert="horz" lIns="96661" tIns="48331" rIns="96661" bIns="48331" rtlCol="0"/>
          <a:lstStyle>
            <a:lvl1pPr algn="r">
              <a:defRPr sz="1300"/>
            </a:lvl1pPr>
          </a:lstStyle>
          <a:p>
            <a:fld id="{764FE6E7-AA0E-40B0-87D0-E00A805F7697}" type="datetimeFigureOut">
              <a:rPr lang="en-US" smtClean="0"/>
              <a:t>6/6/2022</a:t>
            </a:fld>
            <a:endParaRPr lang="en-US" dirty="0"/>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620577"/>
            <a:ext cx="5852160" cy="3780474"/>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5"/>
            <a:ext cx="3169920" cy="481726"/>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5"/>
            <a:ext cx="3169920" cy="481726"/>
          </a:xfrm>
          <a:prstGeom prst="rect">
            <a:avLst/>
          </a:prstGeom>
        </p:spPr>
        <p:txBody>
          <a:bodyPr vert="horz" lIns="96661" tIns="48331" rIns="96661" bIns="48331" rtlCol="0" anchor="b"/>
          <a:lstStyle>
            <a:lvl1pPr algn="r">
              <a:defRPr sz="1300"/>
            </a:lvl1pPr>
          </a:lstStyle>
          <a:p>
            <a:fld id="{87562687-7A5B-4415-B0F0-C719E7C49641}" type="slidenum">
              <a:rPr lang="en-US" smtClean="0"/>
              <a:t>‹#›</a:t>
            </a:fld>
            <a:endParaRPr lang="en-US" dirty="0"/>
          </a:p>
        </p:txBody>
      </p:sp>
    </p:spTree>
    <p:extLst>
      <p:ext uri="{BB962C8B-B14F-4D97-AF65-F5344CB8AC3E}">
        <p14:creationId xmlns:p14="http://schemas.microsoft.com/office/powerpoint/2010/main" val="35297566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www.sde.idaho.gov/" TargetMode="External"/><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www.sde.idaho.gov/" TargetMode="External"/><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actually 4 programs related to Title ID  - since we have approximately 3750 students in the state of Idaho that are served by these programs annually – maybe even some from your district/charter! </a:t>
            </a:r>
          </a:p>
        </p:txBody>
      </p:sp>
      <p:sp>
        <p:nvSpPr>
          <p:cNvPr id="4" name="Slide Number Placeholder 3"/>
          <p:cNvSpPr>
            <a:spLocks noGrp="1"/>
          </p:cNvSpPr>
          <p:nvPr>
            <p:ph type="sldNum" sz="quarter" idx="5"/>
          </p:nvPr>
        </p:nvSpPr>
        <p:spPr/>
        <p:txBody>
          <a:bodyPr/>
          <a:lstStyle/>
          <a:p>
            <a:fld id="{87562687-7A5B-4415-B0F0-C719E7C49641}" type="slidenum">
              <a:rPr lang="en-US" smtClean="0"/>
              <a:t>1</a:t>
            </a:fld>
            <a:endParaRPr lang="en-US" dirty="0"/>
          </a:p>
        </p:txBody>
      </p:sp>
    </p:spTree>
    <p:extLst>
      <p:ext uri="{BB962C8B-B14F-4D97-AF65-F5344CB8AC3E}">
        <p14:creationId xmlns:p14="http://schemas.microsoft.com/office/powerpoint/2010/main" val="21019235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063EB2-C203-4E0B-B81C-0429BB0EF5D8}" type="slidenum">
              <a:rPr lang="en-US" smtClean="0"/>
              <a:t>25</a:t>
            </a:fld>
            <a:endParaRPr lang="en-US"/>
          </a:p>
        </p:txBody>
      </p:sp>
    </p:spTree>
    <p:extLst>
      <p:ext uri="{BB962C8B-B14F-4D97-AF65-F5344CB8AC3E}">
        <p14:creationId xmlns:p14="http://schemas.microsoft.com/office/powerpoint/2010/main" val="13121135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063EB2-C203-4E0B-B81C-0429BB0EF5D8}" type="slidenum">
              <a:rPr lang="en-US" smtClean="0"/>
              <a:t>28</a:t>
            </a:fld>
            <a:endParaRPr lang="en-US"/>
          </a:p>
        </p:txBody>
      </p:sp>
    </p:spTree>
    <p:extLst>
      <p:ext uri="{BB962C8B-B14F-4D97-AF65-F5344CB8AC3E}">
        <p14:creationId xmlns:p14="http://schemas.microsoft.com/office/powerpoint/2010/main" val="32233246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063EB2-C203-4E0B-B81C-0429BB0EF5D8}" type="slidenum">
              <a:rPr lang="en-US" smtClean="0"/>
              <a:t>32</a:t>
            </a:fld>
            <a:endParaRPr lang="en-US"/>
          </a:p>
        </p:txBody>
      </p:sp>
    </p:spTree>
    <p:extLst>
      <p:ext uri="{BB962C8B-B14F-4D97-AF65-F5344CB8AC3E}">
        <p14:creationId xmlns:p14="http://schemas.microsoft.com/office/powerpoint/2010/main" val="38859315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063EB2-C203-4E0B-B81C-0429BB0EF5D8}" type="slidenum">
              <a:rPr lang="en-US" smtClean="0"/>
              <a:t>37</a:t>
            </a:fld>
            <a:endParaRPr lang="en-US"/>
          </a:p>
        </p:txBody>
      </p:sp>
    </p:spTree>
    <p:extLst>
      <p:ext uri="{BB962C8B-B14F-4D97-AF65-F5344CB8AC3E}">
        <p14:creationId xmlns:p14="http://schemas.microsoft.com/office/powerpoint/2010/main" val="28363861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Neglected Set Aside is pre-populated. This set-aside is additional funding to districts who have a qualifying “Neglected” residential facility within their geographical boundaries AND have participated in the fall annual count process. </a:t>
            </a:r>
          </a:p>
          <a:p>
            <a:r>
              <a:rPr lang="en-US" sz="1200" b="0" i="0" u="none" strike="noStrike" kern="1200" baseline="0" dirty="0">
                <a:solidFill>
                  <a:schemeClr val="tx1"/>
                </a:solidFill>
                <a:latin typeface="+mn-lt"/>
                <a:ea typeface="+mn-ea"/>
                <a:cs typeface="+mn-cs"/>
              </a:rPr>
              <a:t>These funds will need to be included in the Title IA budget and briefly described in the NEW “Neglected” Tab.  </a:t>
            </a:r>
          </a:p>
          <a:p>
            <a:r>
              <a:rPr lang="en-US" sz="1200" b="0" i="0" u="none" strike="noStrike" kern="1200" baseline="0" dirty="0">
                <a:solidFill>
                  <a:schemeClr val="tx1"/>
                </a:solidFill>
                <a:latin typeface="+mn-lt"/>
                <a:ea typeface="+mn-ea"/>
                <a:cs typeface="+mn-cs"/>
              </a:rPr>
              <a:t>If you are aware of residential facilities located within your district geographical boundaries, please contact Suzanne to determine if they may qualify as an Neglected, Delinquent, or At-Risk “counting” site. </a:t>
            </a:r>
            <a:endParaRPr lang="en-US" dirty="0"/>
          </a:p>
        </p:txBody>
      </p:sp>
      <p:sp>
        <p:nvSpPr>
          <p:cNvPr id="4" name="Slide Number Placeholder 3"/>
          <p:cNvSpPr>
            <a:spLocks noGrp="1"/>
          </p:cNvSpPr>
          <p:nvPr>
            <p:ph type="sldNum" sz="quarter" idx="10"/>
          </p:nvPr>
        </p:nvSpPr>
        <p:spPr/>
        <p:txBody>
          <a:bodyPr/>
          <a:lstStyle/>
          <a:p>
            <a:fld id="{87562687-7A5B-4415-B0F0-C719E7C49641}" type="slidenum">
              <a:rPr lang="en-US" smtClean="0"/>
              <a:t>40</a:t>
            </a:fld>
            <a:endParaRPr lang="en-US" dirty="0"/>
          </a:p>
        </p:txBody>
      </p:sp>
    </p:spTree>
    <p:extLst>
      <p:ext uri="{BB962C8B-B14F-4D97-AF65-F5344CB8AC3E}">
        <p14:creationId xmlns:p14="http://schemas.microsoft.com/office/powerpoint/2010/main" val="13721315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Neglected Set Aside is pre-populated. This set-aside is additional funding to districts who have a qualifying “Neglected” residential facility within their geographical boundaries AND have participated in the fall annual count process. </a:t>
            </a:r>
          </a:p>
          <a:p>
            <a:r>
              <a:rPr lang="en-US" sz="1200" b="0" i="0" u="none" strike="noStrike" kern="1200" baseline="0" dirty="0">
                <a:solidFill>
                  <a:schemeClr val="tx1"/>
                </a:solidFill>
                <a:latin typeface="+mn-lt"/>
                <a:ea typeface="+mn-ea"/>
                <a:cs typeface="+mn-cs"/>
              </a:rPr>
              <a:t>These funds will need to be included in the Title IA budget and briefly described in the NEW “Neglected” Tab.  </a:t>
            </a:r>
          </a:p>
          <a:p>
            <a:r>
              <a:rPr lang="en-US" sz="1200" b="0" i="0" u="none" strike="noStrike" kern="1200" baseline="0" dirty="0">
                <a:solidFill>
                  <a:schemeClr val="tx1"/>
                </a:solidFill>
                <a:latin typeface="+mn-lt"/>
                <a:ea typeface="+mn-ea"/>
                <a:cs typeface="+mn-cs"/>
              </a:rPr>
              <a:t>If you are aware of residential facilities located within your district geographical boundaries, please contact Suzanne to determine if they may qualify as an Neglected, Delinquent, or At-Risk “counting” site. </a:t>
            </a:r>
            <a:endParaRPr lang="en-US" dirty="0"/>
          </a:p>
        </p:txBody>
      </p:sp>
      <p:sp>
        <p:nvSpPr>
          <p:cNvPr id="4" name="Slide Number Placeholder 3"/>
          <p:cNvSpPr>
            <a:spLocks noGrp="1"/>
          </p:cNvSpPr>
          <p:nvPr>
            <p:ph type="sldNum" sz="quarter" idx="10"/>
          </p:nvPr>
        </p:nvSpPr>
        <p:spPr/>
        <p:txBody>
          <a:bodyPr/>
          <a:lstStyle/>
          <a:p>
            <a:fld id="{87562687-7A5B-4415-B0F0-C719E7C49641}" type="slidenum">
              <a:rPr lang="en-US" smtClean="0"/>
              <a:t>41</a:t>
            </a:fld>
            <a:endParaRPr lang="en-US" dirty="0"/>
          </a:p>
        </p:txBody>
      </p:sp>
    </p:spTree>
    <p:extLst>
      <p:ext uri="{BB962C8B-B14F-4D97-AF65-F5344CB8AC3E}">
        <p14:creationId xmlns:p14="http://schemas.microsoft.com/office/powerpoint/2010/main" val="12897065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Important! The “Budgeted” amount must equal the “Set-Aside”.  The Budgeted amount is the total amount of the “District Program” budget and the “Facilities” budget.</a:t>
            </a:r>
            <a:endParaRPr lang="en-US" dirty="0"/>
          </a:p>
        </p:txBody>
      </p:sp>
      <p:sp>
        <p:nvSpPr>
          <p:cNvPr id="4" name="Slide Number Placeholder 3"/>
          <p:cNvSpPr>
            <a:spLocks noGrp="1"/>
          </p:cNvSpPr>
          <p:nvPr>
            <p:ph type="sldNum" sz="quarter" idx="5"/>
          </p:nvPr>
        </p:nvSpPr>
        <p:spPr/>
        <p:txBody>
          <a:bodyPr/>
          <a:lstStyle/>
          <a:p>
            <a:fld id="{87562687-7A5B-4415-B0F0-C719E7C49641}" type="slidenum">
              <a:rPr lang="en-US" smtClean="0"/>
              <a:t>42</a:t>
            </a:fld>
            <a:endParaRPr lang="en-US" dirty="0"/>
          </a:p>
        </p:txBody>
      </p:sp>
    </p:spTree>
    <p:extLst>
      <p:ext uri="{BB962C8B-B14F-4D97-AF65-F5344CB8AC3E}">
        <p14:creationId xmlns:p14="http://schemas.microsoft.com/office/powerpoint/2010/main" val="12250576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If you are using these funds for district At-Risk dropout prevention programs, briefly</a:t>
            </a:r>
          </a:p>
          <a:p>
            <a:r>
              <a:rPr lang="en-US" sz="1200" b="0" i="0" u="none" strike="noStrike" kern="1200" baseline="0" dirty="0">
                <a:solidFill>
                  <a:schemeClr val="tx1"/>
                </a:solidFill>
                <a:latin typeface="+mn-lt"/>
                <a:ea typeface="+mn-ea"/>
                <a:cs typeface="+mn-cs"/>
              </a:rPr>
              <a:t>describe how these funds are being used and include the amount you are budgeting for</a:t>
            </a:r>
          </a:p>
          <a:p>
            <a:r>
              <a:rPr lang="en-US" sz="1200" b="0" i="0" u="none" strike="noStrike" kern="1200" baseline="0" dirty="0">
                <a:solidFill>
                  <a:schemeClr val="tx1"/>
                </a:solidFill>
                <a:latin typeface="+mn-lt"/>
                <a:ea typeface="+mn-ea"/>
                <a:cs typeface="+mn-cs"/>
              </a:rPr>
              <a:t>this program.</a:t>
            </a:r>
          </a:p>
          <a:p>
            <a:r>
              <a:rPr lang="en-US" sz="1200" b="0" i="0" u="none" strike="noStrike" kern="1200" baseline="0" dirty="0">
                <a:solidFill>
                  <a:schemeClr val="tx1"/>
                </a:solidFill>
                <a:latin typeface="+mn-lt"/>
                <a:ea typeface="+mn-ea"/>
                <a:cs typeface="+mn-cs"/>
              </a:rPr>
              <a:t>Fill in the number of students who benefited from your district At-Risk programing from the previous year.  This number should be reflective of the number of students accounted for in the previous year’s Title IA APR report.</a:t>
            </a:r>
          </a:p>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Please push to “Add Facility” button to initially add a Neglected Facility or Day Program within your district boundaries.  </a:t>
            </a:r>
          </a:p>
          <a:p>
            <a:r>
              <a:rPr lang="en-US" sz="1200" b="0" i="0" u="none" strike="noStrike" kern="1200" baseline="0" dirty="0">
                <a:solidFill>
                  <a:schemeClr val="tx1"/>
                </a:solidFill>
                <a:latin typeface="+mn-lt"/>
                <a:ea typeface="+mn-ea"/>
                <a:cs typeface="+mn-cs"/>
              </a:rPr>
              <a:t>-Complete the Contact information (many times the contacts changes and we don’t have this information)  </a:t>
            </a:r>
          </a:p>
          <a:p>
            <a:r>
              <a:rPr lang="en-US" sz="1200" b="0" i="0" u="none" strike="noStrike" kern="1200" baseline="0" dirty="0">
                <a:solidFill>
                  <a:schemeClr val="tx1"/>
                </a:solidFill>
                <a:latin typeface="+mn-lt"/>
                <a:ea typeface="+mn-ea"/>
                <a:cs typeface="+mn-cs"/>
              </a:rPr>
              <a:t>-Mark “Yes” if you have completed the NEW”  </a:t>
            </a:r>
            <a:r>
              <a:rPr lang="en-US" sz="1200" b="0" i="1" u="none" strike="noStrike" kern="1200" baseline="0" dirty="0">
                <a:solidFill>
                  <a:schemeClr val="tx1"/>
                </a:solidFill>
                <a:latin typeface="+mn-lt"/>
                <a:ea typeface="+mn-ea"/>
                <a:cs typeface="+mn-cs"/>
              </a:rPr>
              <a:t>Title IA Neglected Consultation/Intent to Participate </a:t>
            </a:r>
            <a:r>
              <a:rPr lang="en-US" sz="1200" b="0" i="0" u="none" strike="noStrike" kern="1200" baseline="0" dirty="0">
                <a:solidFill>
                  <a:schemeClr val="tx1"/>
                </a:solidFill>
                <a:latin typeface="+mn-lt"/>
                <a:ea typeface="+mn-ea"/>
                <a:cs typeface="+mn-cs"/>
              </a:rPr>
              <a:t>document AND they have agreed to partner with the district to in a Title IA type program –either within the facility OR at the district.  </a:t>
            </a:r>
          </a:p>
          <a:p>
            <a:r>
              <a:rPr lang="en-US" sz="1200" b="0" i="0" u="none" strike="noStrike" kern="1200" baseline="0" dirty="0">
                <a:solidFill>
                  <a:schemeClr val="tx1"/>
                </a:solidFill>
                <a:latin typeface="+mn-lt"/>
                <a:ea typeface="+mn-ea"/>
                <a:cs typeface="+mn-cs"/>
              </a:rPr>
              <a:t>-If YES, briefly describe the Title IA type program and budget amount.  </a:t>
            </a:r>
          </a:p>
          <a:p>
            <a:r>
              <a:rPr lang="en-US" sz="1200" b="0" i="0" u="none" strike="noStrike" kern="1200" baseline="0" dirty="0">
                <a:solidFill>
                  <a:schemeClr val="tx1"/>
                </a:solidFill>
                <a:latin typeface="+mn-lt"/>
                <a:ea typeface="+mn-ea"/>
                <a:cs typeface="+mn-cs"/>
              </a:rPr>
              <a:t>-NOTE:  you may take out administrative costs to be reserved for district personnel to administer the grant –GRA draws, reporting, etc. </a:t>
            </a:r>
            <a:endParaRPr lang="en-US" dirty="0"/>
          </a:p>
        </p:txBody>
      </p:sp>
      <p:sp>
        <p:nvSpPr>
          <p:cNvPr id="4" name="Slide Number Placeholder 3"/>
          <p:cNvSpPr>
            <a:spLocks noGrp="1"/>
          </p:cNvSpPr>
          <p:nvPr>
            <p:ph type="sldNum" sz="quarter" idx="5"/>
          </p:nvPr>
        </p:nvSpPr>
        <p:spPr/>
        <p:txBody>
          <a:bodyPr/>
          <a:lstStyle/>
          <a:p>
            <a:fld id="{87562687-7A5B-4415-B0F0-C719E7C49641}" type="slidenum">
              <a:rPr lang="en-US" smtClean="0"/>
              <a:t>43</a:t>
            </a:fld>
            <a:endParaRPr lang="en-US" dirty="0"/>
          </a:p>
        </p:txBody>
      </p:sp>
    </p:spTree>
    <p:extLst>
      <p:ext uri="{BB962C8B-B14F-4D97-AF65-F5344CB8AC3E}">
        <p14:creationId xmlns:p14="http://schemas.microsoft.com/office/powerpoint/2010/main" val="41971185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Upload the following:</a:t>
            </a:r>
          </a:p>
          <a:p>
            <a:r>
              <a:rPr lang="en-US" sz="1200" b="0" i="0" u="none" strike="noStrike" kern="1200" baseline="0" dirty="0">
                <a:solidFill>
                  <a:schemeClr val="tx1"/>
                </a:solidFill>
                <a:latin typeface="+mn-lt"/>
                <a:ea typeface="+mn-ea"/>
                <a:cs typeface="+mn-cs"/>
              </a:rPr>
              <a:t>Completed/signed “Title IA Neglected Consultation/Intent to Participate” document. </a:t>
            </a:r>
            <a:r>
              <a:rPr lang="en-US" sz="1200" b="0" i="1" u="none" strike="noStrike" kern="1200" baseline="0" dirty="0">
                <a:solidFill>
                  <a:schemeClr val="tx1"/>
                </a:solidFill>
                <a:latin typeface="+mn-lt"/>
                <a:ea typeface="+mn-ea"/>
                <a:cs typeface="+mn-cs"/>
              </a:rPr>
              <a:t>This must be done for each Neglected facility located within the geographic boundaries of the district. </a:t>
            </a:r>
            <a:r>
              <a:rPr lang="en-US" sz="1200" b="0" i="0" u="none" strike="noStrike" kern="1200" baseline="0" dirty="0">
                <a:solidFill>
                  <a:schemeClr val="tx1"/>
                </a:solidFill>
                <a:latin typeface="+mn-lt"/>
                <a:ea typeface="+mn-ea"/>
                <a:cs typeface="+mn-cs"/>
              </a:rPr>
              <a:t>Link to Title IA Neglected Consultation/Intent to Participate document</a:t>
            </a:r>
          </a:p>
          <a:p>
            <a:r>
              <a:rPr lang="en-US" sz="1200" b="0" i="0" u="none" strike="noStrike" kern="1200" baseline="0" dirty="0">
                <a:solidFill>
                  <a:schemeClr val="tx1"/>
                </a:solidFill>
                <a:latin typeface="+mn-lt"/>
                <a:ea typeface="+mn-ea"/>
                <a:cs typeface="+mn-cs"/>
              </a:rPr>
              <a:t>Current, signed Memo of Understanding (MOU) for any facility in which the district is providing Title </a:t>
            </a:r>
            <a:r>
              <a:rPr lang="en-US" sz="1200" b="0" i="0" u="none" strike="noStrike" kern="1200" baseline="0" dirty="0" err="1">
                <a:solidFill>
                  <a:schemeClr val="tx1"/>
                </a:solidFill>
                <a:latin typeface="+mn-lt"/>
                <a:ea typeface="+mn-ea"/>
                <a:cs typeface="+mn-cs"/>
              </a:rPr>
              <a:t>IAtype</a:t>
            </a:r>
            <a:r>
              <a:rPr lang="en-US" sz="1200" b="0" i="0" u="none" strike="noStrike" kern="1200" baseline="0" dirty="0">
                <a:solidFill>
                  <a:schemeClr val="tx1"/>
                </a:solidFill>
                <a:latin typeface="+mn-lt"/>
                <a:ea typeface="+mn-ea"/>
                <a:cs typeface="+mn-cs"/>
              </a:rPr>
              <a:t> partner programming &amp;services.</a:t>
            </a:r>
            <a:endParaRPr lang="en-US" dirty="0"/>
          </a:p>
        </p:txBody>
      </p:sp>
      <p:sp>
        <p:nvSpPr>
          <p:cNvPr id="4" name="Slide Number Placeholder 3"/>
          <p:cNvSpPr>
            <a:spLocks noGrp="1"/>
          </p:cNvSpPr>
          <p:nvPr>
            <p:ph type="sldNum" sz="quarter" idx="5"/>
          </p:nvPr>
        </p:nvSpPr>
        <p:spPr/>
        <p:txBody>
          <a:bodyPr/>
          <a:lstStyle/>
          <a:p>
            <a:fld id="{87562687-7A5B-4415-B0F0-C719E7C49641}" type="slidenum">
              <a:rPr lang="en-US" smtClean="0"/>
              <a:t>44</a:t>
            </a:fld>
            <a:endParaRPr lang="en-US" dirty="0"/>
          </a:p>
        </p:txBody>
      </p:sp>
    </p:spTree>
    <p:extLst>
      <p:ext uri="{BB962C8B-B14F-4D97-AF65-F5344CB8AC3E}">
        <p14:creationId xmlns:p14="http://schemas.microsoft.com/office/powerpoint/2010/main" val="6045228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562687-7A5B-4415-B0F0-C719E7C49641}" type="slidenum">
              <a:rPr lang="en-US" smtClean="0"/>
              <a:t>45</a:t>
            </a:fld>
            <a:endParaRPr lang="en-US" dirty="0"/>
          </a:p>
        </p:txBody>
      </p:sp>
    </p:spTree>
    <p:extLst>
      <p:ext uri="{BB962C8B-B14F-4D97-AF65-F5344CB8AC3E}">
        <p14:creationId xmlns:p14="http://schemas.microsoft.com/office/powerpoint/2010/main" val="39000628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562687-7A5B-4415-B0F0-C719E7C49641}" type="slidenum">
              <a:rPr lang="en-US" smtClean="0"/>
              <a:t>2</a:t>
            </a:fld>
            <a:endParaRPr lang="en-US" dirty="0"/>
          </a:p>
        </p:txBody>
      </p:sp>
    </p:spTree>
    <p:extLst>
      <p:ext uri="{BB962C8B-B14F-4D97-AF65-F5344CB8AC3E}">
        <p14:creationId xmlns:p14="http://schemas.microsoft.com/office/powerpoint/2010/main" val="41446925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562687-7A5B-4415-B0F0-C719E7C49641}" type="slidenum">
              <a:rPr lang="en-US" smtClean="0"/>
              <a:t>46</a:t>
            </a:fld>
            <a:endParaRPr lang="en-US" dirty="0"/>
          </a:p>
        </p:txBody>
      </p:sp>
    </p:spTree>
    <p:extLst>
      <p:ext uri="{BB962C8B-B14F-4D97-AF65-F5344CB8AC3E}">
        <p14:creationId xmlns:p14="http://schemas.microsoft.com/office/powerpoint/2010/main" val="21787011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https://apps.sde.idaho.gov/NeglectedAndDelinquent/Year/27/Home/Home</a:t>
            </a:r>
          </a:p>
        </p:txBody>
      </p:sp>
      <p:sp>
        <p:nvSpPr>
          <p:cNvPr id="4" name="Slide Number Placeholder 3"/>
          <p:cNvSpPr>
            <a:spLocks noGrp="1"/>
          </p:cNvSpPr>
          <p:nvPr>
            <p:ph type="sldNum" sz="quarter" idx="10"/>
          </p:nvPr>
        </p:nvSpPr>
        <p:spPr/>
        <p:txBody>
          <a:bodyPr/>
          <a:lstStyle/>
          <a:p>
            <a:fld id="{13063EB2-C203-4E0B-B81C-0429BB0EF5D8}" type="slidenum">
              <a:rPr lang="en-US" smtClean="0"/>
              <a:t>49</a:t>
            </a:fld>
            <a:endParaRPr lang="en-US"/>
          </a:p>
        </p:txBody>
      </p:sp>
    </p:spTree>
    <p:extLst>
      <p:ext uri="{BB962C8B-B14F-4D97-AF65-F5344CB8AC3E}">
        <p14:creationId xmlns:p14="http://schemas.microsoft.com/office/powerpoint/2010/main" val="3467021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063EB2-C203-4E0B-B81C-0429BB0EF5D8}" type="slidenum">
              <a:rPr lang="en-US" smtClean="0"/>
              <a:t>50</a:t>
            </a:fld>
            <a:endParaRPr lang="en-US"/>
          </a:p>
        </p:txBody>
      </p:sp>
    </p:spTree>
    <p:extLst>
      <p:ext uri="{BB962C8B-B14F-4D97-AF65-F5344CB8AC3E}">
        <p14:creationId xmlns:p14="http://schemas.microsoft.com/office/powerpoint/2010/main" val="13391087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Landing Page</a:t>
            </a:r>
          </a:p>
          <a:p>
            <a:r>
              <a:rPr lang="en-US" sz="1200" kern="1200" dirty="0">
                <a:solidFill>
                  <a:schemeClr val="tx1"/>
                </a:solidFill>
                <a:effectLst/>
                <a:latin typeface="+mn-lt"/>
                <a:ea typeface="+mn-ea"/>
                <a:cs typeface="+mn-cs"/>
              </a:rPr>
              <a:t>The Title I-D evaluation web app is housed on the State Department of Education (SDE) web page at </a:t>
            </a:r>
            <a:r>
              <a:rPr lang="en-US" sz="1200" u="none" strike="noStrike" kern="1200" dirty="0">
                <a:solidFill>
                  <a:schemeClr val="tx1"/>
                </a:solidFill>
                <a:effectLst/>
                <a:latin typeface="+mn-lt"/>
                <a:ea typeface="+mn-ea"/>
                <a:cs typeface="+mn-cs"/>
                <a:hlinkClick r:id="rId3"/>
              </a:rPr>
              <a:t>www.sde.idaho.gov</a:t>
            </a:r>
            <a:r>
              <a:rPr lang="en-US" sz="1200" kern="1200" dirty="0">
                <a:solidFill>
                  <a:schemeClr val="tx1"/>
                </a:solidFill>
                <a:effectLst/>
                <a:latin typeface="+mn-lt"/>
                <a:ea typeface="+mn-ea"/>
                <a:cs typeface="+mn-cs"/>
              </a:rPr>
              <a:t> under the federal program, Title I-D: Neglected, Delinquent, or At-Risk tile. Here you will log in and select the institution you will be submitting data for. After you login in you will see the year you are reporting data for, and the link to the evaluation on the left navigation bar. Select this link to begin your evaluation.</a:t>
            </a:r>
          </a:p>
          <a:p>
            <a:endParaRPr lang="en-US" dirty="0"/>
          </a:p>
        </p:txBody>
      </p:sp>
      <p:sp>
        <p:nvSpPr>
          <p:cNvPr id="4" name="Slide Number Placeholder 3"/>
          <p:cNvSpPr>
            <a:spLocks noGrp="1"/>
          </p:cNvSpPr>
          <p:nvPr>
            <p:ph type="sldNum" sz="quarter" idx="10"/>
          </p:nvPr>
        </p:nvSpPr>
        <p:spPr/>
        <p:txBody>
          <a:bodyPr/>
          <a:lstStyle/>
          <a:p>
            <a:fld id="{13063EB2-C203-4E0B-B81C-0429BB0EF5D8}" type="slidenum">
              <a:rPr lang="en-US" smtClean="0"/>
              <a:t>51</a:t>
            </a:fld>
            <a:endParaRPr lang="en-US"/>
          </a:p>
        </p:txBody>
      </p:sp>
    </p:spTree>
    <p:extLst>
      <p:ext uri="{BB962C8B-B14F-4D97-AF65-F5344CB8AC3E}">
        <p14:creationId xmlns:p14="http://schemas.microsoft.com/office/powerpoint/2010/main" val="35600241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Landing Page</a:t>
            </a:r>
          </a:p>
          <a:p>
            <a:r>
              <a:rPr lang="en-US" sz="1200" kern="1200" dirty="0">
                <a:solidFill>
                  <a:schemeClr val="tx1"/>
                </a:solidFill>
                <a:effectLst/>
                <a:latin typeface="+mn-lt"/>
                <a:ea typeface="+mn-ea"/>
                <a:cs typeface="+mn-cs"/>
              </a:rPr>
              <a:t>The Title I-D evaluation web app is housed on the State Department of Education (SDE) web page at </a:t>
            </a:r>
            <a:r>
              <a:rPr lang="en-US" sz="1200" u="none" strike="noStrike" kern="1200" dirty="0">
                <a:solidFill>
                  <a:schemeClr val="tx1"/>
                </a:solidFill>
                <a:effectLst/>
                <a:latin typeface="+mn-lt"/>
                <a:ea typeface="+mn-ea"/>
                <a:cs typeface="+mn-cs"/>
                <a:hlinkClick r:id="rId3"/>
              </a:rPr>
              <a:t>www.sde.idaho.gov</a:t>
            </a:r>
            <a:r>
              <a:rPr lang="en-US" sz="1200" kern="1200" dirty="0">
                <a:solidFill>
                  <a:schemeClr val="tx1"/>
                </a:solidFill>
                <a:effectLst/>
                <a:latin typeface="+mn-lt"/>
                <a:ea typeface="+mn-ea"/>
                <a:cs typeface="+mn-cs"/>
              </a:rPr>
              <a:t> under the federal program, Title I-D: Neglected, Delinquent, or At-Risk tile. Here you will log in and select the institution you will be submitting data for. After you login in you will see the year you are reporting data for, and the link to the evaluation on the left navigation bar. Select this link to begin your evaluation.</a:t>
            </a:r>
          </a:p>
          <a:p>
            <a:endParaRPr lang="en-US" dirty="0"/>
          </a:p>
        </p:txBody>
      </p:sp>
      <p:sp>
        <p:nvSpPr>
          <p:cNvPr id="4" name="Slide Number Placeholder 3"/>
          <p:cNvSpPr>
            <a:spLocks noGrp="1"/>
          </p:cNvSpPr>
          <p:nvPr>
            <p:ph type="sldNum" sz="quarter" idx="5"/>
          </p:nvPr>
        </p:nvSpPr>
        <p:spPr/>
        <p:txBody>
          <a:bodyPr/>
          <a:lstStyle/>
          <a:p>
            <a:fld id="{87562687-7A5B-4415-B0F0-C719E7C49641}" type="slidenum">
              <a:rPr lang="en-US" smtClean="0"/>
              <a:t>52</a:t>
            </a:fld>
            <a:endParaRPr lang="en-US" dirty="0"/>
          </a:p>
        </p:txBody>
      </p:sp>
    </p:spTree>
    <p:extLst>
      <p:ext uri="{BB962C8B-B14F-4D97-AF65-F5344CB8AC3E}">
        <p14:creationId xmlns:p14="http://schemas.microsoft.com/office/powerpoint/2010/main" val="16850955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Contact Info</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This page shows the heading, LEA and institution name.  You should see a small table with Contact Info and your institution type. Begin by clicking the Contact Info link. Here you will enter contact information for the LEA and the Institution. We need to know who to contact if we have questions and who is the primary contact at the facility level. Do not leave any cells blank. If you do, a red highlight will appear around the required data. Click save and select the Evaluation link on the left tool bar to return to page one. </a:t>
            </a:r>
          </a:p>
          <a:p>
            <a:endParaRPr lang="en-US" dirty="0"/>
          </a:p>
        </p:txBody>
      </p:sp>
      <p:sp>
        <p:nvSpPr>
          <p:cNvPr id="4" name="Slide Number Placeholder 3"/>
          <p:cNvSpPr>
            <a:spLocks noGrp="1"/>
          </p:cNvSpPr>
          <p:nvPr>
            <p:ph type="sldNum" sz="quarter" idx="10"/>
          </p:nvPr>
        </p:nvSpPr>
        <p:spPr/>
        <p:txBody>
          <a:bodyPr/>
          <a:lstStyle/>
          <a:p>
            <a:fld id="{13063EB2-C203-4E0B-B81C-0429BB0EF5D8}" type="slidenum">
              <a:rPr lang="en-US" smtClean="0"/>
              <a:t>53</a:t>
            </a:fld>
            <a:endParaRPr lang="en-US"/>
          </a:p>
        </p:txBody>
      </p:sp>
    </p:spTree>
    <p:extLst>
      <p:ext uri="{BB962C8B-B14F-4D97-AF65-F5344CB8AC3E}">
        <p14:creationId xmlns:p14="http://schemas.microsoft.com/office/powerpoint/2010/main" val="30626512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General Info Tab</a:t>
            </a:r>
          </a:p>
          <a:p>
            <a:r>
              <a:rPr lang="en-US" sz="1200" kern="1200" dirty="0">
                <a:solidFill>
                  <a:schemeClr val="tx1"/>
                </a:solidFill>
                <a:effectLst/>
                <a:latin typeface="+mn-lt"/>
                <a:ea typeface="+mn-ea"/>
                <a:cs typeface="+mn-cs"/>
              </a:rPr>
              <a:t>This tab will display the evaluation year, institution name, and LEA name. Please check that all is correct before moving on to the next tab. Click the save button and click the next tab.</a:t>
            </a:r>
          </a:p>
          <a:p>
            <a:endParaRPr lang="en-US" dirty="0"/>
          </a:p>
        </p:txBody>
      </p:sp>
      <p:sp>
        <p:nvSpPr>
          <p:cNvPr id="4" name="Slide Number Placeholder 3"/>
          <p:cNvSpPr>
            <a:spLocks noGrp="1"/>
          </p:cNvSpPr>
          <p:nvPr>
            <p:ph type="sldNum" sz="quarter" idx="10"/>
          </p:nvPr>
        </p:nvSpPr>
        <p:spPr/>
        <p:txBody>
          <a:bodyPr/>
          <a:lstStyle/>
          <a:p>
            <a:fld id="{13063EB2-C203-4E0B-B81C-0429BB0EF5D8}" type="slidenum">
              <a:rPr lang="en-US" smtClean="0"/>
              <a:t>54</a:t>
            </a:fld>
            <a:endParaRPr lang="en-US"/>
          </a:p>
        </p:txBody>
      </p:sp>
    </p:spTree>
    <p:extLst>
      <p:ext uri="{BB962C8B-B14F-4D97-AF65-F5344CB8AC3E}">
        <p14:creationId xmlns:p14="http://schemas.microsoft.com/office/powerpoint/2010/main" val="29779369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Facilities Tab</a:t>
            </a:r>
          </a:p>
          <a:p>
            <a:r>
              <a:rPr lang="en-US" sz="1200" kern="1200" dirty="0">
                <a:solidFill>
                  <a:schemeClr val="tx1"/>
                </a:solidFill>
                <a:effectLst/>
                <a:latin typeface="+mn-lt"/>
                <a:ea typeface="+mn-ea"/>
                <a:cs typeface="+mn-cs"/>
              </a:rPr>
              <a:t>Enter the program enrollment total for the year. This count can be based on a duplicated student count because students with multiple visits would be counted for each stay.  Enter the number of days your program operated for the year. </a:t>
            </a:r>
          </a:p>
          <a:p>
            <a:r>
              <a:rPr lang="en-US" sz="1200" kern="1200" dirty="0">
                <a:solidFill>
                  <a:schemeClr val="tx1"/>
                </a:solidFill>
                <a:effectLst/>
                <a:latin typeface="+mn-lt"/>
                <a:ea typeface="+mn-ea"/>
                <a:cs typeface="+mn-cs"/>
              </a:rPr>
              <a:t>Click the save button and click the next tab.</a:t>
            </a:r>
          </a:p>
          <a:p>
            <a:endParaRPr lang="en-US" dirty="0"/>
          </a:p>
        </p:txBody>
      </p:sp>
      <p:sp>
        <p:nvSpPr>
          <p:cNvPr id="4" name="Slide Number Placeholder 3"/>
          <p:cNvSpPr>
            <a:spLocks noGrp="1"/>
          </p:cNvSpPr>
          <p:nvPr>
            <p:ph type="sldNum" sz="quarter" idx="10"/>
          </p:nvPr>
        </p:nvSpPr>
        <p:spPr/>
        <p:txBody>
          <a:bodyPr/>
          <a:lstStyle/>
          <a:p>
            <a:fld id="{13063EB2-C203-4E0B-B81C-0429BB0EF5D8}" type="slidenum">
              <a:rPr lang="en-US" smtClean="0"/>
              <a:t>55</a:t>
            </a:fld>
            <a:endParaRPr lang="en-US"/>
          </a:p>
        </p:txBody>
      </p:sp>
    </p:spTree>
    <p:extLst>
      <p:ext uri="{BB962C8B-B14F-4D97-AF65-F5344CB8AC3E}">
        <p14:creationId xmlns:p14="http://schemas.microsoft.com/office/powerpoint/2010/main" val="39750648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Demographics Tab</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On this tab you will report demographic data on students who received Title I-D services.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totals for each of the last three categories should match the unduplicated total. </a:t>
            </a:r>
          </a:p>
          <a:p>
            <a:r>
              <a:rPr lang="en-US" sz="1200" kern="1200" dirty="0">
                <a:solidFill>
                  <a:schemeClr val="tx1"/>
                </a:solidFill>
                <a:effectLst/>
                <a:latin typeface="+mn-lt"/>
                <a:ea typeface="+mn-ea"/>
                <a:cs typeface="+mn-cs"/>
              </a:rPr>
              <a:t>Click the save button and click the next tab.</a:t>
            </a:r>
          </a:p>
          <a:p>
            <a:endParaRPr lang="en-US" sz="1200" b="1"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Unduplicated and long-term student counts </a:t>
            </a:r>
          </a:p>
          <a:p>
            <a:r>
              <a:rPr lang="en-US" sz="1200" b="0" i="0" u="none" strike="noStrike" kern="1200" baseline="0" dirty="0">
                <a:solidFill>
                  <a:schemeClr val="tx1"/>
                </a:solidFill>
                <a:latin typeface="+mn-lt"/>
                <a:ea typeface="+mn-ea"/>
                <a:cs typeface="+mn-cs"/>
              </a:rPr>
              <a:t>	□ Students with multiple enrollments within the same facility are counted only once in the unduplicated student count.</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 The total number of long-term students is lower than or equal to the number of unduplicated students reported (per facility or program type)</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 Only students with stays of 90 or more consecutive calendar days are included in the long-term student count.</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Student Subgroups </a:t>
            </a:r>
          </a:p>
          <a:p>
            <a:r>
              <a:rPr lang="en-US" sz="1200" b="0" i="0" u="none" strike="noStrike" kern="1200" baseline="0" dirty="0">
                <a:solidFill>
                  <a:schemeClr val="tx1"/>
                </a:solidFill>
                <a:latin typeface="+mn-lt"/>
                <a:ea typeface="+mn-ea"/>
                <a:cs typeface="+mn-cs"/>
              </a:rPr>
              <a:t>	□The number of students with disabilities, as identified by IDEA, is equal to or lower than the unduplicated count of students (per facility or program 	    type).</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□The number of students who have limited English proficiency (LEP) is equal to or lower than the unduplicated count of students (per facility or 	   	   program type). </a:t>
            </a:r>
          </a:p>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Race/Ethnicity  </a:t>
            </a:r>
          </a:p>
          <a:p>
            <a:r>
              <a:rPr lang="en-US" sz="1200" b="0" i="0" u="none" strike="noStrike" kern="1200" baseline="0" dirty="0">
                <a:solidFill>
                  <a:schemeClr val="tx1"/>
                </a:solidFill>
                <a:latin typeface="+mn-lt"/>
                <a:ea typeface="+mn-ea"/>
                <a:cs typeface="+mn-cs"/>
              </a:rPr>
              <a:t>	□ The number of students reported in the racial and ethnic categories is equal to the unduplicated count of students (per facility or program type).</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  If students were reported in categories other than those established by ED, a note is provided in the comments section identifying the number of </a:t>
            </a:r>
          </a:p>
          <a:p>
            <a:r>
              <a:rPr lang="en-US" sz="1200" b="0" i="0" u="none" strike="noStrike" kern="1200" baseline="0" dirty="0">
                <a:solidFill>
                  <a:schemeClr val="tx1"/>
                </a:solidFill>
                <a:latin typeface="+mn-lt"/>
                <a:ea typeface="+mn-ea"/>
                <a:cs typeface="+mn-cs"/>
              </a:rPr>
              <a:t>	students who were not entered into the table. The total number of students reported, including students noted in the comments section for racial </a:t>
            </a:r>
          </a:p>
          <a:p>
            <a:r>
              <a:rPr lang="en-US" sz="1200" b="0" i="0" u="none" strike="noStrike" kern="1200" baseline="0" dirty="0">
                <a:solidFill>
                  <a:schemeClr val="tx1"/>
                </a:solidFill>
                <a:latin typeface="+mn-lt"/>
                <a:ea typeface="+mn-ea"/>
                <a:cs typeface="+mn-cs"/>
              </a:rPr>
              <a:t>	and ethnic categories, should equal the unduplicated count.</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Age &amp; Gender</a:t>
            </a:r>
          </a:p>
          <a:p>
            <a:r>
              <a:rPr lang="en-US" sz="1200" b="0" i="0" u="none" strike="noStrike" kern="1200" baseline="0" dirty="0">
                <a:solidFill>
                  <a:schemeClr val="tx1"/>
                </a:solidFill>
                <a:latin typeface="+mn-lt"/>
                <a:ea typeface="+mn-ea"/>
                <a:cs typeface="+mn-cs"/>
              </a:rPr>
              <a:t>	□ The total number of students reported under each of the sex and age columns is equal to the unduplicated count of students (per facility or</a:t>
            </a:r>
          </a:p>
          <a:p>
            <a:r>
              <a:rPr lang="en-US" sz="1200" b="0" i="0" u="none" strike="noStrike" kern="1200" baseline="0" dirty="0">
                <a:solidFill>
                  <a:schemeClr val="tx1"/>
                </a:solidFill>
                <a:latin typeface="+mn-lt"/>
                <a:ea typeface="+mn-ea"/>
                <a:cs typeface="+mn-cs"/>
              </a:rPr>
              <a:t>	 program type).This item reflects the data quality warnings that are programmed within ED’s online edit-check system.</a:t>
            </a:r>
          </a:p>
          <a:p>
            <a:r>
              <a:rPr lang="en-US" sz="1200" b="0" i="0" u="none" strike="noStrike" kern="1200" baseline="0" dirty="0">
                <a:solidFill>
                  <a:schemeClr val="tx1"/>
                </a:solidFill>
                <a:latin typeface="+mn-lt"/>
                <a:ea typeface="+mn-ea"/>
                <a:cs typeface="+mn-cs"/>
              </a:rPr>
              <a:t>	</a:t>
            </a:r>
          </a:p>
          <a:p>
            <a:r>
              <a:rPr lang="en-US" sz="1200" b="0" i="0" u="none" strike="noStrike" kern="1200" baseline="0" dirty="0">
                <a:solidFill>
                  <a:schemeClr val="tx1"/>
                </a:solidFill>
                <a:latin typeface="+mn-lt"/>
                <a:ea typeface="+mn-ea"/>
                <a:cs typeface="+mn-cs"/>
              </a:rPr>
              <a:t>	□ If the data on sex or age do not align with the unduplicated count, an explanation is provided in the comments section.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 Age data are disaggregated according to the CSPR instructions. If age data must be reported in ranges, provide an explanation in the comments </a:t>
            </a:r>
          </a:p>
          <a:p>
            <a:r>
              <a:rPr lang="en-US" sz="1200" b="0" i="0" u="none" strike="noStrike" kern="1200" baseline="0" dirty="0">
                <a:solidFill>
                  <a:schemeClr val="tx1"/>
                </a:solidFill>
                <a:latin typeface="+mn-lt"/>
                <a:ea typeface="+mn-ea"/>
                <a:cs typeface="+mn-cs"/>
              </a:rPr>
              <a:t>	section.</a:t>
            </a:r>
          </a:p>
          <a:p>
            <a:endParaRPr lang="en-US"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Click the save button and click the next tab.</a:t>
            </a:r>
          </a:p>
          <a:p>
            <a:endParaRPr lang="en-US" dirty="0"/>
          </a:p>
          <a:p>
            <a:endParaRPr lang="en-US" dirty="0"/>
          </a:p>
          <a:p>
            <a:r>
              <a:rPr lang="en-US" sz="1200" b="1" i="0" u="none" strike="noStrike" kern="1200" baseline="0" dirty="0">
                <a:solidFill>
                  <a:schemeClr val="tx1"/>
                </a:solidFill>
                <a:latin typeface="+mn-lt"/>
                <a:ea typeface="+mn-ea"/>
                <a:cs typeface="+mn-cs"/>
              </a:rPr>
              <a:t>NOTE: </a:t>
            </a:r>
            <a:r>
              <a:rPr lang="en-US" sz="1200" b="0" i="0" u="none" strike="noStrike" kern="1200" baseline="0" dirty="0">
                <a:solidFill>
                  <a:schemeClr val="tx1"/>
                </a:solidFill>
                <a:latin typeface="+mn-lt"/>
                <a:ea typeface="+mn-ea"/>
                <a:cs typeface="+mn-cs"/>
              </a:rPr>
              <a:t>Providing accurate student age data is important, as these values will be used when calculating student outcome data (e.g., the percentage of students aged 16–21 years obtaining a high school diploma). </a:t>
            </a:r>
            <a:endParaRPr lang="en-US" dirty="0"/>
          </a:p>
        </p:txBody>
      </p:sp>
      <p:sp>
        <p:nvSpPr>
          <p:cNvPr id="4" name="Slide Number Placeholder 3"/>
          <p:cNvSpPr>
            <a:spLocks noGrp="1"/>
          </p:cNvSpPr>
          <p:nvPr>
            <p:ph type="sldNum" sz="quarter" idx="10"/>
          </p:nvPr>
        </p:nvSpPr>
        <p:spPr/>
        <p:txBody>
          <a:bodyPr/>
          <a:lstStyle/>
          <a:p>
            <a:fld id="{13063EB2-C203-4E0B-B81C-0429BB0EF5D8}" type="slidenum">
              <a:rPr lang="en-US" smtClean="0"/>
              <a:t>56</a:t>
            </a:fld>
            <a:endParaRPr lang="en-US"/>
          </a:p>
        </p:txBody>
      </p:sp>
    </p:spTree>
    <p:extLst>
      <p:ext uri="{BB962C8B-B14F-4D97-AF65-F5344CB8AC3E}">
        <p14:creationId xmlns:p14="http://schemas.microsoft.com/office/powerpoint/2010/main" val="38072458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Here you will indicate whether you are able to track student outcomes after leaving the program or facility by entering Yes or No. If no, provide a short comment in the text box below.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Please provide the unduplicated count of students receiving transition services that specifically target planning for further schooling and/or employment. Note: this should be all youth served as transition is required by law. </a:t>
            </a:r>
          </a:p>
          <a:p>
            <a:endParaRPr lang="en-US" dirty="0"/>
          </a:p>
        </p:txBody>
      </p:sp>
      <p:sp>
        <p:nvSpPr>
          <p:cNvPr id="4" name="Slide Number Placeholder 3"/>
          <p:cNvSpPr>
            <a:spLocks noGrp="1"/>
          </p:cNvSpPr>
          <p:nvPr>
            <p:ph type="sldNum" sz="quarter" idx="10"/>
          </p:nvPr>
        </p:nvSpPr>
        <p:spPr/>
        <p:txBody>
          <a:bodyPr/>
          <a:lstStyle/>
          <a:p>
            <a:fld id="{13063EB2-C203-4E0B-B81C-0429BB0EF5D8}" type="slidenum">
              <a:rPr lang="en-US" smtClean="0"/>
              <a:t>57</a:t>
            </a:fld>
            <a:endParaRPr lang="en-US"/>
          </a:p>
        </p:txBody>
      </p:sp>
    </p:spTree>
    <p:extLst>
      <p:ext uri="{BB962C8B-B14F-4D97-AF65-F5344CB8AC3E}">
        <p14:creationId xmlns:p14="http://schemas.microsoft.com/office/powerpoint/2010/main" val="2671102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 Focus in Idaho - more and more kids are being diverted to other programs instead of incarceration</a:t>
            </a:r>
          </a:p>
          <a:p>
            <a:endParaRPr lang="en-US" dirty="0"/>
          </a:p>
        </p:txBody>
      </p:sp>
      <p:sp>
        <p:nvSpPr>
          <p:cNvPr id="4" name="Slide Number Placeholder 3"/>
          <p:cNvSpPr>
            <a:spLocks noGrp="1"/>
          </p:cNvSpPr>
          <p:nvPr>
            <p:ph type="sldNum" sz="quarter" idx="10"/>
          </p:nvPr>
        </p:nvSpPr>
        <p:spPr/>
        <p:txBody>
          <a:bodyPr/>
          <a:lstStyle/>
          <a:p>
            <a:fld id="{13063EB2-C203-4E0B-B81C-0429BB0EF5D8}" type="slidenum">
              <a:rPr lang="en-US" smtClean="0"/>
              <a:t>4</a:t>
            </a:fld>
            <a:endParaRPr lang="en-US"/>
          </a:p>
        </p:txBody>
      </p:sp>
    </p:spTree>
    <p:extLst>
      <p:ext uri="{BB962C8B-B14F-4D97-AF65-F5344CB8AC3E}">
        <p14:creationId xmlns:p14="http://schemas.microsoft.com/office/powerpoint/2010/main" val="265043393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Academic and Vocational Outcomes</a:t>
            </a:r>
          </a:p>
          <a:p>
            <a:r>
              <a:rPr lang="en-US" sz="1200" kern="1200" dirty="0">
                <a:solidFill>
                  <a:schemeClr val="tx1"/>
                </a:solidFill>
                <a:effectLst/>
                <a:latin typeface="+mn-lt"/>
                <a:ea typeface="+mn-ea"/>
                <a:cs typeface="+mn-cs"/>
              </a:rPr>
              <a:t>In these tables, provide the unduplicated number of students who attained academic and vocational outcomes </a:t>
            </a:r>
            <a:r>
              <a:rPr lang="en-US" sz="1200" i="1" kern="1200" dirty="0">
                <a:solidFill>
                  <a:schemeClr val="tx1"/>
                </a:solidFill>
                <a:effectLst/>
                <a:latin typeface="+mn-lt"/>
                <a:ea typeface="+mn-ea"/>
                <a:cs typeface="+mn-cs"/>
              </a:rPr>
              <a:t>while enrolled</a:t>
            </a:r>
            <a:r>
              <a:rPr lang="en-US" sz="1200" kern="1200" dirty="0">
                <a:solidFill>
                  <a:schemeClr val="tx1"/>
                </a:solidFill>
                <a:effectLst/>
                <a:latin typeface="+mn-lt"/>
                <a:ea typeface="+mn-ea"/>
                <a:cs typeface="+mn-cs"/>
              </a:rPr>
              <a:t> in the LEA program/facility and the unduplicated number of students who attained academic and vocational outcomes within 90 calendar days after exiting. If a student attained an outcome in both situations, that student may be counted once in each table.</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Enter the number of students who remain enrolled in local district schools </a:t>
            </a:r>
            <a:r>
              <a:rPr lang="en-US" sz="1200" i="1" kern="1200" dirty="0">
                <a:solidFill>
                  <a:schemeClr val="tx1"/>
                </a:solidFill>
                <a:effectLst/>
                <a:latin typeface="+mn-lt"/>
                <a:ea typeface="+mn-ea"/>
                <a:cs typeface="+mn-cs"/>
              </a:rPr>
              <a:t>while in </a:t>
            </a:r>
            <a:r>
              <a:rPr lang="en-US" sz="1200" kern="1200" dirty="0">
                <a:solidFill>
                  <a:schemeClr val="tx1"/>
                </a:solidFill>
                <a:effectLst/>
                <a:latin typeface="+mn-lt"/>
                <a:ea typeface="+mn-ea"/>
                <a:cs typeface="+mn-cs"/>
              </a:rPr>
              <a:t>the program.</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Enter the number of students who earned transferable high school course credits </a:t>
            </a:r>
            <a:r>
              <a:rPr lang="en-US" sz="1200" i="1" kern="1200" dirty="0">
                <a:solidFill>
                  <a:schemeClr val="tx1"/>
                </a:solidFill>
                <a:effectLst/>
                <a:latin typeface="+mn-lt"/>
                <a:ea typeface="+mn-ea"/>
                <a:cs typeface="+mn-cs"/>
              </a:rPr>
              <a:t>while enrolled </a:t>
            </a:r>
            <a:r>
              <a:rPr lang="en-US" sz="1200" kern="1200" dirty="0">
                <a:solidFill>
                  <a:schemeClr val="tx1"/>
                </a:solidFill>
                <a:effectLst/>
                <a:latin typeface="+mn-lt"/>
                <a:ea typeface="+mn-ea"/>
                <a:cs typeface="+mn-cs"/>
              </a:rPr>
              <a:t>in the program.</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Enter the number of students who enrolled in a program or course designed specifically to help students pass the GED </a:t>
            </a:r>
            <a:r>
              <a:rPr lang="en-US" sz="1200" i="1" kern="1200" dirty="0">
                <a:solidFill>
                  <a:schemeClr val="tx1"/>
                </a:solidFill>
                <a:effectLst/>
                <a:latin typeface="+mn-lt"/>
                <a:ea typeface="+mn-ea"/>
                <a:cs typeface="+mn-cs"/>
              </a:rPr>
              <a:t>while enrolled </a:t>
            </a:r>
            <a:r>
              <a:rPr lang="en-US" sz="1200" kern="1200" dirty="0">
                <a:solidFill>
                  <a:schemeClr val="tx1"/>
                </a:solidFill>
                <a:effectLst/>
                <a:latin typeface="+mn-lt"/>
                <a:ea typeface="+mn-ea"/>
                <a:cs typeface="+mn-cs"/>
              </a:rPr>
              <a:t>in the program. The GED course need not be run by the program itself for students to be counted for this item.</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Indicate the number of students who earned a GED </a:t>
            </a:r>
            <a:r>
              <a:rPr lang="en-US" sz="1200" i="1" kern="1200" dirty="0">
                <a:solidFill>
                  <a:schemeClr val="tx1"/>
                </a:solidFill>
                <a:effectLst/>
                <a:latin typeface="+mn-lt"/>
                <a:ea typeface="+mn-ea"/>
                <a:cs typeface="+mn-cs"/>
              </a:rPr>
              <a:t>while enrolled</a:t>
            </a:r>
            <a:r>
              <a:rPr lang="en-US" sz="1200" kern="1200" dirty="0">
                <a:solidFill>
                  <a:schemeClr val="tx1"/>
                </a:solidFill>
                <a:effectLst/>
                <a:latin typeface="+mn-lt"/>
                <a:ea typeface="+mn-ea"/>
                <a:cs typeface="+mn-cs"/>
              </a:rPr>
              <a:t> in the program</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Enter the number of students who earned a high school diploma </a:t>
            </a:r>
            <a:r>
              <a:rPr lang="en-US" sz="1200" i="1" kern="1200" dirty="0">
                <a:solidFill>
                  <a:schemeClr val="tx1"/>
                </a:solidFill>
                <a:effectLst/>
                <a:latin typeface="+mn-lt"/>
                <a:ea typeface="+mn-ea"/>
                <a:cs typeface="+mn-cs"/>
              </a:rPr>
              <a:t>while enrolled</a:t>
            </a:r>
            <a:r>
              <a:rPr lang="en-US" sz="1200" kern="1200" dirty="0">
                <a:solidFill>
                  <a:schemeClr val="tx1"/>
                </a:solidFill>
                <a:effectLst/>
                <a:latin typeface="+mn-lt"/>
                <a:ea typeface="+mn-ea"/>
                <a:cs typeface="+mn-cs"/>
              </a:rPr>
              <a:t> in the program</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Enter the number of students who were accepted into and subsequently enrolled in post-secondary programs </a:t>
            </a:r>
            <a:r>
              <a:rPr lang="en-US" sz="1200" i="1" kern="1200" dirty="0">
                <a:solidFill>
                  <a:schemeClr val="tx1"/>
                </a:solidFill>
                <a:effectLst/>
                <a:latin typeface="+mn-lt"/>
                <a:ea typeface="+mn-ea"/>
                <a:cs typeface="+mn-cs"/>
              </a:rPr>
              <a:t>while enrolled</a:t>
            </a:r>
            <a:r>
              <a:rPr lang="en-US" sz="1200" kern="1200" dirty="0">
                <a:solidFill>
                  <a:schemeClr val="tx1"/>
                </a:solidFill>
                <a:effectLst/>
                <a:latin typeface="+mn-lt"/>
                <a:ea typeface="+mn-ea"/>
                <a:cs typeface="+mn-cs"/>
              </a:rPr>
              <a:t> in the program</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Note: Enrollment and/or attendance at the post-secondary institution is </a:t>
            </a:r>
            <a:r>
              <a:rPr lang="en-US" sz="1200" i="1" kern="1200" dirty="0">
                <a:solidFill>
                  <a:schemeClr val="tx1"/>
                </a:solidFill>
                <a:effectLst/>
                <a:latin typeface="+mn-lt"/>
                <a:ea typeface="+mn-ea"/>
                <a:cs typeface="+mn-cs"/>
              </a:rPr>
              <a:t>not </a:t>
            </a:r>
            <a:r>
              <a:rPr lang="en-US" sz="1200" kern="1200" dirty="0">
                <a:solidFill>
                  <a:schemeClr val="tx1"/>
                </a:solidFill>
                <a:effectLst/>
                <a:latin typeface="+mn-lt"/>
                <a:ea typeface="+mn-ea"/>
                <a:cs typeface="+mn-cs"/>
              </a:rPr>
              <a:t>required for this item. Post-secondary education refers to students who apply to and are accepted into an independent post-secondary program. It does not refer to taking individual college-level courses as part of a program.</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Indicate the number of students who enrolled in external job training programs (such as Job Corps, Youth Build, Home Builders, and culinary or other vocational schools) that are part of a 2- or 4-year postsecondary degree program (which should be reported). External means that the postsecondary program is not associated with the LEA program/facility.  Enrollment may have occurred while the student was enrolled in the facility or program.</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next table refers to the academic outcomes of students within 90 days after exit. </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Enter the number of students who returned to or enrolled in local district schools (but external to the juvenile justice system) upon leaving the program within 90 days after exit.</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Enter the number of students who earned high school course credits upon leaving the program within 90 days after exit.</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Enter the number of students who enrolled in a program or course designed specifically to help students pass the GED upon leaving the program within 90 days after exit. The GED course need not be run by the program itself for students to be counted for this item.</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Indicate the number of students who earned a GED upon leaving the program within 90 days after exit.</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Enter the number of students who earned a high school diploma upon leaving the program within 90 days after exit.</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Enter the number of students who were accepted into and subsequently enrolled in post-secondary programs upon leaving the program within 90 days after exit. Enrollment is defined as the student’s acceptance of an offer by a post- secondary institution.</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NOTE: This number of students enrolled should be less than the number accepted into post-secondary education and any item’s student count should be less than the total unduplicated count indicated earlier in the report for each particular program type.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Indicate the number of students who enrolled in external job training programs (such as Job Corps, Youth Build, Home Builders, and culinary or other vocational schools) that are part of a 2- or 4-year postsecondary degree program upon leaving the program within 90 days after exit. External means that the postsecondary program is not associated with the LEA program/facility. Enrollment may have occurred while the student was enrolled in the facility or program.</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Enter the number of students who received job offers upon leaving the program within 90 days after exit</a:t>
            </a:r>
          </a:p>
          <a:p>
            <a:endParaRPr lang="en-US" dirty="0"/>
          </a:p>
        </p:txBody>
      </p:sp>
      <p:sp>
        <p:nvSpPr>
          <p:cNvPr id="4" name="Slide Number Placeholder 3"/>
          <p:cNvSpPr>
            <a:spLocks noGrp="1"/>
          </p:cNvSpPr>
          <p:nvPr>
            <p:ph type="sldNum" sz="quarter" idx="10"/>
          </p:nvPr>
        </p:nvSpPr>
        <p:spPr/>
        <p:txBody>
          <a:bodyPr/>
          <a:lstStyle/>
          <a:p>
            <a:fld id="{13063EB2-C203-4E0B-B81C-0429BB0EF5D8}" type="slidenum">
              <a:rPr lang="en-US" smtClean="0"/>
              <a:t>58</a:t>
            </a:fld>
            <a:endParaRPr lang="en-US"/>
          </a:p>
        </p:txBody>
      </p:sp>
    </p:spTree>
    <p:extLst>
      <p:ext uri="{BB962C8B-B14F-4D97-AF65-F5344CB8AC3E}">
        <p14:creationId xmlns:p14="http://schemas.microsoft.com/office/powerpoint/2010/main" val="47188545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Achievement Tab</a:t>
            </a:r>
          </a:p>
          <a:p>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Here you will report the unduplicated number of long-term students served by Title I, Part D who participated in reading and math testing. Long-term students are considered students who have been enrolled at least part of the reporting school year for 90 or more consecutive days. However, if they enrolled over different reporting school years they should not be double counted across reporting years. You will complete Reading first then Math.</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First row you will report the number of students who tested below grade level upon entry based on their pre-test. A post-test is not required to answer this question.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Second row report only students who participated in both pre- and post-testing. Remember this is long-term students.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Of the students reported as completing a pre- and post-test you will now report the achievement in only one of the five categories. This is to be an unduplicated count of students. Report only information on a student's most recent testing data.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Assessments used for collection of this data should be appropriate for pre- and post-test use. Standardized, statewide assessments are only appropriate if they are administered more than once during a school year. Test results can be collected and/or converted to grade-level equivalents.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Indicate the number of students who showed </a:t>
            </a:r>
            <a:r>
              <a:rPr lang="en-US" sz="1200" u="sng" kern="1200" dirty="0">
                <a:solidFill>
                  <a:schemeClr val="tx1"/>
                </a:solidFill>
                <a:effectLst/>
                <a:latin typeface="+mn-lt"/>
                <a:ea typeface="+mn-ea"/>
                <a:cs typeface="+mn-cs"/>
              </a:rPr>
              <a:t>negative </a:t>
            </a:r>
            <a:r>
              <a:rPr lang="en-US" sz="1200" kern="1200" dirty="0">
                <a:solidFill>
                  <a:schemeClr val="tx1"/>
                </a:solidFill>
                <a:effectLst/>
                <a:latin typeface="+mn-lt"/>
                <a:ea typeface="+mn-ea"/>
                <a:cs typeface="+mn-cs"/>
              </a:rPr>
              <a:t>grade-level change from the pre- to the post-test exam.</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Enter the number of students who showed </a:t>
            </a:r>
            <a:r>
              <a:rPr lang="en-US" sz="1200" u="sng" kern="1200" dirty="0">
                <a:solidFill>
                  <a:schemeClr val="tx1"/>
                </a:solidFill>
                <a:effectLst/>
                <a:latin typeface="+mn-lt"/>
                <a:ea typeface="+mn-ea"/>
                <a:cs typeface="+mn-cs"/>
              </a:rPr>
              <a:t>no change </a:t>
            </a:r>
            <a:r>
              <a:rPr lang="en-US" sz="1200" kern="1200" dirty="0">
                <a:solidFill>
                  <a:schemeClr val="tx1"/>
                </a:solidFill>
                <a:effectLst/>
                <a:latin typeface="+mn-lt"/>
                <a:ea typeface="+mn-ea"/>
                <a:cs typeface="+mn-cs"/>
              </a:rPr>
              <a:t>in grade level from the pre- to the post-test exam.</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Enter the number of students who showed improvement of </a:t>
            </a:r>
            <a:r>
              <a:rPr lang="en-US" sz="1200" u="sng" kern="1200" dirty="0">
                <a:solidFill>
                  <a:schemeClr val="tx1"/>
                </a:solidFill>
                <a:effectLst/>
                <a:latin typeface="+mn-lt"/>
                <a:ea typeface="+mn-ea"/>
                <a:cs typeface="+mn-cs"/>
              </a:rPr>
              <a:t>up to one full grade </a:t>
            </a:r>
            <a:r>
              <a:rPr lang="en-US" sz="1200" kern="1200" dirty="0">
                <a:solidFill>
                  <a:schemeClr val="tx1"/>
                </a:solidFill>
                <a:effectLst/>
                <a:latin typeface="+mn-lt"/>
                <a:ea typeface="+mn-ea"/>
                <a:cs typeface="+mn-cs"/>
              </a:rPr>
              <a:t>level from the pre- to post-test exams.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Enter the number of students who showed improvement of more than </a:t>
            </a:r>
            <a:r>
              <a:rPr lang="en-US" sz="1200" u="sng" kern="1200" dirty="0">
                <a:solidFill>
                  <a:schemeClr val="tx1"/>
                </a:solidFill>
                <a:effectLst/>
                <a:latin typeface="+mn-lt"/>
                <a:ea typeface="+mn-ea"/>
                <a:cs typeface="+mn-cs"/>
              </a:rPr>
              <a:t>one full </a:t>
            </a:r>
            <a:r>
              <a:rPr lang="en-US" sz="1200" kern="1200" dirty="0">
                <a:solidFill>
                  <a:schemeClr val="tx1"/>
                </a:solidFill>
                <a:effectLst/>
                <a:latin typeface="+mn-lt"/>
                <a:ea typeface="+mn-ea"/>
                <a:cs typeface="+mn-cs"/>
              </a:rPr>
              <a:t>grade level from the pre- to post-test exams.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If the number of Long-Term Students Served in Demographics tab does not match the number of Long-Term Students Served who have completed pre and post test results, please explain in the text box provided at the bottom of the tab. </a:t>
            </a:r>
          </a:p>
          <a:p>
            <a:endParaRPr lang="en-US" dirty="0"/>
          </a:p>
        </p:txBody>
      </p:sp>
      <p:sp>
        <p:nvSpPr>
          <p:cNvPr id="4" name="Slide Number Placeholder 3"/>
          <p:cNvSpPr>
            <a:spLocks noGrp="1"/>
          </p:cNvSpPr>
          <p:nvPr>
            <p:ph type="sldNum" sz="quarter" idx="10"/>
          </p:nvPr>
        </p:nvSpPr>
        <p:spPr/>
        <p:txBody>
          <a:bodyPr/>
          <a:lstStyle/>
          <a:p>
            <a:fld id="{13063EB2-C203-4E0B-B81C-0429BB0EF5D8}" type="slidenum">
              <a:rPr lang="en-US" smtClean="0"/>
              <a:t>59</a:t>
            </a:fld>
            <a:endParaRPr lang="en-US"/>
          </a:p>
        </p:txBody>
      </p:sp>
    </p:spTree>
    <p:extLst>
      <p:ext uri="{BB962C8B-B14F-4D97-AF65-F5344CB8AC3E}">
        <p14:creationId xmlns:p14="http://schemas.microsoft.com/office/powerpoint/2010/main" val="258467233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SUBMISSION</a:t>
            </a:r>
          </a:p>
          <a:p>
            <a:r>
              <a:rPr lang="en-US" sz="1200" kern="1200" dirty="0">
                <a:solidFill>
                  <a:schemeClr val="tx1"/>
                </a:solidFill>
                <a:effectLst/>
                <a:latin typeface="+mn-lt"/>
                <a:ea typeface="+mn-ea"/>
                <a:cs typeface="+mn-cs"/>
              </a:rPr>
              <a:t>After you have completed all tabs and sections of the evaluation, you will find the Submit button on the first page of the evaluation. To get back to that page you will select the Evaluation link on the left navigation bar.</a:t>
            </a:r>
          </a:p>
          <a:p>
            <a:r>
              <a:rPr lang="en-US" sz="1200" kern="1200" dirty="0">
                <a:solidFill>
                  <a:schemeClr val="tx1"/>
                </a:solidFill>
                <a:effectLst/>
                <a:latin typeface="+mn-lt"/>
                <a:ea typeface="+mn-ea"/>
                <a:cs typeface="+mn-cs"/>
              </a:rPr>
              <a:t>If you would like to print your evaluation you may do that on the Achievement tab. In the upper left of the page you will see “Print Preview” button. Select to print.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Thank you for helping provide the U.S. Department of Education with quality data!</a:t>
            </a:r>
          </a:p>
          <a:p>
            <a:endParaRPr lang="en-US" dirty="0"/>
          </a:p>
        </p:txBody>
      </p:sp>
      <p:sp>
        <p:nvSpPr>
          <p:cNvPr id="4" name="Slide Number Placeholder 3"/>
          <p:cNvSpPr>
            <a:spLocks noGrp="1"/>
          </p:cNvSpPr>
          <p:nvPr>
            <p:ph type="sldNum" sz="quarter" idx="10"/>
          </p:nvPr>
        </p:nvSpPr>
        <p:spPr/>
        <p:txBody>
          <a:bodyPr/>
          <a:lstStyle/>
          <a:p>
            <a:fld id="{13063EB2-C203-4E0B-B81C-0429BB0EF5D8}" type="slidenum">
              <a:rPr lang="en-US" smtClean="0"/>
              <a:t>60</a:t>
            </a:fld>
            <a:endParaRPr lang="en-US"/>
          </a:p>
        </p:txBody>
      </p:sp>
    </p:spTree>
    <p:extLst>
      <p:ext uri="{BB962C8B-B14F-4D97-AF65-F5344CB8AC3E}">
        <p14:creationId xmlns:p14="http://schemas.microsoft.com/office/powerpoint/2010/main" val="105930487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contact Suzanne if you need assistance in accessing and/or filling out the on-line tool if this is a new process for you.    </a:t>
            </a:r>
          </a:p>
        </p:txBody>
      </p:sp>
      <p:sp>
        <p:nvSpPr>
          <p:cNvPr id="4" name="Slide Number Placeholder 3"/>
          <p:cNvSpPr>
            <a:spLocks noGrp="1"/>
          </p:cNvSpPr>
          <p:nvPr>
            <p:ph type="sldNum" sz="quarter" idx="5"/>
          </p:nvPr>
        </p:nvSpPr>
        <p:spPr/>
        <p:txBody>
          <a:bodyPr/>
          <a:lstStyle/>
          <a:p>
            <a:fld id="{87562687-7A5B-4415-B0F0-C719E7C49641}" type="slidenum">
              <a:rPr lang="en-US" smtClean="0"/>
              <a:t>62</a:t>
            </a:fld>
            <a:endParaRPr lang="en-US" dirty="0"/>
          </a:p>
        </p:txBody>
      </p:sp>
    </p:spTree>
    <p:extLst>
      <p:ext uri="{BB962C8B-B14F-4D97-AF65-F5344CB8AC3E}">
        <p14:creationId xmlns:p14="http://schemas.microsoft.com/office/powerpoint/2010/main" val="409369605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562687-7A5B-4415-B0F0-C719E7C49641}" type="slidenum">
              <a:rPr lang="en-US" smtClean="0"/>
              <a:t>63</a:t>
            </a:fld>
            <a:endParaRPr lang="en-US" dirty="0"/>
          </a:p>
        </p:txBody>
      </p:sp>
    </p:spTree>
    <p:extLst>
      <p:ext uri="{BB962C8B-B14F-4D97-AF65-F5344CB8AC3E}">
        <p14:creationId xmlns:p14="http://schemas.microsoft.com/office/powerpoint/2010/main" val="293902460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562687-7A5B-4415-B0F0-C719E7C49641}" type="slidenum">
              <a:rPr lang="en-US" smtClean="0"/>
              <a:t>64</a:t>
            </a:fld>
            <a:endParaRPr lang="en-US" dirty="0"/>
          </a:p>
        </p:txBody>
      </p:sp>
    </p:spTree>
    <p:extLst>
      <p:ext uri="{BB962C8B-B14F-4D97-AF65-F5344CB8AC3E}">
        <p14:creationId xmlns:p14="http://schemas.microsoft.com/office/powerpoint/2010/main" val="226811368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Look at the VERBS!  </a:t>
            </a:r>
          </a:p>
          <a:p>
            <a:r>
              <a:rPr lang="en-US" dirty="0"/>
              <a:t> - </a:t>
            </a:r>
            <a:r>
              <a:rPr lang="en-US" b="1" dirty="0"/>
              <a:t>Meet</a:t>
            </a:r>
            <a:r>
              <a:rPr lang="en-US" dirty="0"/>
              <a:t> educational needs</a:t>
            </a:r>
          </a:p>
          <a:p>
            <a:r>
              <a:rPr lang="en-US" dirty="0"/>
              <a:t> - </a:t>
            </a:r>
            <a:r>
              <a:rPr lang="en-US" b="1" dirty="0"/>
              <a:t>Assist</a:t>
            </a:r>
            <a:r>
              <a:rPr lang="en-US" baseline="0" dirty="0"/>
              <a:t> in transitions between programs</a:t>
            </a:r>
          </a:p>
          <a:p>
            <a:r>
              <a:rPr lang="en-US" baseline="0" dirty="0"/>
              <a:t> - </a:t>
            </a:r>
            <a:r>
              <a:rPr lang="en-US" b="1" baseline="0" dirty="0"/>
              <a:t>Ensure</a:t>
            </a:r>
            <a:r>
              <a:rPr lang="en-US" baseline="0" dirty="0"/>
              <a:t> the same opportunities to achieve</a:t>
            </a:r>
          </a:p>
          <a:p>
            <a:r>
              <a:rPr lang="en-US" baseline="0" dirty="0"/>
              <a:t> - </a:t>
            </a:r>
            <a:r>
              <a:rPr lang="en-US" b="1" baseline="0" dirty="0"/>
              <a:t>Evaluate</a:t>
            </a:r>
            <a:r>
              <a:rPr lang="en-US" baseline="0" dirty="0"/>
              <a:t> the program</a:t>
            </a:r>
          </a:p>
          <a:p>
            <a:r>
              <a:rPr lang="en-US" baseline="0" dirty="0"/>
              <a:t> - </a:t>
            </a:r>
            <a:r>
              <a:rPr lang="en-US" b="1" baseline="0" dirty="0"/>
              <a:t>Disaggregate</a:t>
            </a:r>
            <a:r>
              <a:rPr lang="en-US" baseline="0" dirty="0"/>
              <a:t> the data</a:t>
            </a:r>
          </a:p>
          <a:p>
            <a:endParaRPr lang="en-US" baseline="0" dirty="0"/>
          </a:p>
          <a:p>
            <a:r>
              <a:rPr lang="en-US" b="1" baseline="0" dirty="0"/>
              <a:t>States are monitored just like districts and facilities! </a:t>
            </a:r>
          </a:p>
          <a:p>
            <a:r>
              <a:rPr lang="en-US" b="1" baseline="0" dirty="0"/>
              <a:t> </a:t>
            </a:r>
          </a:p>
          <a:p>
            <a:r>
              <a:rPr lang="en-US" b="1" baseline="0" dirty="0"/>
              <a:t>Monitoring documents need to be viewed as the roadmap to success instead of roadblocks to the “real work” districts do!  </a:t>
            </a:r>
          </a:p>
          <a:p>
            <a:endParaRPr lang="en-US" b="1" baseline="0" dirty="0"/>
          </a:p>
          <a:p>
            <a:r>
              <a:rPr lang="en-US" b="1" baseline="0" dirty="0"/>
              <a:t>Need to change perspective from compliance to improvement!  </a:t>
            </a:r>
            <a:endParaRPr lang="en-US" b="1" dirty="0"/>
          </a:p>
        </p:txBody>
      </p:sp>
      <p:sp>
        <p:nvSpPr>
          <p:cNvPr id="4" name="Slide Number Placeholder 3"/>
          <p:cNvSpPr>
            <a:spLocks noGrp="1"/>
          </p:cNvSpPr>
          <p:nvPr>
            <p:ph type="sldNum" sz="quarter" idx="10"/>
          </p:nvPr>
        </p:nvSpPr>
        <p:spPr/>
        <p:txBody>
          <a:bodyPr/>
          <a:lstStyle/>
          <a:p>
            <a:fld id="{13063EB2-C203-4E0B-B81C-0429BB0EF5D8}" type="slidenum">
              <a:rPr lang="en-US" smtClean="0"/>
              <a:t>68</a:t>
            </a:fld>
            <a:endParaRPr lang="en-US"/>
          </a:p>
        </p:txBody>
      </p:sp>
    </p:spTree>
    <p:extLst>
      <p:ext uri="{BB962C8B-B14F-4D97-AF65-F5344CB8AC3E}">
        <p14:creationId xmlns:p14="http://schemas.microsoft.com/office/powerpoint/2010/main" val="90801242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562687-7A5B-4415-B0F0-C719E7C49641}" type="slidenum">
              <a:rPr lang="en-US" smtClean="0"/>
              <a:t>69</a:t>
            </a:fld>
            <a:endParaRPr lang="en-US" dirty="0"/>
          </a:p>
        </p:txBody>
      </p:sp>
    </p:spTree>
    <p:extLst>
      <p:ext uri="{BB962C8B-B14F-4D97-AF65-F5344CB8AC3E}">
        <p14:creationId xmlns:p14="http://schemas.microsoft.com/office/powerpoint/2010/main" val="56473038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 self-assessment MUST be completed and submitted annually!  </a:t>
            </a:r>
          </a:p>
        </p:txBody>
      </p:sp>
      <p:sp>
        <p:nvSpPr>
          <p:cNvPr id="4" name="Slide Number Placeholder 3"/>
          <p:cNvSpPr>
            <a:spLocks noGrp="1"/>
          </p:cNvSpPr>
          <p:nvPr>
            <p:ph type="sldNum" sz="quarter" idx="5"/>
          </p:nvPr>
        </p:nvSpPr>
        <p:spPr/>
        <p:txBody>
          <a:bodyPr/>
          <a:lstStyle/>
          <a:p>
            <a:fld id="{87562687-7A5B-4415-B0F0-C719E7C49641}" type="slidenum">
              <a:rPr lang="en-US" smtClean="0"/>
              <a:t>70</a:t>
            </a:fld>
            <a:endParaRPr lang="en-US" dirty="0"/>
          </a:p>
        </p:txBody>
      </p:sp>
    </p:spTree>
    <p:extLst>
      <p:ext uri="{BB962C8B-B14F-4D97-AF65-F5344CB8AC3E}">
        <p14:creationId xmlns:p14="http://schemas.microsoft.com/office/powerpoint/2010/main" val="57098974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want to help</a:t>
            </a:r>
            <a:r>
              <a:rPr lang="en-US" baseline="0" dirty="0"/>
              <a:t> Title I-D Coordinators with the heavy lift!  Many of you wear multiple “hats” in your district/charter.  </a:t>
            </a:r>
          </a:p>
          <a:p>
            <a:endParaRPr lang="en-US" baseline="0" dirty="0"/>
          </a:p>
          <a:p>
            <a:r>
              <a:rPr lang="en-US" baseline="0" dirty="0"/>
              <a:t>Adult learners are often self-learners and need easily accessible point-in-time training &amp; resources</a:t>
            </a:r>
          </a:p>
          <a:p>
            <a:endParaRPr lang="en-US" dirty="0"/>
          </a:p>
          <a:p>
            <a:r>
              <a:rPr lang="en-US" dirty="0"/>
              <a:t>The Federal/Self Monitoring</a:t>
            </a:r>
            <a:r>
              <a:rPr lang="en-US" baseline="0" dirty="0"/>
              <a:t> Tool aligned to the Title I-D website. </a:t>
            </a:r>
          </a:p>
          <a:p>
            <a:endParaRPr lang="en-US" baseline="0" dirty="0"/>
          </a:p>
          <a:p>
            <a:r>
              <a:rPr lang="en-US" baseline="0" dirty="0"/>
              <a:t>Look at the Heading Description and Indicator Number under the” Files”  or  “Training” Tabs  of the Title I-D Neglected, Delinquent or At-Risk   page OR you can click on the link provided.  </a:t>
            </a:r>
          </a:p>
        </p:txBody>
      </p:sp>
      <p:sp>
        <p:nvSpPr>
          <p:cNvPr id="4" name="Slide Number Placeholder 3"/>
          <p:cNvSpPr>
            <a:spLocks noGrp="1"/>
          </p:cNvSpPr>
          <p:nvPr>
            <p:ph type="sldNum" sz="quarter" idx="10"/>
          </p:nvPr>
        </p:nvSpPr>
        <p:spPr/>
        <p:txBody>
          <a:bodyPr/>
          <a:lstStyle/>
          <a:p>
            <a:fld id="{13063EB2-C203-4E0B-B81C-0429BB0EF5D8}" type="slidenum">
              <a:rPr lang="en-US" smtClean="0"/>
              <a:t>71</a:t>
            </a:fld>
            <a:endParaRPr lang="en-US"/>
          </a:p>
        </p:txBody>
      </p:sp>
    </p:spTree>
    <p:extLst>
      <p:ext uri="{BB962C8B-B14F-4D97-AF65-F5344CB8AC3E}">
        <p14:creationId xmlns:p14="http://schemas.microsoft.com/office/powerpoint/2010/main" val="36309230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dirty="0">
                <a:solidFill>
                  <a:schemeClr val="tx1"/>
                </a:solidFill>
                <a:effectLst/>
                <a:latin typeface="+mn-lt"/>
                <a:ea typeface="+mn-ea"/>
                <a:cs typeface="+mn-cs"/>
              </a:rPr>
              <a:t>Child Neglect is a failure to meet children’s basic needs – whether the failure is the responsibility of parents, communities or society – and this void places children in harm’s way</a:t>
            </a:r>
            <a:r>
              <a:rPr lang="en-US" dirty="0"/>
              <a:t> </a:t>
            </a:r>
          </a:p>
          <a:p>
            <a:endParaRPr lang="en-US"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13063EB2-C203-4E0B-B81C-0429BB0EF5D8}" type="slidenum">
              <a:rPr lang="en-US" smtClean="0"/>
              <a:t>5</a:t>
            </a:fld>
            <a:endParaRPr lang="en-US"/>
          </a:p>
        </p:txBody>
      </p:sp>
    </p:spTree>
    <p:extLst>
      <p:ext uri="{BB962C8B-B14F-4D97-AF65-F5344CB8AC3E}">
        <p14:creationId xmlns:p14="http://schemas.microsoft.com/office/powerpoint/2010/main" val="38038709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If you are a new Title I-D think about what you inherited from your predecessor.  Was there a system developed or did you feel like you were starting at the starting line? </a:t>
            </a:r>
          </a:p>
          <a:p>
            <a:endParaRPr lang="en-US" baseline="0" dirty="0"/>
          </a:p>
          <a:p>
            <a:r>
              <a:rPr lang="en-US" baseline="0" dirty="0"/>
              <a:t>My goal is for programs that are systemic and don’t rest on the awesomeness on one individual.  If a Title I-D coordinator leaves, there should be processes, documents, and facility partner contacts in place to ”pass on” to the next liaison.  </a:t>
            </a:r>
          </a:p>
          <a:p>
            <a:endParaRPr lang="en-US" baseline="0" dirty="0"/>
          </a:p>
          <a:p>
            <a:r>
              <a:rPr lang="en-US" baseline="0" dirty="0"/>
              <a:t>By organizing your files (either digitally or paper copy) by indicator and putting all of your “evidence” in these files, your program will be easier to administer, the needs of </a:t>
            </a:r>
            <a:r>
              <a:rPr lang="en-US" baseline="0" dirty="0" err="1"/>
              <a:t>NorD</a:t>
            </a:r>
            <a:r>
              <a:rPr lang="en-US" baseline="0" dirty="0"/>
              <a:t> students will be better met, and preparations for the Federal Programs Review (every 3 years or so) become EASY!!!</a:t>
            </a:r>
          </a:p>
          <a:p>
            <a:endParaRPr lang="en-US" baseline="0" dirty="0"/>
          </a:p>
          <a:p>
            <a:r>
              <a:rPr lang="en-US" baseline="0" dirty="0"/>
              <a:t>If you will review these contents of your </a:t>
            </a:r>
            <a:r>
              <a:rPr lang="en-US" baseline="0" dirty="0" err="1"/>
              <a:t>NorD</a:t>
            </a:r>
            <a:r>
              <a:rPr lang="en-US" baseline="0" dirty="0"/>
              <a:t> indicator files annually as part of the yearly Self-Assessment process, you are creating a systematic program that not only meets the federal statutes but ULTIMELY HELPS KIDS AND FAMILIES!  </a:t>
            </a:r>
          </a:p>
          <a:p>
            <a:endParaRPr lang="en-US" dirty="0"/>
          </a:p>
        </p:txBody>
      </p:sp>
      <p:sp>
        <p:nvSpPr>
          <p:cNvPr id="4" name="Slide Number Placeholder 3"/>
          <p:cNvSpPr>
            <a:spLocks noGrp="1"/>
          </p:cNvSpPr>
          <p:nvPr>
            <p:ph type="sldNum" sz="quarter" idx="10"/>
          </p:nvPr>
        </p:nvSpPr>
        <p:spPr/>
        <p:txBody>
          <a:bodyPr/>
          <a:lstStyle/>
          <a:p>
            <a:fld id="{13063EB2-C203-4E0B-B81C-0429BB0EF5D8}" type="slidenum">
              <a:rPr lang="en-US" smtClean="0"/>
              <a:t>72</a:t>
            </a:fld>
            <a:endParaRPr lang="en-US"/>
          </a:p>
        </p:txBody>
      </p:sp>
    </p:spTree>
    <p:extLst>
      <p:ext uri="{BB962C8B-B14F-4D97-AF65-F5344CB8AC3E}">
        <p14:creationId xmlns:p14="http://schemas.microsoft.com/office/powerpoint/2010/main" val="194223712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562687-7A5B-4415-B0F0-C719E7C49641}" type="slidenum">
              <a:rPr lang="en-US" smtClean="0"/>
              <a:t>74</a:t>
            </a:fld>
            <a:endParaRPr lang="en-US" dirty="0"/>
          </a:p>
        </p:txBody>
      </p:sp>
    </p:spTree>
    <p:extLst>
      <p:ext uri="{BB962C8B-B14F-4D97-AF65-F5344CB8AC3E}">
        <p14:creationId xmlns:p14="http://schemas.microsoft.com/office/powerpoint/2010/main" val="340869011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562687-7A5B-4415-B0F0-C719E7C49641}" type="slidenum">
              <a:rPr lang="en-US" smtClean="0"/>
              <a:t>75</a:t>
            </a:fld>
            <a:endParaRPr lang="en-US" dirty="0"/>
          </a:p>
        </p:txBody>
      </p:sp>
    </p:spTree>
    <p:extLst>
      <p:ext uri="{BB962C8B-B14F-4D97-AF65-F5344CB8AC3E}">
        <p14:creationId xmlns:p14="http://schemas.microsoft.com/office/powerpoint/2010/main" val="32566101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dirty="0">
                <a:solidFill>
                  <a:schemeClr val="tx1"/>
                </a:solidFill>
                <a:effectLst/>
                <a:latin typeface="+mn-lt"/>
                <a:ea typeface="+mn-ea"/>
                <a:cs typeface="+mn-cs"/>
              </a:rPr>
              <a:t>Child Neglect is a failure to meet children’s basic needs – whether the failure is the responsibility of parents, communities or society – and this void places children in harm’s way</a:t>
            </a:r>
            <a:r>
              <a:rPr lang="en-US" dirty="0"/>
              <a:t> </a:t>
            </a:r>
          </a:p>
          <a:p>
            <a:endParaRPr lang="en-US" dirty="0"/>
          </a:p>
          <a:p>
            <a:r>
              <a:rPr lang="en-US" dirty="0"/>
              <a:t>Are you behavior plan</a:t>
            </a:r>
            <a:r>
              <a:rPr lang="en-US" baseline="0" dirty="0"/>
              <a:t> systems (RTI/MTSS/Sped) </a:t>
            </a:r>
            <a:r>
              <a:rPr lang="en-US" dirty="0"/>
              <a:t>in place so that students can get the help they need????</a:t>
            </a:r>
          </a:p>
          <a:p>
            <a:endParaRPr lang="en-US" dirty="0"/>
          </a:p>
          <a:p>
            <a:r>
              <a:rPr lang="en-US" dirty="0"/>
              <a:t>These students may also be in pre-diversion programs – SRO/courts/probation</a:t>
            </a:r>
            <a:r>
              <a:rPr lang="en-US" baseline="0" dirty="0"/>
              <a:t> officers working closely with schools</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13063EB2-C203-4E0B-B81C-0429BB0EF5D8}" type="slidenum">
              <a:rPr lang="en-US" smtClean="0"/>
              <a:t>6</a:t>
            </a:fld>
            <a:endParaRPr lang="en-US"/>
          </a:p>
        </p:txBody>
      </p:sp>
    </p:spTree>
    <p:extLst>
      <p:ext uri="{BB962C8B-B14F-4D97-AF65-F5344CB8AC3E}">
        <p14:creationId xmlns:p14="http://schemas.microsoft.com/office/powerpoint/2010/main" val="17458493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562687-7A5B-4415-B0F0-C719E7C49641}" type="slidenum">
              <a:rPr lang="en-US" smtClean="0"/>
              <a:t>7</a:t>
            </a:fld>
            <a:endParaRPr lang="en-US" dirty="0"/>
          </a:p>
        </p:txBody>
      </p:sp>
    </p:spTree>
    <p:extLst>
      <p:ext uri="{BB962C8B-B14F-4D97-AF65-F5344CB8AC3E}">
        <p14:creationId xmlns:p14="http://schemas.microsoft.com/office/powerpoint/2010/main" val="5921827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562687-7A5B-4415-B0F0-C719E7C49641}" type="slidenum">
              <a:rPr lang="en-US" smtClean="0"/>
              <a:t>8</a:t>
            </a:fld>
            <a:endParaRPr lang="en-US" dirty="0"/>
          </a:p>
        </p:txBody>
      </p:sp>
    </p:spTree>
    <p:extLst>
      <p:ext uri="{BB962C8B-B14F-4D97-AF65-F5344CB8AC3E}">
        <p14:creationId xmlns:p14="http://schemas.microsoft.com/office/powerpoint/2010/main" val="31642453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063EB2-C203-4E0B-B81C-0429BB0EF5D8}" type="slidenum">
              <a:rPr lang="en-US" smtClean="0"/>
              <a:t>14</a:t>
            </a:fld>
            <a:endParaRPr lang="en-US"/>
          </a:p>
        </p:txBody>
      </p:sp>
    </p:spTree>
    <p:extLst>
      <p:ext uri="{BB962C8B-B14F-4D97-AF65-F5344CB8AC3E}">
        <p14:creationId xmlns:p14="http://schemas.microsoft.com/office/powerpoint/2010/main" val="11073871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562687-7A5B-4415-B0F0-C719E7C49641}" type="slidenum">
              <a:rPr lang="en-US" smtClean="0"/>
              <a:t>21</a:t>
            </a:fld>
            <a:endParaRPr lang="en-US" dirty="0"/>
          </a:p>
        </p:txBody>
      </p:sp>
    </p:spTree>
    <p:extLst>
      <p:ext uri="{BB962C8B-B14F-4D97-AF65-F5344CB8AC3E}">
        <p14:creationId xmlns:p14="http://schemas.microsoft.com/office/powerpoint/2010/main" val="85721192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1.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C33CE57-5C79-46C4-BC58-4EAD400C4EC6}"/>
              </a:ext>
            </a:extLst>
          </p:cNvPr>
          <p:cNvPicPr>
            <a:picLocks noChangeAspect="1"/>
          </p:cNvPicPr>
          <p:nvPr userDrawn="1"/>
        </p:nvPicPr>
        <p:blipFill>
          <a:blip r:embed="rId2"/>
          <a:stretch>
            <a:fillRect/>
          </a:stretch>
        </p:blipFill>
        <p:spPr>
          <a:xfrm>
            <a:off x="6497893" y="1158659"/>
            <a:ext cx="5694107" cy="3803903"/>
          </a:xfrm>
          <a:prstGeom prst="rect">
            <a:avLst/>
          </a:prstGeom>
        </p:spPr>
      </p:pic>
      <p:pic>
        <p:nvPicPr>
          <p:cNvPr id="2" name="Picture 1" descr="&quot;Department of Education State of Idaho&quot;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5460" y="138122"/>
            <a:ext cx="914400" cy="914400"/>
          </a:xfrm>
          <a:prstGeom prst="rect">
            <a:avLst/>
          </a:prstGeom>
        </p:spPr>
      </p:pic>
      <p:pic>
        <p:nvPicPr>
          <p:cNvPr id="21" name="Picture 2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5978234"/>
            <a:ext cx="4887589" cy="879766"/>
          </a:xfrm>
          <a:prstGeom prst="rect">
            <a:avLst/>
          </a:prstGeom>
        </p:spPr>
      </p:pic>
      <p:sp>
        <p:nvSpPr>
          <p:cNvPr id="23" name="Date Placeholder 3"/>
          <p:cNvSpPr>
            <a:spLocks noGrp="1"/>
          </p:cNvSpPr>
          <p:nvPr>
            <p:ph type="dt" sz="half" idx="10"/>
          </p:nvPr>
        </p:nvSpPr>
        <p:spPr>
          <a:xfrm>
            <a:off x="8857735" y="6084501"/>
            <a:ext cx="2743200" cy="365125"/>
          </a:xfrm>
        </p:spPr>
        <p:txBody>
          <a:bodyPr/>
          <a:lstStyle>
            <a:lvl1pPr algn="r">
              <a:defRPr sz="1600">
                <a:solidFill>
                  <a:schemeClr val="tx1">
                    <a:lumMod val="90000"/>
                    <a:lumOff val="10000"/>
                  </a:schemeClr>
                </a:solidFill>
                <a:latin typeface="+mn-lt"/>
                <a:ea typeface="Open Sans" panose="020B0606030504020204" pitchFamily="34" charset="0"/>
                <a:cs typeface="Open Sans" panose="020B0606030504020204" pitchFamily="34" charset="0"/>
              </a:defRPr>
            </a:lvl1pPr>
          </a:lstStyle>
          <a:p>
            <a:endParaRPr lang="en-US" dirty="0"/>
          </a:p>
        </p:txBody>
      </p:sp>
      <p:sp>
        <p:nvSpPr>
          <p:cNvPr id="9" name="Subtitle 2"/>
          <p:cNvSpPr txBox="1">
            <a:spLocks/>
          </p:cNvSpPr>
          <p:nvPr userDrawn="1"/>
        </p:nvSpPr>
        <p:spPr>
          <a:xfrm>
            <a:off x="232018" y="6126963"/>
            <a:ext cx="4655571" cy="70527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cap="all" baseline="0">
                <a:solidFill>
                  <a:schemeClr val="bg1"/>
                </a:solidFill>
                <a:latin typeface="Open Sans Light" panose="020B0306030504020204" pitchFamily="34" charset="0"/>
                <a:ea typeface="Open Sans" panose="020B0606030504020204" pitchFamily="34" charset="0"/>
                <a:cs typeface="Open Sans" panose="020B0606030504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600" b="1" i="1" cap="none" baseline="0" dirty="0">
                <a:solidFill>
                  <a:schemeClr val="bg2">
                    <a:lumMod val="25000"/>
                  </a:schemeClr>
                </a:solidFill>
                <a:latin typeface="+mn-lt"/>
                <a:ea typeface="Open Sans Semibold" panose="020B0706030804020204" pitchFamily="34" charset="0"/>
                <a:cs typeface="Open Sans Semibold" panose="020B0706030804020204" pitchFamily="34" charset="0"/>
              </a:rPr>
              <a:t>Supporting Schools and Students to Achieve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000" b="0" i="0" kern="1200" cap="all" baseline="0" dirty="0">
                <a:solidFill>
                  <a:schemeClr val="bg2">
                    <a:lumMod val="25000"/>
                  </a:schemeClr>
                </a:solidFill>
                <a:latin typeface="Open Sans Light" panose="020B0306030504020204" pitchFamily="34" charset="0"/>
                <a:ea typeface="Open Sans Light" panose="020B0306030504020204" pitchFamily="34" charset="0"/>
                <a:cs typeface="Open Sans Light" panose="020B0306030504020204" pitchFamily="34" charset="0"/>
              </a:rPr>
              <a:t>Sherri Ybarra, ED.s., Superintendent of Public INSTRUCTION</a:t>
            </a:r>
          </a:p>
          <a:p>
            <a:endParaRPr lang="en-US" sz="1600" b="1" i="1" cap="none" baseline="0" dirty="0">
              <a:solidFill>
                <a:schemeClr val="bg2">
                  <a:lumMod val="25000"/>
                </a:schemeClr>
              </a:solidFill>
              <a:latin typeface="+mn-lt"/>
              <a:ea typeface="Open Sans Semibold" panose="020B0706030804020204" pitchFamily="34" charset="0"/>
              <a:cs typeface="Open Sans Semibold" panose="020B0706030804020204" pitchFamily="34" charset="0"/>
            </a:endParaRPr>
          </a:p>
        </p:txBody>
      </p:sp>
      <p:sp>
        <p:nvSpPr>
          <p:cNvPr id="3" name="Arrow: Chevron 2">
            <a:extLst>
              <a:ext uri="{FF2B5EF4-FFF2-40B4-BE49-F238E27FC236}">
                <a16:creationId xmlns:a16="http://schemas.microsoft.com/office/drawing/2014/main" id="{385CF22D-C064-4545-95D9-28691223FAA9}"/>
              </a:ext>
            </a:extLst>
          </p:cNvPr>
          <p:cNvSpPr/>
          <p:nvPr userDrawn="1"/>
        </p:nvSpPr>
        <p:spPr>
          <a:xfrm>
            <a:off x="6716320" y="1158658"/>
            <a:ext cx="2628626" cy="3803904"/>
          </a:xfrm>
          <a:prstGeom prst="chevron">
            <a:avLst>
              <a:gd name="adj" fmla="val 54321"/>
            </a:avLst>
          </a:prstGeom>
          <a:solidFill>
            <a:srgbClr val="032F55">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Right Arrow 7" descr="Green Arrow">
            <a:extLst>
              <a:ext uri="{FF2B5EF4-FFF2-40B4-BE49-F238E27FC236}">
                <a16:creationId xmlns:a16="http://schemas.microsoft.com/office/drawing/2014/main" id="{B6C3FD0E-FD0D-40EC-A6F1-E8FC3AA3C22E}"/>
              </a:ext>
            </a:extLst>
          </p:cNvPr>
          <p:cNvSpPr/>
          <p:nvPr userDrawn="1"/>
        </p:nvSpPr>
        <p:spPr>
          <a:xfrm>
            <a:off x="-745" y="1158659"/>
            <a:ext cx="7967878" cy="3803904"/>
          </a:xfrm>
          <a:prstGeom prst="homePlate">
            <a:avLst>
              <a:gd name="adj" fmla="val 38378"/>
            </a:avLst>
          </a:prstGeom>
          <a:solidFill>
            <a:srgbClr val="032F55"/>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white"/>
                </a:solidFill>
                <a:effectLst/>
                <a:uLnTx/>
                <a:uFillTx/>
                <a:latin typeface="Cambria" panose="02040503050406030204" pitchFamily="18" charset="0"/>
                <a:ea typeface="+mn-ea"/>
                <a:cs typeface="+mn-cs"/>
              </a:rPr>
              <a:t>	</a:t>
            </a: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9" name="Title 1"/>
          <p:cNvSpPr>
            <a:spLocks noGrp="1"/>
          </p:cNvSpPr>
          <p:nvPr>
            <p:ph type="ctrTitle" hasCustomPrompt="1"/>
          </p:nvPr>
        </p:nvSpPr>
        <p:spPr>
          <a:xfrm>
            <a:off x="535460" y="1164111"/>
            <a:ext cx="9144000" cy="1876899"/>
          </a:xfrm>
        </p:spPr>
        <p:txBody>
          <a:bodyPr anchor="b">
            <a:normAutofit/>
          </a:bodyPr>
          <a:lstStyle>
            <a:lvl1pPr algn="l">
              <a:defRPr sz="4000" b="1" baseline="0">
                <a:solidFill>
                  <a:schemeClr val="bg1"/>
                </a:solidFill>
                <a:effectLst/>
                <a:latin typeface="Cambria" panose="02040503050406030204" pitchFamily="18" charset="0"/>
              </a:defRPr>
            </a:lvl1pPr>
          </a:lstStyle>
          <a:p>
            <a:r>
              <a:rPr lang="en-US" dirty="0"/>
              <a:t>Click here to edit </a:t>
            </a:r>
            <a:br>
              <a:rPr lang="en-US" dirty="0"/>
            </a:br>
            <a:r>
              <a:rPr lang="en-US" dirty="0"/>
              <a:t>master slide</a:t>
            </a:r>
          </a:p>
        </p:txBody>
      </p:sp>
      <p:sp>
        <p:nvSpPr>
          <p:cNvPr id="20" name="Subtitle 2"/>
          <p:cNvSpPr>
            <a:spLocks noGrp="1"/>
          </p:cNvSpPr>
          <p:nvPr>
            <p:ph type="subTitle" idx="1" hasCustomPrompt="1"/>
          </p:nvPr>
        </p:nvSpPr>
        <p:spPr>
          <a:xfrm>
            <a:off x="535460" y="3121918"/>
            <a:ext cx="9144000" cy="473898"/>
          </a:xfrm>
        </p:spPr>
        <p:txBody>
          <a:bodyPr/>
          <a:lstStyle>
            <a:lvl1pPr marL="0" indent="0" algn="l">
              <a:buNone/>
              <a:defRPr sz="2000" cap="none" baseline="0">
                <a:solidFill>
                  <a:schemeClr val="bg1"/>
                </a:solidFill>
                <a:latin typeface="+mn-lt"/>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here to edit subtitle</a:t>
            </a:r>
          </a:p>
        </p:txBody>
      </p:sp>
    </p:spTree>
    <p:extLst>
      <p:ext uri="{BB962C8B-B14F-4D97-AF65-F5344CB8AC3E}">
        <p14:creationId xmlns:p14="http://schemas.microsoft.com/office/powerpoint/2010/main" val="24312488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Branding &amp; Accessibility |</a:t>
            </a:r>
          </a:p>
        </p:txBody>
      </p:sp>
      <p:sp>
        <p:nvSpPr>
          <p:cNvPr id="7" name="Slide Number Placeholder 6"/>
          <p:cNvSpPr>
            <a:spLocks noGrp="1"/>
          </p:cNvSpPr>
          <p:nvPr>
            <p:ph type="sldNum" sz="quarter" idx="12"/>
          </p:nvPr>
        </p:nvSpPr>
        <p:spPr/>
        <p:txBody>
          <a:bodyPr/>
          <a:lstStyle/>
          <a:p>
            <a:fld id="{C26AAFF7-C4D7-4A72-B8FA-A17532192431}" type="slidenum">
              <a:rPr lang="en-US" smtClean="0"/>
              <a:t>‹#›</a:t>
            </a:fld>
            <a:endParaRPr lang="en-US"/>
          </a:p>
        </p:txBody>
      </p:sp>
    </p:spTree>
    <p:extLst>
      <p:ext uri="{BB962C8B-B14F-4D97-AF65-F5344CB8AC3E}">
        <p14:creationId xmlns:p14="http://schemas.microsoft.com/office/powerpoint/2010/main" val="6356353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Branding &amp; Accessibility |</a:t>
            </a:r>
          </a:p>
        </p:txBody>
      </p:sp>
      <p:sp>
        <p:nvSpPr>
          <p:cNvPr id="6" name="Slide Number Placeholder 5"/>
          <p:cNvSpPr>
            <a:spLocks noGrp="1"/>
          </p:cNvSpPr>
          <p:nvPr>
            <p:ph type="sldNum" sz="quarter" idx="12"/>
          </p:nvPr>
        </p:nvSpPr>
        <p:spPr/>
        <p:txBody>
          <a:bodyPr/>
          <a:lstStyle/>
          <a:p>
            <a:fld id="{C26AAFF7-C4D7-4A72-B8FA-A17532192431}" type="slidenum">
              <a:rPr lang="en-US" smtClean="0"/>
              <a:t>‹#›</a:t>
            </a:fld>
            <a:endParaRPr lang="en-US"/>
          </a:p>
        </p:txBody>
      </p:sp>
    </p:spTree>
    <p:extLst>
      <p:ext uri="{BB962C8B-B14F-4D97-AF65-F5344CB8AC3E}">
        <p14:creationId xmlns:p14="http://schemas.microsoft.com/office/powerpoint/2010/main" val="37959591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Branding &amp; Accessibility |</a:t>
            </a:r>
          </a:p>
        </p:txBody>
      </p:sp>
      <p:sp>
        <p:nvSpPr>
          <p:cNvPr id="6" name="Slide Number Placeholder 5"/>
          <p:cNvSpPr>
            <a:spLocks noGrp="1"/>
          </p:cNvSpPr>
          <p:nvPr>
            <p:ph type="sldNum" sz="quarter" idx="12"/>
          </p:nvPr>
        </p:nvSpPr>
        <p:spPr/>
        <p:txBody>
          <a:bodyPr/>
          <a:lstStyle/>
          <a:p>
            <a:fld id="{C26AAFF7-C4D7-4A72-B8FA-A17532192431}" type="slidenum">
              <a:rPr lang="en-US" smtClean="0"/>
              <a:t>‹#›</a:t>
            </a:fld>
            <a:endParaRPr lang="en-US"/>
          </a:p>
        </p:txBody>
      </p:sp>
    </p:spTree>
    <p:extLst>
      <p:ext uri="{BB962C8B-B14F-4D97-AF65-F5344CB8AC3E}">
        <p14:creationId xmlns:p14="http://schemas.microsoft.com/office/powerpoint/2010/main" val="13184271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2" name="Picture 1" descr="Decorative Imag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540"/>
            <a:ext cx="11686314" cy="1015705"/>
          </a:xfrm>
          <a:prstGeom prst="rect">
            <a:avLst/>
          </a:prstGeom>
        </p:spPr>
      </p:pic>
      <p:sp>
        <p:nvSpPr>
          <p:cNvPr id="25" name="Content Placeholder 2"/>
          <p:cNvSpPr>
            <a:spLocks noGrp="1"/>
          </p:cNvSpPr>
          <p:nvPr>
            <p:ph idx="13"/>
          </p:nvPr>
        </p:nvSpPr>
        <p:spPr>
          <a:xfrm>
            <a:off x="751112" y="1340124"/>
            <a:ext cx="10515600" cy="4351338"/>
          </a:xfrm>
        </p:spPr>
        <p:txBody>
          <a:bodyPr>
            <a:normAutofit/>
          </a:bodyPr>
          <a:lstStyle>
            <a:lvl1pPr>
              <a:defRPr sz="4000">
                <a:solidFill>
                  <a:srgbClr val="000000"/>
                </a:solidFill>
                <a:latin typeface="+mn-lt"/>
                <a:ea typeface="Open Sans Light" panose="020B0306030504020204" pitchFamily="34" charset="0"/>
                <a:cs typeface="Open Sans Light" panose="020B0306030504020204" pitchFamily="34" charset="0"/>
              </a:defRPr>
            </a:lvl1pPr>
            <a:lvl2pPr>
              <a:defRPr sz="3600">
                <a:solidFill>
                  <a:srgbClr val="000000"/>
                </a:solidFill>
                <a:latin typeface="+mn-lt"/>
                <a:ea typeface="Open Sans Light" panose="020B0306030504020204" pitchFamily="34" charset="0"/>
                <a:cs typeface="Open Sans Light" panose="020B0306030504020204" pitchFamily="34" charset="0"/>
              </a:defRPr>
            </a:lvl2pPr>
            <a:lvl3pPr>
              <a:defRPr sz="3200">
                <a:solidFill>
                  <a:srgbClr val="000000"/>
                </a:solidFill>
                <a:latin typeface="+mn-lt"/>
                <a:ea typeface="Open Sans Light" panose="020B0306030504020204" pitchFamily="34" charset="0"/>
                <a:cs typeface="Open Sans Light" panose="020B0306030504020204" pitchFamily="34" charset="0"/>
              </a:defRPr>
            </a:lvl3pPr>
            <a:lvl4pPr>
              <a:defRPr sz="2800">
                <a:solidFill>
                  <a:srgbClr val="000000"/>
                </a:solidFill>
                <a:latin typeface="+mn-lt"/>
                <a:ea typeface="Open Sans Light" panose="020B0306030504020204" pitchFamily="34" charset="0"/>
                <a:cs typeface="Open Sans Light" panose="020B0306030504020204" pitchFamily="34" charset="0"/>
              </a:defRPr>
            </a:lvl4pPr>
            <a:lvl5pPr>
              <a:defRPr sz="2800">
                <a:solidFill>
                  <a:srgbClr val="000000"/>
                </a:solidFill>
                <a:latin typeface="+mn-lt"/>
                <a:ea typeface="Open Sans Light" panose="020B0306030504020204" pitchFamily="34" charset="0"/>
                <a:cs typeface="Open Sans Light" panose="020B03060305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6" name="Slide Number Placeholder 5"/>
          <p:cNvSpPr>
            <a:spLocks noGrp="1"/>
          </p:cNvSpPr>
          <p:nvPr>
            <p:ph type="sldNum" sz="quarter" idx="12"/>
          </p:nvPr>
        </p:nvSpPr>
        <p:spPr>
          <a:xfrm>
            <a:off x="9230662" y="6395774"/>
            <a:ext cx="2743200" cy="365125"/>
          </a:xfrm>
        </p:spPr>
        <p:txBody>
          <a:bodyPr/>
          <a:lstStyle>
            <a:lvl1pPr>
              <a:defRPr>
                <a:solidFill>
                  <a:schemeClr val="tx1">
                    <a:lumMod val="90000"/>
                    <a:lumOff val="10000"/>
                  </a:schemeClr>
                </a:solidFill>
              </a:defRPr>
            </a:lvl1pPr>
          </a:lstStyle>
          <a:p>
            <a:r>
              <a:rPr lang="en-US" dirty="0"/>
              <a:t> Presentation Title | </a:t>
            </a:r>
            <a:fld id="{C26AAFF7-C4D7-4A72-B8FA-A17532192431}" type="slidenum">
              <a:rPr lang="en-US" smtClean="0"/>
              <a:pPr/>
              <a:t>‹#›</a:t>
            </a:fld>
            <a:endParaRPr lang="en-US" dirty="0"/>
          </a:p>
        </p:txBody>
      </p:sp>
      <p:pic>
        <p:nvPicPr>
          <p:cNvPr id="9" name="Picture 8" descr="&quot;Department of Education State of Idaho&quot;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59462" y="138122"/>
            <a:ext cx="914400" cy="914400"/>
          </a:xfrm>
          <a:prstGeom prst="rect">
            <a:avLst/>
          </a:prstGeom>
        </p:spPr>
      </p:pic>
      <p:sp>
        <p:nvSpPr>
          <p:cNvPr id="3" name="Rectangle 2">
            <a:extLst>
              <a:ext uri="{FF2B5EF4-FFF2-40B4-BE49-F238E27FC236}">
                <a16:creationId xmlns:a16="http://schemas.microsoft.com/office/drawing/2014/main" id="{2C44DB73-C1BA-4916-9C1F-4118CA578AA6}"/>
              </a:ext>
            </a:extLst>
          </p:cNvPr>
          <p:cNvSpPr/>
          <p:nvPr userDrawn="1"/>
        </p:nvSpPr>
        <p:spPr>
          <a:xfrm>
            <a:off x="0" y="0"/>
            <a:ext cx="10666312" cy="1019245"/>
          </a:xfrm>
          <a:custGeom>
            <a:avLst/>
            <a:gdLst>
              <a:gd name="connsiteX0" fmla="*/ 0 w 10648950"/>
              <a:gd name="connsiteY0" fmla="*/ 0 h 1019245"/>
              <a:gd name="connsiteX1" fmla="*/ 10648950 w 10648950"/>
              <a:gd name="connsiteY1" fmla="*/ 0 h 1019245"/>
              <a:gd name="connsiteX2" fmla="*/ 10648950 w 10648950"/>
              <a:gd name="connsiteY2" fmla="*/ 1019245 h 1019245"/>
              <a:gd name="connsiteX3" fmla="*/ 0 w 10648950"/>
              <a:gd name="connsiteY3" fmla="*/ 1019245 h 1019245"/>
              <a:gd name="connsiteX4" fmla="*/ 0 w 10648950"/>
              <a:gd name="connsiteY4" fmla="*/ 0 h 1019245"/>
              <a:gd name="connsiteX0" fmla="*/ 0 w 10648950"/>
              <a:gd name="connsiteY0" fmla="*/ 0 h 1019245"/>
              <a:gd name="connsiteX1" fmla="*/ 10648950 w 10648950"/>
              <a:gd name="connsiteY1" fmla="*/ 0 h 1019245"/>
              <a:gd name="connsiteX2" fmla="*/ 9731656 w 10648950"/>
              <a:gd name="connsiteY2" fmla="*/ 987415 h 1019245"/>
              <a:gd name="connsiteX3" fmla="*/ 0 w 10648950"/>
              <a:gd name="connsiteY3" fmla="*/ 1019245 h 1019245"/>
              <a:gd name="connsiteX4" fmla="*/ 0 w 10648950"/>
              <a:gd name="connsiteY4" fmla="*/ 0 h 1019245"/>
              <a:gd name="connsiteX0" fmla="*/ 0 w 10648950"/>
              <a:gd name="connsiteY0" fmla="*/ 0 h 1019245"/>
              <a:gd name="connsiteX1" fmla="*/ 10648950 w 10648950"/>
              <a:gd name="connsiteY1" fmla="*/ 0 h 1019245"/>
              <a:gd name="connsiteX2" fmla="*/ 10148344 w 10648950"/>
              <a:gd name="connsiteY2" fmla="*/ 1019245 h 1019245"/>
              <a:gd name="connsiteX3" fmla="*/ 0 w 10648950"/>
              <a:gd name="connsiteY3" fmla="*/ 1019245 h 1019245"/>
              <a:gd name="connsiteX4" fmla="*/ 0 w 10648950"/>
              <a:gd name="connsiteY4" fmla="*/ 0 h 1019245"/>
              <a:gd name="connsiteX0" fmla="*/ 0 w 10666312"/>
              <a:gd name="connsiteY0" fmla="*/ 0 h 1019245"/>
              <a:gd name="connsiteX1" fmla="*/ 10666312 w 10666312"/>
              <a:gd name="connsiteY1" fmla="*/ 0 h 1019245"/>
              <a:gd name="connsiteX2" fmla="*/ 10148344 w 10666312"/>
              <a:gd name="connsiteY2" fmla="*/ 1019245 h 1019245"/>
              <a:gd name="connsiteX3" fmla="*/ 0 w 10666312"/>
              <a:gd name="connsiteY3" fmla="*/ 1019245 h 1019245"/>
              <a:gd name="connsiteX4" fmla="*/ 0 w 10666312"/>
              <a:gd name="connsiteY4" fmla="*/ 0 h 1019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6312" h="1019245">
                <a:moveTo>
                  <a:pt x="0" y="0"/>
                </a:moveTo>
                <a:lnTo>
                  <a:pt x="10666312" y="0"/>
                </a:lnTo>
                <a:lnTo>
                  <a:pt x="10148344" y="1019245"/>
                </a:lnTo>
                <a:lnTo>
                  <a:pt x="0" y="1019245"/>
                </a:lnTo>
                <a:lnTo>
                  <a:pt x="0" y="0"/>
                </a:lnTo>
                <a:close/>
              </a:path>
            </a:pathLst>
          </a:custGeom>
          <a:solidFill>
            <a:srgbClr val="032F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itle 1"/>
          <p:cNvSpPr>
            <a:spLocks noGrp="1"/>
          </p:cNvSpPr>
          <p:nvPr>
            <p:ph type="title"/>
          </p:nvPr>
        </p:nvSpPr>
        <p:spPr>
          <a:xfrm>
            <a:off x="434304" y="0"/>
            <a:ext cx="10515600" cy="988601"/>
          </a:xfrm>
        </p:spPr>
        <p:txBody>
          <a:bodyPr>
            <a:normAutofit/>
          </a:bodyPr>
          <a:lstStyle>
            <a:lvl1pPr>
              <a:defRPr sz="4000" b="1" baseline="0">
                <a:solidFill>
                  <a:schemeClr val="bg1"/>
                </a:solidFill>
                <a:effectLst/>
                <a:latin typeface="Cambria" panose="02040503050406030204" pitchFamily="18" charset="0"/>
              </a:defRPr>
            </a:lvl1pPr>
          </a:lstStyle>
          <a:p>
            <a:r>
              <a:rPr lang="en-US"/>
              <a:t>Click to edit Master title style</a:t>
            </a:r>
            <a:endParaRPr lang="en-US" dirty="0"/>
          </a:p>
        </p:txBody>
      </p:sp>
    </p:spTree>
    <p:extLst>
      <p:ext uri="{BB962C8B-B14F-4D97-AF65-F5344CB8AC3E}">
        <p14:creationId xmlns:p14="http://schemas.microsoft.com/office/powerpoint/2010/main" val="3308857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EF05453-CE18-4505-AFF0-587B9C64AC53}"/>
              </a:ext>
            </a:extLst>
          </p:cNvPr>
          <p:cNvPicPr>
            <a:picLocks noChangeAspect="1"/>
          </p:cNvPicPr>
          <p:nvPr userDrawn="1"/>
        </p:nvPicPr>
        <p:blipFill>
          <a:blip r:embed="rId2"/>
          <a:stretch>
            <a:fillRect/>
          </a:stretch>
        </p:blipFill>
        <p:spPr>
          <a:xfrm>
            <a:off x="7298267" y="1266590"/>
            <a:ext cx="4893733" cy="3264408"/>
          </a:xfrm>
          <a:prstGeom prst="rect">
            <a:avLst/>
          </a:prstGeom>
        </p:spPr>
      </p:pic>
      <p:sp>
        <p:nvSpPr>
          <p:cNvPr id="10" name="Slide Number Placeholder 5"/>
          <p:cNvSpPr>
            <a:spLocks noGrp="1"/>
          </p:cNvSpPr>
          <p:nvPr>
            <p:ph type="sldNum" sz="quarter" idx="12"/>
          </p:nvPr>
        </p:nvSpPr>
        <p:spPr>
          <a:xfrm>
            <a:off x="9230662" y="6395774"/>
            <a:ext cx="2743200" cy="365125"/>
          </a:xfrm>
        </p:spPr>
        <p:txBody>
          <a:bodyPr/>
          <a:lstStyle>
            <a:lvl1pPr>
              <a:defRPr>
                <a:solidFill>
                  <a:schemeClr val="tx1">
                    <a:lumMod val="90000"/>
                    <a:lumOff val="10000"/>
                  </a:schemeClr>
                </a:solidFill>
              </a:defRPr>
            </a:lvl1pPr>
          </a:lstStyle>
          <a:p>
            <a:r>
              <a:rPr lang="en-US" dirty="0"/>
              <a:t> Presentation Title | </a:t>
            </a:r>
            <a:fld id="{C26AAFF7-C4D7-4A72-B8FA-A17532192431}" type="slidenum">
              <a:rPr lang="en-US" smtClean="0"/>
              <a:pPr/>
              <a:t>‹#›</a:t>
            </a:fld>
            <a:endParaRPr lang="en-US" dirty="0"/>
          </a:p>
        </p:txBody>
      </p:sp>
      <p:pic>
        <p:nvPicPr>
          <p:cNvPr id="11" name="Picture 10" descr="&quot;Department of Education State of Idaho&quot;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5460" y="138122"/>
            <a:ext cx="914400" cy="914400"/>
          </a:xfrm>
          <a:prstGeom prst="rect">
            <a:avLst/>
          </a:prstGeom>
        </p:spPr>
      </p:pic>
      <p:sp>
        <p:nvSpPr>
          <p:cNvPr id="3" name="Rectangle 2">
            <a:extLst>
              <a:ext uri="{FF2B5EF4-FFF2-40B4-BE49-F238E27FC236}">
                <a16:creationId xmlns:a16="http://schemas.microsoft.com/office/drawing/2014/main" id="{441E8494-0BA4-4A61-A5B4-AFEE712C8D23}"/>
              </a:ext>
            </a:extLst>
          </p:cNvPr>
          <p:cNvSpPr/>
          <p:nvPr userDrawn="1"/>
        </p:nvSpPr>
        <p:spPr>
          <a:xfrm>
            <a:off x="0" y="1265960"/>
            <a:ext cx="8957733" cy="3265037"/>
          </a:xfrm>
          <a:custGeom>
            <a:avLst/>
            <a:gdLst>
              <a:gd name="connsiteX0" fmla="*/ 0 w 8805333"/>
              <a:gd name="connsiteY0" fmla="*/ 0 h 3271543"/>
              <a:gd name="connsiteX1" fmla="*/ 8805333 w 8805333"/>
              <a:gd name="connsiteY1" fmla="*/ 0 h 3271543"/>
              <a:gd name="connsiteX2" fmla="*/ 8805333 w 8805333"/>
              <a:gd name="connsiteY2" fmla="*/ 3271543 h 3271543"/>
              <a:gd name="connsiteX3" fmla="*/ 0 w 8805333"/>
              <a:gd name="connsiteY3" fmla="*/ 3271543 h 3271543"/>
              <a:gd name="connsiteX4" fmla="*/ 0 w 8805333"/>
              <a:gd name="connsiteY4" fmla="*/ 0 h 3271543"/>
              <a:gd name="connsiteX0" fmla="*/ 0 w 8805333"/>
              <a:gd name="connsiteY0" fmla="*/ 8466 h 3280009"/>
              <a:gd name="connsiteX1" fmla="*/ 4978399 w 8805333"/>
              <a:gd name="connsiteY1" fmla="*/ 0 h 3280009"/>
              <a:gd name="connsiteX2" fmla="*/ 8805333 w 8805333"/>
              <a:gd name="connsiteY2" fmla="*/ 3280009 h 3280009"/>
              <a:gd name="connsiteX3" fmla="*/ 0 w 8805333"/>
              <a:gd name="connsiteY3" fmla="*/ 3280009 h 3280009"/>
              <a:gd name="connsiteX4" fmla="*/ 0 w 8805333"/>
              <a:gd name="connsiteY4" fmla="*/ 8466 h 3280009"/>
              <a:gd name="connsiteX0" fmla="*/ 0 w 8805333"/>
              <a:gd name="connsiteY0" fmla="*/ 0 h 3271543"/>
              <a:gd name="connsiteX1" fmla="*/ 7179732 w 8805333"/>
              <a:gd name="connsiteY1" fmla="*/ 16934 h 3271543"/>
              <a:gd name="connsiteX2" fmla="*/ 8805333 w 8805333"/>
              <a:gd name="connsiteY2" fmla="*/ 3271543 h 3271543"/>
              <a:gd name="connsiteX3" fmla="*/ 0 w 8805333"/>
              <a:gd name="connsiteY3" fmla="*/ 3271543 h 3271543"/>
              <a:gd name="connsiteX4" fmla="*/ 0 w 8805333"/>
              <a:gd name="connsiteY4" fmla="*/ 0 h 3271543"/>
              <a:gd name="connsiteX0" fmla="*/ 0 w 8805333"/>
              <a:gd name="connsiteY0" fmla="*/ 0 h 3271543"/>
              <a:gd name="connsiteX1" fmla="*/ 7179732 w 8805333"/>
              <a:gd name="connsiteY1" fmla="*/ 16934 h 3271543"/>
              <a:gd name="connsiteX2" fmla="*/ 8805333 w 8805333"/>
              <a:gd name="connsiteY2" fmla="*/ 3271543 h 3271543"/>
              <a:gd name="connsiteX3" fmla="*/ 0 w 8805333"/>
              <a:gd name="connsiteY3" fmla="*/ 3271543 h 3271543"/>
              <a:gd name="connsiteX4" fmla="*/ 0 w 8805333"/>
              <a:gd name="connsiteY4" fmla="*/ 0 h 3271543"/>
              <a:gd name="connsiteX0" fmla="*/ 0 w 8805333"/>
              <a:gd name="connsiteY0" fmla="*/ 0 h 3271543"/>
              <a:gd name="connsiteX1" fmla="*/ 7182542 w 8805333"/>
              <a:gd name="connsiteY1" fmla="*/ 5481 h 3271543"/>
              <a:gd name="connsiteX2" fmla="*/ 8805333 w 8805333"/>
              <a:gd name="connsiteY2" fmla="*/ 3271543 h 3271543"/>
              <a:gd name="connsiteX3" fmla="*/ 0 w 8805333"/>
              <a:gd name="connsiteY3" fmla="*/ 3271543 h 3271543"/>
              <a:gd name="connsiteX4" fmla="*/ 0 w 8805333"/>
              <a:gd name="connsiteY4" fmla="*/ 0 h 3271543"/>
              <a:gd name="connsiteX0" fmla="*/ 0 w 8805333"/>
              <a:gd name="connsiteY0" fmla="*/ 0 h 3271543"/>
              <a:gd name="connsiteX1" fmla="*/ 7179732 w 8805333"/>
              <a:gd name="connsiteY1" fmla="*/ 2618 h 3271543"/>
              <a:gd name="connsiteX2" fmla="*/ 8805333 w 8805333"/>
              <a:gd name="connsiteY2" fmla="*/ 3271543 h 3271543"/>
              <a:gd name="connsiteX3" fmla="*/ 0 w 8805333"/>
              <a:gd name="connsiteY3" fmla="*/ 3271543 h 3271543"/>
              <a:gd name="connsiteX4" fmla="*/ 0 w 8805333"/>
              <a:gd name="connsiteY4" fmla="*/ 0 h 327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05333" h="3271543">
                <a:moveTo>
                  <a:pt x="0" y="0"/>
                </a:moveTo>
                <a:lnTo>
                  <a:pt x="7179732" y="2618"/>
                </a:lnTo>
                <a:lnTo>
                  <a:pt x="8805333" y="3271543"/>
                </a:lnTo>
                <a:lnTo>
                  <a:pt x="0" y="3271543"/>
                </a:lnTo>
                <a:lnTo>
                  <a:pt x="0" y="0"/>
                </a:lnTo>
                <a:close/>
              </a:path>
            </a:pathLst>
          </a:custGeom>
          <a:solidFill>
            <a:srgbClr val="032F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allelogram 3">
            <a:extLst>
              <a:ext uri="{FF2B5EF4-FFF2-40B4-BE49-F238E27FC236}">
                <a16:creationId xmlns:a16="http://schemas.microsoft.com/office/drawing/2014/main" id="{4DBC1E70-488F-4EA2-8344-70BFECA31CB8}"/>
              </a:ext>
            </a:extLst>
          </p:cNvPr>
          <p:cNvSpPr/>
          <p:nvPr userDrawn="1"/>
        </p:nvSpPr>
        <p:spPr>
          <a:xfrm flipH="1">
            <a:off x="7432543" y="1266589"/>
            <a:ext cx="2060650" cy="3264408"/>
          </a:xfrm>
          <a:prstGeom prst="parallelogram">
            <a:avLst>
              <a:gd name="adj" fmla="val 82904"/>
            </a:avLst>
          </a:prstGeom>
          <a:solidFill>
            <a:srgbClr val="032F55">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p:cNvSpPr>
            <a:spLocks noGrp="1"/>
          </p:cNvSpPr>
          <p:nvPr>
            <p:ph type="ctrTitle" hasCustomPrompt="1"/>
          </p:nvPr>
        </p:nvSpPr>
        <p:spPr>
          <a:xfrm>
            <a:off x="535460" y="1266590"/>
            <a:ext cx="9144000" cy="1876899"/>
          </a:xfrm>
        </p:spPr>
        <p:txBody>
          <a:bodyPr anchor="b">
            <a:normAutofit/>
          </a:bodyPr>
          <a:lstStyle>
            <a:lvl1pPr algn="l">
              <a:defRPr sz="4000" b="1" baseline="0">
                <a:solidFill>
                  <a:schemeClr val="bg1"/>
                </a:solidFill>
                <a:effectLst/>
                <a:latin typeface="Cambria" panose="02040503050406030204" pitchFamily="18" charset="0"/>
              </a:defRPr>
            </a:lvl1pPr>
          </a:lstStyle>
          <a:p>
            <a:r>
              <a:rPr lang="en-US" dirty="0"/>
              <a:t>Click here to edit </a:t>
            </a:r>
            <a:br>
              <a:rPr lang="en-US" dirty="0"/>
            </a:br>
            <a:r>
              <a:rPr lang="en-US" dirty="0"/>
              <a:t>master slide</a:t>
            </a:r>
          </a:p>
        </p:txBody>
      </p:sp>
      <p:sp>
        <p:nvSpPr>
          <p:cNvPr id="9" name="Subtitle 2"/>
          <p:cNvSpPr>
            <a:spLocks noGrp="1"/>
          </p:cNvSpPr>
          <p:nvPr>
            <p:ph type="subTitle" idx="1" hasCustomPrompt="1"/>
          </p:nvPr>
        </p:nvSpPr>
        <p:spPr>
          <a:xfrm>
            <a:off x="535460" y="3224397"/>
            <a:ext cx="9144000" cy="473898"/>
          </a:xfrm>
        </p:spPr>
        <p:txBody>
          <a:bodyPr/>
          <a:lstStyle>
            <a:lvl1pPr marL="0" indent="0" algn="l">
              <a:buNone/>
              <a:defRPr sz="2000" cap="none" baseline="0">
                <a:solidFill>
                  <a:schemeClr val="bg1"/>
                </a:solidFill>
                <a:latin typeface="+mn-lt"/>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here to edit subtitle</a:t>
            </a:r>
          </a:p>
        </p:txBody>
      </p:sp>
    </p:spTree>
    <p:extLst>
      <p:ext uri="{BB962C8B-B14F-4D97-AF65-F5344CB8AC3E}">
        <p14:creationId xmlns:p14="http://schemas.microsoft.com/office/powerpoint/2010/main" val="33117347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2" name="Picture 11" descr="Decorative Imag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540"/>
            <a:ext cx="11686314" cy="1015705"/>
          </a:xfrm>
          <a:prstGeom prst="rect">
            <a:avLst/>
          </a:prstGeom>
        </p:spPr>
      </p:pic>
      <p:sp>
        <p:nvSpPr>
          <p:cNvPr id="3" name="Content Placeholder 2"/>
          <p:cNvSpPr>
            <a:spLocks noGrp="1"/>
          </p:cNvSpPr>
          <p:nvPr>
            <p:ph sz="half" idx="1"/>
          </p:nvPr>
        </p:nvSpPr>
        <p:spPr>
          <a:xfrm>
            <a:off x="838200" y="1262210"/>
            <a:ext cx="5181600" cy="4351338"/>
          </a:xfrm>
        </p:spPr>
        <p:txBody>
          <a:bodyPr>
            <a:normAutofit/>
          </a:bodyPr>
          <a:lstStyle>
            <a:lvl1pPr>
              <a:defRPr sz="3600">
                <a:solidFill>
                  <a:srgbClr val="000000"/>
                </a:solidFill>
                <a:latin typeface="+mn-lt"/>
                <a:ea typeface="Open Sans Light" panose="020B0306030504020204" pitchFamily="34" charset="0"/>
                <a:cs typeface="Open Sans Light" panose="020B0306030504020204" pitchFamily="34" charset="0"/>
              </a:defRPr>
            </a:lvl1pPr>
            <a:lvl2pPr>
              <a:defRPr sz="3200">
                <a:solidFill>
                  <a:srgbClr val="000000"/>
                </a:solidFill>
                <a:latin typeface="+mn-lt"/>
                <a:ea typeface="Open Sans Light" panose="020B0306030504020204" pitchFamily="34" charset="0"/>
                <a:cs typeface="Open Sans Light" panose="020B0306030504020204" pitchFamily="34" charset="0"/>
              </a:defRPr>
            </a:lvl2pPr>
            <a:lvl3pPr>
              <a:defRPr sz="2800">
                <a:solidFill>
                  <a:srgbClr val="000000"/>
                </a:solidFill>
                <a:latin typeface="+mn-lt"/>
                <a:ea typeface="Open Sans Light" panose="020B0306030504020204" pitchFamily="34" charset="0"/>
                <a:cs typeface="Open Sans Light" panose="020B0306030504020204" pitchFamily="34" charset="0"/>
              </a:defRPr>
            </a:lvl3pPr>
            <a:lvl4pPr>
              <a:defRPr sz="2400">
                <a:solidFill>
                  <a:srgbClr val="000000"/>
                </a:solidFill>
                <a:latin typeface="+mn-lt"/>
                <a:ea typeface="Open Sans Light" panose="020B0306030504020204" pitchFamily="34" charset="0"/>
                <a:cs typeface="Open Sans Light" panose="020B0306030504020204" pitchFamily="34" charset="0"/>
              </a:defRPr>
            </a:lvl4pPr>
            <a:lvl5pPr>
              <a:defRPr sz="2400">
                <a:solidFill>
                  <a:srgbClr val="000000"/>
                </a:solidFill>
                <a:latin typeface="+mn-lt"/>
                <a:ea typeface="Open Sans Light" panose="020B0306030504020204" pitchFamily="34" charset="0"/>
                <a:cs typeface="Open Sans Light" panose="020B03060305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262210"/>
            <a:ext cx="5181600" cy="4351338"/>
          </a:xfrm>
        </p:spPr>
        <p:txBody>
          <a:bodyPr>
            <a:normAutofit/>
          </a:bodyPr>
          <a:lstStyle>
            <a:lvl1pPr>
              <a:defRPr sz="3600">
                <a:solidFill>
                  <a:srgbClr val="000000"/>
                </a:solidFill>
                <a:latin typeface="+mn-lt"/>
                <a:ea typeface="Open Sans Light" panose="020B0306030504020204" pitchFamily="34" charset="0"/>
                <a:cs typeface="Open Sans Light" panose="020B0306030504020204" pitchFamily="34" charset="0"/>
              </a:defRPr>
            </a:lvl1pPr>
            <a:lvl2pPr>
              <a:defRPr sz="3200">
                <a:solidFill>
                  <a:srgbClr val="000000"/>
                </a:solidFill>
                <a:latin typeface="+mn-lt"/>
                <a:ea typeface="Open Sans Light" panose="020B0306030504020204" pitchFamily="34" charset="0"/>
                <a:cs typeface="Open Sans Light" panose="020B0306030504020204" pitchFamily="34" charset="0"/>
              </a:defRPr>
            </a:lvl2pPr>
            <a:lvl3pPr>
              <a:defRPr sz="2800">
                <a:solidFill>
                  <a:srgbClr val="000000"/>
                </a:solidFill>
                <a:latin typeface="+mn-lt"/>
                <a:ea typeface="Open Sans Light" panose="020B0306030504020204" pitchFamily="34" charset="0"/>
                <a:cs typeface="Open Sans Light" panose="020B0306030504020204" pitchFamily="34" charset="0"/>
              </a:defRPr>
            </a:lvl3pPr>
            <a:lvl4pPr>
              <a:defRPr sz="2400">
                <a:solidFill>
                  <a:srgbClr val="000000"/>
                </a:solidFill>
                <a:latin typeface="+mn-lt"/>
                <a:ea typeface="Open Sans Light" panose="020B0306030504020204" pitchFamily="34" charset="0"/>
                <a:cs typeface="Open Sans Light" panose="020B0306030504020204" pitchFamily="34" charset="0"/>
              </a:defRPr>
            </a:lvl4pPr>
            <a:lvl5pPr>
              <a:defRPr sz="2400">
                <a:solidFill>
                  <a:srgbClr val="000000"/>
                </a:solidFill>
                <a:latin typeface="+mn-lt"/>
                <a:ea typeface="Open Sans Light" panose="020B0306030504020204" pitchFamily="34" charset="0"/>
                <a:cs typeface="Open Sans Light" panose="020B03060305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1"/>
          <p:cNvSpPr>
            <a:spLocks noGrp="1"/>
          </p:cNvSpPr>
          <p:nvPr>
            <p:ph type="title"/>
          </p:nvPr>
        </p:nvSpPr>
        <p:spPr>
          <a:xfrm>
            <a:off x="434304" y="0"/>
            <a:ext cx="10515600" cy="988601"/>
          </a:xfrm>
        </p:spPr>
        <p:txBody>
          <a:bodyPr>
            <a:normAutofit/>
          </a:bodyPr>
          <a:lstStyle>
            <a:lvl1pPr>
              <a:defRPr sz="4000" b="1" baseline="0">
                <a:solidFill>
                  <a:schemeClr val="bg1"/>
                </a:solidFill>
                <a:effectLst/>
                <a:latin typeface="Cambria" panose="02040503050406030204" pitchFamily="18" charset="0"/>
              </a:defRPr>
            </a:lvl1pPr>
          </a:lstStyle>
          <a:p>
            <a:r>
              <a:rPr lang="en-US"/>
              <a:t>Click to edit Master title style</a:t>
            </a:r>
            <a:endParaRPr lang="en-US" dirty="0"/>
          </a:p>
        </p:txBody>
      </p:sp>
      <p:sp>
        <p:nvSpPr>
          <p:cNvPr id="10" name="Slide Number Placeholder 5"/>
          <p:cNvSpPr>
            <a:spLocks noGrp="1"/>
          </p:cNvSpPr>
          <p:nvPr>
            <p:ph type="sldNum" sz="quarter" idx="12"/>
          </p:nvPr>
        </p:nvSpPr>
        <p:spPr>
          <a:xfrm>
            <a:off x="9230662" y="6395774"/>
            <a:ext cx="2743200" cy="365125"/>
          </a:xfrm>
        </p:spPr>
        <p:txBody>
          <a:bodyPr/>
          <a:lstStyle>
            <a:lvl1pPr>
              <a:defRPr>
                <a:solidFill>
                  <a:schemeClr val="tx1">
                    <a:lumMod val="90000"/>
                    <a:lumOff val="10000"/>
                  </a:schemeClr>
                </a:solidFill>
              </a:defRPr>
            </a:lvl1pPr>
          </a:lstStyle>
          <a:p>
            <a:r>
              <a:rPr lang="en-US" dirty="0"/>
              <a:t> Presentation Title | </a:t>
            </a:r>
            <a:fld id="{C26AAFF7-C4D7-4A72-B8FA-A17532192431}" type="slidenum">
              <a:rPr lang="en-US" smtClean="0"/>
              <a:pPr/>
              <a:t>‹#›</a:t>
            </a:fld>
            <a:endParaRPr lang="en-US" dirty="0"/>
          </a:p>
        </p:txBody>
      </p:sp>
      <p:pic>
        <p:nvPicPr>
          <p:cNvPr id="13" name="Picture 12" descr="&quot;Department of Education State of Idaho&quot;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59462" y="138122"/>
            <a:ext cx="914400" cy="914400"/>
          </a:xfrm>
          <a:prstGeom prst="rect">
            <a:avLst/>
          </a:prstGeom>
        </p:spPr>
      </p:pic>
    </p:spTree>
    <p:extLst>
      <p:ext uri="{BB962C8B-B14F-4D97-AF65-F5344CB8AC3E}">
        <p14:creationId xmlns:p14="http://schemas.microsoft.com/office/powerpoint/2010/main" val="2920432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1" name="Picture 10" descr="Decorative Imag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540"/>
            <a:ext cx="11686314" cy="1015705"/>
          </a:xfrm>
          <a:prstGeom prst="rect">
            <a:avLst/>
          </a:prstGeom>
        </p:spPr>
      </p:pic>
      <p:sp>
        <p:nvSpPr>
          <p:cNvPr id="13" name="Text Placeholder 2"/>
          <p:cNvSpPr>
            <a:spLocks noGrp="1"/>
          </p:cNvSpPr>
          <p:nvPr>
            <p:ph type="body" idx="1"/>
          </p:nvPr>
        </p:nvSpPr>
        <p:spPr>
          <a:xfrm>
            <a:off x="740226" y="1035906"/>
            <a:ext cx="5157787" cy="823912"/>
          </a:xfrm>
        </p:spPr>
        <p:txBody>
          <a:bodyPr anchor="b"/>
          <a:lstStyle>
            <a:lvl1pPr marL="0" indent="0">
              <a:buNone/>
              <a:defRPr sz="2400" b="1">
                <a:solidFill>
                  <a:srgbClr val="000000"/>
                </a:solidFill>
                <a:latin typeface="+mn-lt"/>
                <a:ea typeface="Open Sans Semibold" panose="020B0706030804020204" pitchFamily="34" charset="0"/>
                <a:cs typeface="Open Sans Semibold" panose="020B07060308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Content Placeholder 3"/>
          <p:cNvSpPr>
            <a:spLocks noGrp="1"/>
          </p:cNvSpPr>
          <p:nvPr>
            <p:ph sz="half" idx="2"/>
          </p:nvPr>
        </p:nvSpPr>
        <p:spPr>
          <a:xfrm>
            <a:off x="740226" y="1859818"/>
            <a:ext cx="5157787" cy="3684588"/>
          </a:xfrm>
        </p:spPr>
        <p:txBody>
          <a:bodyPr/>
          <a:lstStyle>
            <a:lvl1pPr>
              <a:defRPr>
                <a:solidFill>
                  <a:srgbClr val="000000"/>
                </a:solidFill>
                <a:latin typeface="+mn-lt"/>
                <a:ea typeface="Open Sans Light" panose="020B0306030504020204" pitchFamily="34" charset="0"/>
                <a:cs typeface="Open Sans Light" panose="020B0306030504020204" pitchFamily="34" charset="0"/>
              </a:defRPr>
            </a:lvl1pPr>
            <a:lvl2pPr>
              <a:defRPr>
                <a:solidFill>
                  <a:srgbClr val="000000"/>
                </a:solidFill>
                <a:latin typeface="+mn-lt"/>
                <a:ea typeface="Open Sans Light" panose="020B0306030504020204" pitchFamily="34" charset="0"/>
                <a:cs typeface="Open Sans Light" panose="020B0306030504020204" pitchFamily="34" charset="0"/>
              </a:defRPr>
            </a:lvl2pPr>
            <a:lvl3pPr>
              <a:defRPr>
                <a:solidFill>
                  <a:srgbClr val="000000"/>
                </a:solidFill>
                <a:latin typeface="+mn-lt"/>
                <a:ea typeface="Open Sans Light" panose="020B0306030504020204" pitchFamily="34" charset="0"/>
                <a:cs typeface="Open Sans Light" panose="020B0306030504020204" pitchFamily="34" charset="0"/>
              </a:defRPr>
            </a:lvl3pPr>
            <a:lvl4pPr>
              <a:defRPr>
                <a:solidFill>
                  <a:srgbClr val="000000"/>
                </a:solidFill>
                <a:latin typeface="+mn-lt"/>
                <a:ea typeface="Open Sans Light" panose="020B0306030504020204" pitchFamily="34" charset="0"/>
                <a:cs typeface="Open Sans Light" panose="020B0306030504020204" pitchFamily="34" charset="0"/>
              </a:defRPr>
            </a:lvl4pPr>
            <a:lvl5pPr>
              <a:defRPr>
                <a:solidFill>
                  <a:srgbClr val="000000"/>
                </a:solidFill>
                <a:latin typeface="+mn-lt"/>
                <a:ea typeface="Open Sans Light" panose="020B0306030504020204" pitchFamily="34" charset="0"/>
                <a:cs typeface="Open Sans Light" panose="020B03060305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5"/>
          <p:cNvSpPr>
            <a:spLocks noGrp="1"/>
          </p:cNvSpPr>
          <p:nvPr>
            <p:ph sz="quarter" idx="4"/>
          </p:nvPr>
        </p:nvSpPr>
        <p:spPr>
          <a:xfrm>
            <a:off x="6072638" y="1859818"/>
            <a:ext cx="5183188" cy="3684588"/>
          </a:xfrm>
        </p:spPr>
        <p:txBody>
          <a:bodyPr/>
          <a:lstStyle>
            <a:lvl1pPr>
              <a:defRPr>
                <a:solidFill>
                  <a:srgbClr val="000000"/>
                </a:solidFill>
                <a:latin typeface="+mn-lt"/>
                <a:ea typeface="Open Sans Light" panose="020B0306030504020204" pitchFamily="34" charset="0"/>
                <a:cs typeface="Open Sans Light" panose="020B0306030504020204" pitchFamily="34" charset="0"/>
              </a:defRPr>
            </a:lvl1pPr>
            <a:lvl2pPr>
              <a:defRPr>
                <a:solidFill>
                  <a:srgbClr val="000000"/>
                </a:solidFill>
                <a:latin typeface="+mn-lt"/>
                <a:ea typeface="Open Sans Light" panose="020B0306030504020204" pitchFamily="34" charset="0"/>
                <a:cs typeface="Open Sans Light" panose="020B0306030504020204" pitchFamily="34" charset="0"/>
              </a:defRPr>
            </a:lvl2pPr>
            <a:lvl3pPr>
              <a:defRPr>
                <a:solidFill>
                  <a:srgbClr val="000000"/>
                </a:solidFill>
                <a:latin typeface="+mn-lt"/>
                <a:ea typeface="Open Sans Light" panose="020B0306030504020204" pitchFamily="34" charset="0"/>
                <a:cs typeface="Open Sans Light" panose="020B0306030504020204" pitchFamily="34" charset="0"/>
              </a:defRPr>
            </a:lvl3pPr>
            <a:lvl4pPr>
              <a:defRPr>
                <a:solidFill>
                  <a:srgbClr val="000000"/>
                </a:solidFill>
                <a:latin typeface="+mn-lt"/>
                <a:ea typeface="Open Sans Light" panose="020B0306030504020204" pitchFamily="34" charset="0"/>
                <a:cs typeface="Open Sans Light" panose="020B0306030504020204" pitchFamily="34" charset="0"/>
              </a:defRPr>
            </a:lvl4pPr>
            <a:lvl5pPr>
              <a:defRPr>
                <a:solidFill>
                  <a:srgbClr val="000000"/>
                </a:solidFill>
                <a:latin typeface="+mn-lt"/>
                <a:ea typeface="Open Sans Light" panose="020B0306030504020204" pitchFamily="34" charset="0"/>
                <a:cs typeface="Open Sans Light" panose="020B03060305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Slide Number Placeholder 5"/>
          <p:cNvSpPr>
            <a:spLocks noGrp="1"/>
          </p:cNvSpPr>
          <p:nvPr>
            <p:ph type="sldNum" sz="quarter" idx="12"/>
          </p:nvPr>
        </p:nvSpPr>
        <p:spPr>
          <a:xfrm>
            <a:off x="9230662" y="6395774"/>
            <a:ext cx="2743200" cy="365125"/>
          </a:xfrm>
        </p:spPr>
        <p:txBody>
          <a:bodyPr/>
          <a:lstStyle>
            <a:lvl1pPr>
              <a:defRPr>
                <a:solidFill>
                  <a:schemeClr val="tx1">
                    <a:lumMod val="90000"/>
                    <a:lumOff val="10000"/>
                  </a:schemeClr>
                </a:solidFill>
              </a:defRPr>
            </a:lvl1pPr>
          </a:lstStyle>
          <a:p>
            <a:r>
              <a:rPr lang="en-US" dirty="0"/>
              <a:t> Presentation Title | </a:t>
            </a:r>
            <a:fld id="{C26AAFF7-C4D7-4A72-B8FA-A17532192431}" type="slidenum">
              <a:rPr lang="en-US" smtClean="0"/>
              <a:pPr/>
              <a:t>‹#›</a:t>
            </a:fld>
            <a:endParaRPr lang="en-US" dirty="0"/>
          </a:p>
        </p:txBody>
      </p:sp>
      <p:sp>
        <p:nvSpPr>
          <p:cNvPr id="22" name="Title 1"/>
          <p:cNvSpPr>
            <a:spLocks noGrp="1"/>
          </p:cNvSpPr>
          <p:nvPr>
            <p:ph type="title"/>
          </p:nvPr>
        </p:nvSpPr>
        <p:spPr>
          <a:xfrm>
            <a:off x="434304" y="0"/>
            <a:ext cx="10515600" cy="988601"/>
          </a:xfrm>
        </p:spPr>
        <p:txBody>
          <a:bodyPr>
            <a:normAutofit/>
          </a:bodyPr>
          <a:lstStyle>
            <a:lvl1pPr>
              <a:defRPr sz="4000" b="1" baseline="0">
                <a:solidFill>
                  <a:schemeClr val="bg1"/>
                </a:solidFill>
                <a:effectLst/>
                <a:latin typeface="Cambria" panose="02040503050406030204" pitchFamily="18" charset="0"/>
              </a:defRPr>
            </a:lvl1pPr>
          </a:lstStyle>
          <a:p>
            <a:r>
              <a:rPr lang="en-US"/>
              <a:t>Click to edit Master title style</a:t>
            </a:r>
            <a:endParaRPr lang="en-US" dirty="0"/>
          </a:p>
        </p:txBody>
      </p:sp>
      <p:pic>
        <p:nvPicPr>
          <p:cNvPr id="12" name="Picture 11" descr="&quot;Department of Education State of Idaho&quot;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59462" y="138122"/>
            <a:ext cx="914400" cy="914400"/>
          </a:xfrm>
          <a:prstGeom prst="rect">
            <a:avLst/>
          </a:prstGeom>
        </p:spPr>
      </p:pic>
    </p:spTree>
    <p:extLst>
      <p:ext uri="{BB962C8B-B14F-4D97-AF65-F5344CB8AC3E}">
        <p14:creationId xmlns:p14="http://schemas.microsoft.com/office/powerpoint/2010/main" val="7090030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5" name="Title 1"/>
          <p:cNvSpPr>
            <a:spLocks noGrp="1"/>
          </p:cNvSpPr>
          <p:nvPr>
            <p:ph type="title"/>
          </p:nvPr>
        </p:nvSpPr>
        <p:spPr>
          <a:xfrm>
            <a:off x="949295" y="0"/>
            <a:ext cx="10515600" cy="1325563"/>
          </a:xfrm>
        </p:spPr>
        <p:txBody>
          <a:bodyPr>
            <a:normAutofit/>
          </a:bodyPr>
          <a:lstStyle>
            <a:lvl1pPr algn="ctr">
              <a:defRPr sz="4000">
                <a:latin typeface="+mj-lt"/>
                <a:ea typeface="Open Sans Light" panose="020B0306030504020204" pitchFamily="34" charset="0"/>
                <a:cs typeface="Open Sans Light" panose="020B0306030504020204" pitchFamily="34" charset="0"/>
              </a:defRPr>
            </a:lvl1pPr>
          </a:lstStyle>
          <a:p>
            <a:r>
              <a:rPr lang="en-US"/>
              <a:t>Click to edit Master title style</a:t>
            </a:r>
            <a:endParaRPr lang="en-US" dirty="0"/>
          </a:p>
        </p:txBody>
      </p:sp>
      <p:sp>
        <p:nvSpPr>
          <p:cNvPr id="7" name="Slide Number Placeholder 5"/>
          <p:cNvSpPr>
            <a:spLocks noGrp="1"/>
          </p:cNvSpPr>
          <p:nvPr>
            <p:ph type="sldNum" sz="quarter" idx="12"/>
          </p:nvPr>
        </p:nvSpPr>
        <p:spPr>
          <a:xfrm>
            <a:off x="9230662" y="6395774"/>
            <a:ext cx="2743200" cy="365125"/>
          </a:xfrm>
        </p:spPr>
        <p:txBody>
          <a:bodyPr/>
          <a:lstStyle>
            <a:lvl1pPr>
              <a:defRPr>
                <a:solidFill>
                  <a:schemeClr val="tx1">
                    <a:lumMod val="90000"/>
                    <a:lumOff val="10000"/>
                  </a:schemeClr>
                </a:solidFill>
              </a:defRPr>
            </a:lvl1pPr>
          </a:lstStyle>
          <a:p>
            <a:r>
              <a:rPr lang="en-US" dirty="0"/>
              <a:t> Presentation Title | </a:t>
            </a:r>
            <a:fld id="{C26AAFF7-C4D7-4A72-B8FA-A17532192431}" type="slidenum">
              <a:rPr lang="en-US" smtClean="0"/>
              <a:pPr/>
              <a:t>‹#›</a:t>
            </a:fld>
            <a:endParaRPr lang="en-US" dirty="0"/>
          </a:p>
        </p:txBody>
      </p:sp>
    </p:spTree>
    <p:extLst>
      <p:ext uri="{BB962C8B-B14F-4D97-AF65-F5344CB8AC3E}">
        <p14:creationId xmlns:p14="http://schemas.microsoft.com/office/powerpoint/2010/main" val="42704463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978234"/>
            <a:ext cx="4887589" cy="879766"/>
          </a:xfrm>
          <a:prstGeom prst="rect">
            <a:avLst/>
          </a:prstGeom>
        </p:spPr>
      </p:pic>
      <p:sp>
        <p:nvSpPr>
          <p:cNvPr id="18" name="Date Placeholder 2"/>
          <p:cNvSpPr>
            <a:spLocks noGrp="1"/>
          </p:cNvSpPr>
          <p:nvPr>
            <p:ph type="dt" sz="half" idx="10"/>
          </p:nvPr>
        </p:nvSpPr>
        <p:spPr>
          <a:xfrm>
            <a:off x="9230662" y="6026385"/>
            <a:ext cx="2743200" cy="365125"/>
          </a:xfrm>
        </p:spPr>
        <p:txBody>
          <a:bodyPr/>
          <a:lstStyle>
            <a:lvl1pPr algn="r">
              <a:defRPr>
                <a:solidFill>
                  <a:schemeClr val="tx1">
                    <a:lumMod val="90000"/>
                    <a:lumOff val="10000"/>
                  </a:schemeClr>
                </a:solidFill>
              </a:defRPr>
            </a:lvl1pPr>
          </a:lstStyle>
          <a:p>
            <a:endParaRPr lang="en-US" dirty="0"/>
          </a:p>
        </p:txBody>
      </p:sp>
      <p:sp>
        <p:nvSpPr>
          <p:cNvPr id="20" name="Slide Number Placeholder 5"/>
          <p:cNvSpPr>
            <a:spLocks noGrp="1"/>
          </p:cNvSpPr>
          <p:nvPr>
            <p:ph type="sldNum" sz="quarter" idx="12"/>
          </p:nvPr>
        </p:nvSpPr>
        <p:spPr>
          <a:xfrm>
            <a:off x="9230662" y="6395774"/>
            <a:ext cx="2743200" cy="365125"/>
          </a:xfrm>
        </p:spPr>
        <p:txBody>
          <a:bodyPr/>
          <a:lstStyle>
            <a:lvl1pPr>
              <a:defRPr>
                <a:solidFill>
                  <a:schemeClr val="tx1">
                    <a:lumMod val="90000"/>
                    <a:lumOff val="10000"/>
                  </a:schemeClr>
                </a:solidFill>
              </a:defRPr>
            </a:lvl1pPr>
          </a:lstStyle>
          <a:p>
            <a:r>
              <a:rPr lang="en-US" dirty="0"/>
              <a:t> Presentation Title | </a:t>
            </a:r>
            <a:fld id="{C26AAFF7-C4D7-4A72-B8FA-A17532192431}" type="slidenum">
              <a:rPr lang="en-US" smtClean="0"/>
              <a:pPr/>
              <a:t>‹#›</a:t>
            </a:fld>
            <a:endParaRPr lang="en-US" dirty="0"/>
          </a:p>
        </p:txBody>
      </p:sp>
      <p:sp>
        <p:nvSpPr>
          <p:cNvPr id="9" name="Subtitle 2"/>
          <p:cNvSpPr txBox="1">
            <a:spLocks/>
          </p:cNvSpPr>
          <p:nvPr userDrawn="1"/>
        </p:nvSpPr>
        <p:spPr>
          <a:xfrm>
            <a:off x="232018" y="6126963"/>
            <a:ext cx="4655571" cy="70527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cap="all" baseline="0">
                <a:solidFill>
                  <a:schemeClr val="bg1"/>
                </a:solidFill>
                <a:latin typeface="Open Sans Light" panose="020B0306030504020204" pitchFamily="34" charset="0"/>
                <a:ea typeface="Open Sans" panose="020B0606030504020204" pitchFamily="34" charset="0"/>
                <a:cs typeface="Open Sans" panose="020B0606030504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600" b="1" i="1" cap="none" baseline="0" dirty="0">
                <a:solidFill>
                  <a:schemeClr val="bg2">
                    <a:lumMod val="25000"/>
                  </a:schemeClr>
                </a:solidFill>
                <a:latin typeface="+mn-lt"/>
                <a:ea typeface="Open Sans Semibold" panose="020B0706030804020204" pitchFamily="34" charset="0"/>
                <a:cs typeface="Open Sans Semibold" panose="020B0706030804020204" pitchFamily="34" charset="0"/>
              </a:rPr>
              <a:t>Supporting Schools and Students to Achieve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000" b="0" i="0" kern="1200" cap="all" baseline="0" dirty="0">
                <a:solidFill>
                  <a:schemeClr val="bg2">
                    <a:lumMod val="25000"/>
                  </a:schemeClr>
                </a:solidFill>
                <a:latin typeface="Open Sans Light" panose="020B0306030504020204" pitchFamily="34" charset="0"/>
                <a:ea typeface="Open Sans Light" panose="020B0306030504020204" pitchFamily="34" charset="0"/>
                <a:cs typeface="Open Sans Light" panose="020B0306030504020204" pitchFamily="34" charset="0"/>
              </a:rPr>
              <a:t>Sherri Ybarra, ED.s., Superintendent of Public INSTRUCTION</a:t>
            </a:r>
          </a:p>
          <a:p>
            <a:endParaRPr lang="en-US" sz="1600" b="1" i="1" cap="none" baseline="0" dirty="0">
              <a:solidFill>
                <a:schemeClr val="bg2">
                  <a:lumMod val="25000"/>
                </a:schemeClr>
              </a:solidFill>
              <a:latin typeface="+mn-lt"/>
              <a:ea typeface="Open Sans Semibold" panose="020B0706030804020204" pitchFamily="34" charset="0"/>
              <a:cs typeface="Open Sans Semibold" panose="020B0706030804020204" pitchFamily="34" charset="0"/>
            </a:endParaRPr>
          </a:p>
        </p:txBody>
      </p:sp>
      <p:pic>
        <p:nvPicPr>
          <p:cNvPr id="10" name="Picture 9" descr="&quot;Department of Education State of Idaho&quot;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5460" y="4803520"/>
            <a:ext cx="914400" cy="914400"/>
          </a:xfrm>
          <a:prstGeom prst="rect">
            <a:avLst/>
          </a:prstGeom>
        </p:spPr>
      </p:pic>
      <p:pic>
        <p:nvPicPr>
          <p:cNvPr id="11" name="Picture 10">
            <a:extLst>
              <a:ext uri="{FF2B5EF4-FFF2-40B4-BE49-F238E27FC236}">
                <a16:creationId xmlns:a16="http://schemas.microsoft.com/office/drawing/2014/main" id="{C934CAA2-C9EC-4EA9-94C8-891CF2F41024}"/>
              </a:ext>
            </a:extLst>
          </p:cNvPr>
          <p:cNvPicPr>
            <a:picLocks noChangeAspect="1"/>
          </p:cNvPicPr>
          <p:nvPr userDrawn="1"/>
        </p:nvPicPr>
        <p:blipFill rotWithShape="1">
          <a:blip r:embed="rId4"/>
          <a:srcRect b="38617"/>
          <a:stretch/>
        </p:blipFill>
        <p:spPr>
          <a:xfrm>
            <a:off x="7019925" y="1"/>
            <a:ext cx="5172075" cy="2118172"/>
          </a:xfrm>
          <a:prstGeom prst="rect">
            <a:avLst/>
          </a:prstGeom>
        </p:spPr>
      </p:pic>
      <p:sp>
        <p:nvSpPr>
          <p:cNvPr id="12" name="Rectangle 2">
            <a:extLst>
              <a:ext uri="{FF2B5EF4-FFF2-40B4-BE49-F238E27FC236}">
                <a16:creationId xmlns:a16="http://schemas.microsoft.com/office/drawing/2014/main" id="{E539609B-C705-496B-9087-39F0BDE49676}"/>
              </a:ext>
            </a:extLst>
          </p:cNvPr>
          <p:cNvSpPr/>
          <p:nvPr userDrawn="1"/>
        </p:nvSpPr>
        <p:spPr>
          <a:xfrm>
            <a:off x="0" y="-9223"/>
            <a:ext cx="8639176" cy="2127395"/>
          </a:xfrm>
          <a:custGeom>
            <a:avLst/>
            <a:gdLst>
              <a:gd name="connsiteX0" fmla="*/ 0 w 8805333"/>
              <a:gd name="connsiteY0" fmla="*/ 0 h 3271543"/>
              <a:gd name="connsiteX1" fmla="*/ 8805333 w 8805333"/>
              <a:gd name="connsiteY1" fmla="*/ 0 h 3271543"/>
              <a:gd name="connsiteX2" fmla="*/ 8805333 w 8805333"/>
              <a:gd name="connsiteY2" fmla="*/ 3271543 h 3271543"/>
              <a:gd name="connsiteX3" fmla="*/ 0 w 8805333"/>
              <a:gd name="connsiteY3" fmla="*/ 3271543 h 3271543"/>
              <a:gd name="connsiteX4" fmla="*/ 0 w 8805333"/>
              <a:gd name="connsiteY4" fmla="*/ 0 h 3271543"/>
              <a:gd name="connsiteX0" fmla="*/ 0 w 8805333"/>
              <a:gd name="connsiteY0" fmla="*/ 8466 h 3280009"/>
              <a:gd name="connsiteX1" fmla="*/ 4978399 w 8805333"/>
              <a:gd name="connsiteY1" fmla="*/ 0 h 3280009"/>
              <a:gd name="connsiteX2" fmla="*/ 8805333 w 8805333"/>
              <a:gd name="connsiteY2" fmla="*/ 3280009 h 3280009"/>
              <a:gd name="connsiteX3" fmla="*/ 0 w 8805333"/>
              <a:gd name="connsiteY3" fmla="*/ 3280009 h 3280009"/>
              <a:gd name="connsiteX4" fmla="*/ 0 w 8805333"/>
              <a:gd name="connsiteY4" fmla="*/ 8466 h 3280009"/>
              <a:gd name="connsiteX0" fmla="*/ 0 w 8805333"/>
              <a:gd name="connsiteY0" fmla="*/ 0 h 3271543"/>
              <a:gd name="connsiteX1" fmla="*/ 7179732 w 8805333"/>
              <a:gd name="connsiteY1" fmla="*/ 16934 h 3271543"/>
              <a:gd name="connsiteX2" fmla="*/ 8805333 w 8805333"/>
              <a:gd name="connsiteY2" fmla="*/ 3271543 h 3271543"/>
              <a:gd name="connsiteX3" fmla="*/ 0 w 8805333"/>
              <a:gd name="connsiteY3" fmla="*/ 3271543 h 3271543"/>
              <a:gd name="connsiteX4" fmla="*/ 0 w 8805333"/>
              <a:gd name="connsiteY4" fmla="*/ 0 h 3271543"/>
              <a:gd name="connsiteX0" fmla="*/ 0 w 8805333"/>
              <a:gd name="connsiteY0" fmla="*/ 0 h 3271543"/>
              <a:gd name="connsiteX1" fmla="*/ 7179732 w 8805333"/>
              <a:gd name="connsiteY1" fmla="*/ 16934 h 3271543"/>
              <a:gd name="connsiteX2" fmla="*/ 8805333 w 8805333"/>
              <a:gd name="connsiteY2" fmla="*/ 3271543 h 3271543"/>
              <a:gd name="connsiteX3" fmla="*/ 0 w 8805333"/>
              <a:gd name="connsiteY3" fmla="*/ 3271543 h 3271543"/>
              <a:gd name="connsiteX4" fmla="*/ 0 w 8805333"/>
              <a:gd name="connsiteY4" fmla="*/ 0 h 3271543"/>
              <a:gd name="connsiteX0" fmla="*/ 0 w 8805333"/>
              <a:gd name="connsiteY0" fmla="*/ 0 h 3271543"/>
              <a:gd name="connsiteX1" fmla="*/ 7182542 w 8805333"/>
              <a:gd name="connsiteY1" fmla="*/ 5481 h 3271543"/>
              <a:gd name="connsiteX2" fmla="*/ 8805333 w 8805333"/>
              <a:gd name="connsiteY2" fmla="*/ 3271543 h 3271543"/>
              <a:gd name="connsiteX3" fmla="*/ 0 w 8805333"/>
              <a:gd name="connsiteY3" fmla="*/ 3271543 h 3271543"/>
              <a:gd name="connsiteX4" fmla="*/ 0 w 8805333"/>
              <a:gd name="connsiteY4" fmla="*/ 0 h 3271543"/>
              <a:gd name="connsiteX0" fmla="*/ 0 w 8805333"/>
              <a:gd name="connsiteY0" fmla="*/ 0 h 3271543"/>
              <a:gd name="connsiteX1" fmla="*/ 7179732 w 8805333"/>
              <a:gd name="connsiteY1" fmla="*/ 2618 h 3271543"/>
              <a:gd name="connsiteX2" fmla="*/ 8805333 w 8805333"/>
              <a:gd name="connsiteY2" fmla="*/ 3271543 h 3271543"/>
              <a:gd name="connsiteX3" fmla="*/ 0 w 8805333"/>
              <a:gd name="connsiteY3" fmla="*/ 3271543 h 3271543"/>
              <a:gd name="connsiteX4" fmla="*/ 0 w 8805333"/>
              <a:gd name="connsiteY4" fmla="*/ 0 h 327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05333" h="3271543">
                <a:moveTo>
                  <a:pt x="0" y="0"/>
                </a:moveTo>
                <a:lnTo>
                  <a:pt x="7179732" y="2618"/>
                </a:lnTo>
                <a:lnTo>
                  <a:pt x="8805333" y="3271543"/>
                </a:lnTo>
                <a:lnTo>
                  <a:pt x="0" y="3271543"/>
                </a:lnTo>
                <a:lnTo>
                  <a:pt x="0" y="0"/>
                </a:lnTo>
                <a:close/>
              </a:path>
            </a:pathLst>
          </a:custGeom>
          <a:solidFill>
            <a:srgbClr val="032F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arallelogram 12">
            <a:extLst>
              <a:ext uri="{FF2B5EF4-FFF2-40B4-BE49-F238E27FC236}">
                <a16:creationId xmlns:a16="http://schemas.microsoft.com/office/drawing/2014/main" id="{B8B57088-4F2B-41CF-A686-6CA6BB25006D}"/>
              </a:ext>
            </a:extLst>
          </p:cNvPr>
          <p:cNvSpPr/>
          <p:nvPr userDrawn="1"/>
        </p:nvSpPr>
        <p:spPr>
          <a:xfrm flipH="1">
            <a:off x="7298267" y="-11974"/>
            <a:ext cx="1892328" cy="2127395"/>
          </a:xfrm>
          <a:prstGeom prst="parallelogram">
            <a:avLst>
              <a:gd name="adj" fmla="val 82904"/>
            </a:avLst>
          </a:prstGeom>
          <a:solidFill>
            <a:srgbClr val="032F55">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750D6C1F-334F-40BA-B71C-D866773325E5}"/>
              </a:ext>
            </a:extLst>
          </p:cNvPr>
          <p:cNvSpPr>
            <a:spLocks noGrp="1"/>
          </p:cNvSpPr>
          <p:nvPr>
            <p:ph type="title"/>
          </p:nvPr>
        </p:nvSpPr>
        <p:spPr>
          <a:xfrm>
            <a:off x="352425" y="391692"/>
            <a:ext cx="10515600" cy="1325563"/>
          </a:xfrm>
        </p:spPr>
        <p:txBody>
          <a:bodyPr/>
          <a:lstStyle>
            <a:lvl1pPr>
              <a:defRPr b="1">
                <a:solidFill>
                  <a:schemeClr val="bg1"/>
                </a:solidFill>
                <a:latin typeface="Cambria" panose="02040503050406030204" pitchFamily="18" charset="0"/>
                <a:ea typeface="Cambria" panose="02040503050406030204" pitchFamily="18" charset="0"/>
              </a:defRPr>
            </a:lvl1pPr>
          </a:lstStyle>
          <a:p>
            <a:r>
              <a:rPr lang="en-US"/>
              <a:t>Click to edit Master title style</a:t>
            </a:r>
          </a:p>
        </p:txBody>
      </p:sp>
    </p:spTree>
    <p:extLst>
      <p:ext uri="{BB962C8B-B14F-4D97-AF65-F5344CB8AC3E}">
        <p14:creationId xmlns:p14="http://schemas.microsoft.com/office/powerpoint/2010/main" val="12234296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n-US"/>
              <a:t>Branding &amp; Accessibility |</a:t>
            </a:r>
          </a:p>
        </p:txBody>
      </p:sp>
      <p:sp>
        <p:nvSpPr>
          <p:cNvPr id="4" name="Slide Number Placeholder 3"/>
          <p:cNvSpPr>
            <a:spLocks noGrp="1"/>
          </p:cNvSpPr>
          <p:nvPr>
            <p:ph type="sldNum" sz="quarter" idx="12"/>
          </p:nvPr>
        </p:nvSpPr>
        <p:spPr/>
        <p:txBody>
          <a:bodyPr/>
          <a:lstStyle/>
          <a:p>
            <a:fld id="{C26AAFF7-C4D7-4A72-B8FA-A17532192431}" type="slidenum">
              <a:rPr lang="en-US" smtClean="0"/>
              <a:t>‹#›</a:t>
            </a:fld>
            <a:endParaRPr lang="en-US"/>
          </a:p>
        </p:txBody>
      </p:sp>
    </p:spTree>
    <p:extLst>
      <p:ext uri="{BB962C8B-B14F-4D97-AF65-F5344CB8AC3E}">
        <p14:creationId xmlns:p14="http://schemas.microsoft.com/office/powerpoint/2010/main" val="351746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Branding &amp; Accessibility |</a:t>
            </a:r>
          </a:p>
        </p:txBody>
      </p:sp>
      <p:sp>
        <p:nvSpPr>
          <p:cNvPr id="7" name="Slide Number Placeholder 6"/>
          <p:cNvSpPr>
            <a:spLocks noGrp="1"/>
          </p:cNvSpPr>
          <p:nvPr>
            <p:ph type="sldNum" sz="quarter" idx="12"/>
          </p:nvPr>
        </p:nvSpPr>
        <p:spPr/>
        <p:txBody>
          <a:bodyPr/>
          <a:lstStyle/>
          <a:p>
            <a:fld id="{C26AAFF7-C4D7-4A72-B8FA-A17532192431}" type="slidenum">
              <a:rPr lang="en-US" smtClean="0"/>
              <a:t>‹#›</a:t>
            </a:fld>
            <a:endParaRPr lang="en-US"/>
          </a:p>
        </p:txBody>
      </p:sp>
    </p:spTree>
    <p:extLst>
      <p:ext uri="{BB962C8B-B14F-4D97-AF65-F5344CB8AC3E}">
        <p14:creationId xmlns:p14="http://schemas.microsoft.com/office/powerpoint/2010/main" val="4311502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Branding &amp; Accessibility |</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6AAFF7-C4D7-4A72-B8FA-A17532192431}" type="slidenum">
              <a:rPr lang="en-US" smtClean="0"/>
              <a:t>‹#›</a:t>
            </a:fld>
            <a:endParaRPr lang="en-US"/>
          </a:p>
        </p:txBody>
      </p:sp>
    </p:spTree>
    <p:extLst>
      <p:ext uri="{BB962C8B-B14F-4D97-AF65-F5344CB8AC3E}">
        <p14:creationId xmlns:p14="http://schemas.microsoft.com/office/powerpoint/2010/main" val="3129339859"/>
      </p:ext>
    </p:extLst>
  </p:cSld>
  <p:clrMap bg1="lt1" tx1="dk1" bg2="lt2" tx2="dk2" accent1="accent1" accent2="accent2" accent3="accent3" accent4="accent4" accent5="accent5" accent6="accent6" hlink="hlink" folHlink="folHlink"/>
  <p:sldLayoutIdLst>
    <p:sldLayoutId id="2147483899" r:id="rId1"/>
    <p:sldLayoutId id="2147483900" r:id="rId2"/>
    <p:sldLayoutId id="2147483901" r:id="rId3"/>
    <p:sldLayoutId id="2147483902" r:id="rId4"/>
    <p:sldLayoutId id="2147483903" r:id="rId5"/>
    <p:sldLayoutId id="2147483904" r:id="rId6"/>
    <p:sldLayoutId id="2147483905" r:id="rId7"/>
    <p:sldLayoutId id="2147483906" r:id="rId8"/>
    <p:sldLayoutId id="2147483907" r:id="rId9"/>
    <p:sldLayoutId id="2147483908" r:id="rId10"/>
    <p:sldLayoutId id="2147483909" r:id="rId11"/>
    <p:sldLayoutId id="2147483910" r:id="rId1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2" Type="http://schemas.openxmlformats.org/officeDocument/2006/relationships/hyperlink" Target="https://www.sde.idaho.gov/federal-programs/neglected/index.html"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www.sde.idaho.gov/federal-programs/neglected/index.html"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apps.sde.idaho.gov/NeglectedAndDelinquentArchive" TargetMode="Externa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27.png"/></Relationships>
</file>

<file path=ppt/slides/_rels/slide3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4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4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hyperlink" Target="https://apps.sde.idaho.gov/NeglectedAndDelinquent/Year/27/Home/Home"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legislature.idaho.gov/statutesrules/idstat/Title16/T16CH16/SECT16-1627"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legislature.idaho.gov/statutesrules/idstat/Title33/T33CH2/SECT33-202" TargetMode="External"/></Relationships>
</file>

<file path=ppt/slides/_rels/slide5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hyperlink" Target="https://www.sde.idaho.gov/federal-programs/" TargetMode="External"/></Relationships>
</file>

<file path=ppt/slides/_rels/slide51.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55.png"/><Relationship Id="rId4" Type="http://schemas.openxmlformats.org/officeDocument/2006/relationships/image" Target="../media/image54.png"/></Relationships>
</file>

<file path=ppt/slides/_rels/slide52.xml.rels><?xml version="1.0" encoding="UTF-8" standalone="yes"?>
<Relationships xmlns="http://schemas.openxmlformats.org/package/2006/relationships"><Relationship Id="rId3" Type="http://schemas.openxmlformats.org/officeDocument/2006/relationships/image" Target="../media/image56.png"/><Relationship Id="rId7" Type="http://schemas.openxmlformats.org/officeDocument/2006/relationships/image" Target="../media/image59.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55.png"/><Relationship Id="rId5" Type="http://schemas.openxmlformats.org/officeDocument/2006/relationships/image" Target="../media/image58.png"/><Relationship Id="rId4" Type="http://schemas.openxmlformats.org/officeDocument/2006/relationships/image" Target="../media/image57.png"/></Relationships>
</file>

<file path=ppt/slides/_rels/slide5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image" Target="../media/image63.png"/><Relationship Id="rId7" Type="http://schemas.openxmlformats.org/officeDocument/2006/relationships/image" Target="../media/image67.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4.png"/></Relationships>
</file>

<file path=ppt/slides/_rels/slide57.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72.png"/><Relationship Id="rId4" Type="http://schemas.openxmlformats.org/officeDocument/2006/relationships/image" Target="../media/image71.png"/></Relationships>
</file>

<file path=ppt/slides/_rels/slide59.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75.png"/><Relationship Id="rId4" Type="http://schemas.openxmlformats.org/officeDocument/2006/relationships/image" Target="../media/image7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76.jp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hyperlink" Target="https://www.sde.idaho.gov/federal-programs/basic/" TargetMode="External"/></Relationships>
</file>

<file path=ppt/slides/_rels/slide64.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6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hyperlink" Target="https://sde.idaho.gov/federal-programs/program-monitoring/" TargetMode="External"/></Relationships>
</file>

<file path=ppt/slides/_rels/slide71.xml.rels><?xml version="1.0" encoding="UTF-8" standalone="yes"?>
<Relationships xmlns="http://schemas.openxmlformats.org/package/2006/relationships"><Relationship Id="rId3" Type="http://schemas.openxmlformats.org/officeDocument/2006/relationships/hyperlink" Target="https://sde.idaho.gov/federal-programs/neglected/index.html" TargetMode="External"/><Relationship Id="rId7" Type="http://schemas.openxmlformats.org/officeDocument/2006/relationships/image" Target="../media/image83.png"/><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82.png"/><Relationship Id="rId5" Type="http://schemas.openxmlformats.org/officeDocument/2006/relationships/image" Target="../media/image81.gif"/><Relationship Id="rId4" Type="http://schemas.openxmlformats.org/officeDocument/2006/relationships/image" Target="../media/image80.png"/></Relationships>
</file>

<file path=ppt/slides/_rels/slide72.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7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5.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81.gif"/></Relationships>
</file>

<file path=ppt/slides/_rels/slide76.xml.rels><?xml version="1.0" encoding="UTF-8" standalone="yes"?>
<Relationships xmlns="http://schemas.openxmlformats.org/package/2006/relationships"><Relationship Id="rId3" Type="http://schemas.openxmlformats.org/officeDocument/2006/relationships/hyperlink" Target="mailto:email@sde.idaho.gov" TargetMode="External"/><Relationship Id="rId2" Type="http://schemas.openxmlformats.org/officeDocument/2006/relationships/hyperlink" Target="https://sde.idaho.gov/federal-programs/neglected/index.html"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50AFDB8-1CF3-4CC0-A22B-3D67A2857C13}"/>
              </a:ext>
            </a:extLst>
          </p:cNvPr>
          <p:cNvSpPr>
            <a:spLocks noGrp="1"/>
          </p:cNvSpPr>
          <p:nvPr>
            <p:ph type="sldNum" sz="quarter" idx="12"/>
          </p:nvPr>
        </p:nvSpPr>
        <p:spPr/>
        <p:txBody>
          <a:bodyPr/>
          <a:lstStyle/>
          <a:p>
            <a:r>
              <a:rPr lang="en-US" dirty="0"/>
              <a:t> SY2021-22 | </a:t>
            </a:r>
            <a:fld id="{C26AAFF7-C4D7-4A72-B8FA-A17532192431}" type="slidenum">
              <a:rPr lang="en-US" smtClean="0"/>
              <a:pPr/>
              <a:t>1</a:t>
            </a:fld>
            <a:endParaRPr lang="en-US" dirty="0"/>
          </a:p>
        </p:txBody>
      </p:sp>
      <p:sp>
        <p:nvSpPr>
          <p:cNvPr id="8" name="Subtitle 7">
            <a:extLst>
              <a:ext uri="{FF2B5EF4-FFF2-40B4-BE49-F238E27FC236}">
                <a16:creationId xmlns:a16="http://schemas.microsoft.com/office/drawing/2014/main" id="{50053DDA-653D-4D4F-B5D0-4139D3DDDDED}"/>
              </a:ext>
            </a:extLst>
          </p:cNvPr>
          <p:cNvSpPr>
            <a:spLocks noGrp="1"/>
          </p:cNvSpPr>
          <p:nvPr>
            <p:ph type="subTitle" idx="1"/>
          </p:nvPr>
        </p:nvSpPr>
        <p:spPr>
          <a:xfrm>
            <a:off x="239349" y="3672971"/>
            <a:ext cx="8275064" cy="473898"/>
          </a:xfrm>
        </p:spPr>
        <p:txBody>
          <a:bodyPr>
            <a:noAutofit/>
          </a:bodyPr>
          <a:lstStyle/>
          <a:p>
            <a:r>
              <a:rPr lang="en-US" dirty="0"/>
              <a:t>The HOW! </a:t>
            </a:r>
          </a:p>
        </p:txBody>
      </p:sp>
      <p:sp>
        <p:nvSpPr>
          <p:cNvPr id="7" name="Title 6">
            <a:extLst>
              <a:ext uri="{FF2B5EF4-FFF2-40B4-BE49-F238E27FC236}">
                <a16:creationId xmlns:a16="http://schemas.microsoft.com/office/drawing/2014/main" id="{AC9E2ED7-E1A6-43BC-8145-9BEA62AAB065}"/>
              </a:ext>
            </a:extLst>
          </p:cNvPr>
          <p:cNvSpPr>
            <a:spLocks noGrp="1"/>
          </p:cNvSpPr>
          <p:nvPr>
            <p:ph type="ctrTitle"/>
          </p:nvPr>
        </p:nvSpPr>
        <p:spPr>
          <a:xfrm>
            <a:off x="86662" y="1634323"/>
            <a:ext cx="9144000" cy="1876899"/>
          </a:xfrm>
        </p:spPr>
        <p:txBody>
          <a:bodyPr/>
          <a:lstStyle/>
          <a:p>
            <a:r>
              <a:rPr lang="en-US" dirty="0"/>
              <a:t>Title I-D Programs in Idaho -   </a:t>
            </a:r>
            <a:br>
              <a:rPr lang="en-US" dirty="0"/>
            </a:br>
            <a:r>
              <a:rPr lang="en-US" dirty="0"/>
              <a:t>Counting, Applying &amp; Evaluating</a:t>
            </a:r>
          </a:p>
        </p:txBody>
      </p:sp>
    </p:spTree>
    <p:extLst>
      <p:ext uri="{BB962C8B-B14F-4D97-AF65-F5344CB8AC3E}">
        <p14:creationId xmlns:p14="http://schemas.microsoft.com/office/powerpoint/2010/main" val="17898765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4AF807F-7D3D-4994-AD01-56C354BB9257}"/>
              </a:ext>
            </a:extLst>
          </p:cNvPr>
          <p:cNvSpPr>
            <a:spLocks noGrp="1"/>
          </p:cNvSpPr>
          <p:nvPr>
            <p:ph type="sldNum" sz="quarter" idx="12"/>
          </p:nvPr>
        </p:nvSpPr>
        <p:spPr/>
        <p:txBody>
          <a:bodyPr/>
          <a:lstStyle/>
          <a:p>
            <a:r>
              <a:rPr lang="en-US"/>
              <a:t> Presentation Title | </a:t>
            </a:r>
            <a:fld id="{C26AAFF7-C4D7-4A72-B8FA-A17532192431}" type="slidenum">
              <a:rPr lang="en-US" smtClean="0"/>
              <a:pPr/>
              <a:t>10</a:t>
            </a:fld>
            <a:endParaRPr lang="en-US" dirty="0"/>
          </a:p>
        </p:txBody>
      </p:sp>
      <p:sp>
        <p:nvSpPr>
          <p:cNvPr id="19" name="TextBox 18">
            <a:extLst>
              <a:ext uri="{FF2B5EF4-FFF2-40B4-BE49-F238E27FC236}">
                <a16:creationId xmlns:a16="http://schemas.microsoft.com/office/drawing/2014/main" id="{328A2348-EE83-410D-8622-8489EE31B754}"/>
              </a:ext>
            </a:extLst>
          </p:cNvPr>
          <p:cNvSpPr txBox="1"/>
          <p:nvPr/>
        </p:nvSpPr>
        <p:spPr>
          <a:xfrm>
            <a:off x="7231893" y="5265193"/>
            <a:ext cx="5005138" cy="830997"/>
          </a:xfrm>
          <a:prstGeom prst="rect">
            <a:avLst/>
          </a:prstGeom>
          <a:noFill/>
        </p:spPr>
        <p:txBody>
          <a:bodyPr wrap="square" rtlCol="0">
            <a:spAutoFit/>
          </a:bodyPr>
          <a:lstStyle/>
          <a:p>
            <a:r>
              <a:rPr lang="en-US" sz="2400" b="1" dirty="0"/>
              <a:t>Calculate Title I-A Neglected Set-Aside Allocations</a:t>
            </a:r>
          </a:p>
        </p:txBody>
      </p:sp>
      <p:sp>
        <p:nvSpPr>
          <p:cNvPr id="23" name="TextBox 22">
            <a:extLst>
              <a:ext uri="{FF2B5EF4-FFF2-40B4-BE49-F238E27FC236}">
                <a16:creationId xmlns:a16="http://schemas.microsoft.com/office/drawing/2014/main" id="{A68F1DD1-B860-4850-BB2C-B60F57DB4405}"/>
              </a:ext>
            </a:extLst>
          </p:cNvPr>
          <p:cNvSpPr txBox="1"/>
          <p:nvPr/>
        </p:nvSpPr>
        <p:spPr>
          <a:xfrm>
            <a:off x="7186862" y="3230522"/>
            <a:ext cx="4538347" cy="1384995"/>
          </a:xfrm>
          <a:prstGeom prst="rect">
            <a:avLst/>
          </a:prstGeom>
          <a:noFill/>
        </p:spPr>
        <p:txBody>
          <a:bodyPr wrap="square" rtlCol="0">
            <a:spAutoFit/>
          </a:bodyPr>
          <a:lstStyle/>
          <a:p>
            <a:r>
              <a:rPr lang="en-US" sz="2400" b="1" dirty="0"/>
              <a:t>Generates funds for Subpart 2 subgrants</a:t>
            </a:r>
          </a:p>
          <a:p>
            <a:r>
              <a:rPr lang="en-US" dirty="0"/>
              <a:t> - Formula grants to JDCs</a:t>
            </a:r>
          </a:p>
          <a:p>
            <a:r>
              <a:rPr lang="en-US" dirty="0"/>
              <a:t> - Competitive grants for Drop-Out prevention</a:t>
            </a:r>
          </a:p>
        </p:txBody>
      </p:sp>
      <p:sp>
        <p:nvSpPr>
          <p:cNvPr id="22" name="TextBox 21">
            <a:extLst>
              <a:ext uri="{FF2B5EF4-FFF2-40B4-BE49-F238E27FC236}">
                <a16:creationId xmlns:a16="http://schemas.microsoft.com/office/drawing/2014/main" id="{33778425-4115-4F5B-85E3-7EE5000192E6}"/>
              </a:ext>
            </a:extLst>
          </p:cNvPr>
          <p:cNvSpPr txBox="1"/>
          <p:nvPr/>
        </p:nvSpPr>
        <p:spPr>
          <a:xfrm>
            <a:off x="7186862" y="1565183"/>
            <a:ext cx="4259179" cy="830997"/>
          </a:xfrm>
          <a:prstGeom prst="rect">
            <a:avLst/>
          </a:prstGeom>
          <a:noFill/>
        </p:spPr>
        <p:txBody>
          <a:bodyPr wrap="square" rtlCol="0">
            <a:spAutoFit/>
          </a:bodyPr>
          <a:lstStyle/>
          <a:p>
            <a:r>
              <a:rPr lang="en-US" sz="2400" b="1" dirty="0"/>
              <a:t>Generates funds for Subpart 1 subgrants</a:t>
            </a:r>
          </a:p>
        </p:txBody>
      </p:sp>
      <p:pic>
        <p:nvPicPr>
          <p:cNvPr id="16" name="Picture 15" descr="dollar-sign">
            <a:extLst>
              <a:ext uri="{FF2B5EF4-FFF2-40B4-BE49-F238E27FC236}">
                <a16:creationId xmlns:a16="http://schemas.microsoft.com/office/drawing/2014/main" id="{CBE9F3B8-E14D-4F6E-83AA-1469A8C1B1C7}"/>
              </a:ext>
            </a:extLst>
          </p:cNvPr>
          <p:cNvPicPr>
            <a:picLocks noChangeAspect="1"/>
          </p:cNvPicPr>
          <p:nvPr/>
        </p:nvPicPr>
        <p:blipFill>
          <a:blip r:embed="rId2"/>
          <a:stretch>
            <a:fillRect/>
          </a:stretch>
        </p:blipFill>
        <p:spPr>
          <a:xfrm>
            <a:off x="6430471" y="1340946"/>
            <a:ext cx="549150" cy="842963"/>
          </a:xfrm>
          <a:prstGeom prst="rect">
            <a:avLst/>
          </a:prstGeom>
        </p:spPr>
      </p:pic>
      <p:pic>
        <p:nvPicPr>
          <p:cNvPr id="17" name="Picture 16" descr="dollar-sign">
            <a:extLst>
              <a:ext uri="{FF2B5EF4-FFF2-40B4-BE49-F238E27FC236}">
                <a16:creationId xmlns:a16="http://schemas.microsoft.com/office/drawing/2014/main" id="{060A69EA-31F7-4DD8-BBDC-4D874E68DF15}"/>
              </a:ext>
            </a:extLst>
          </p:cNvPr>
          <p:cNvPicPr>
            <a:picLocks noChangeAspect="1"/>
          </p:cNvPicPr>
          <p:nvPr/>
        </p:nvPicPr>
        <p:blipFill>
          <a:blip r:embed="rId2"/>
          <a:stretch>
            <a:fillRect/>
          </a:stretch>
        </p:blipFill>
        <p:spPr>
          <a:xfrm>
            <a:off x="6475801" y="3181147"/>
            <a:ext cx="549150" cy="842963"/>
          </a:xfrm>
          <a:prstGeom prst="rect">
            <a:avLst/>
          </a:prstGeom>
        </p:spPr>
      </p:pic>
      <p:pic>
        <p:nvPicPr>
          <p:cNvPr id="18" name="Picture 17" descr="dollar-sign">
            <a:extLst>
              <a:ext uri="{FF2B5EF4-FFF2-40B4-BE49-F238E27FC236}">
                <a16:creationId xmlns:a16="http://schemas.microsoft.com/office/drawing/2014/main" id="{B8D29F0E-811A-47B1-9BE1-0C3A6723859C}"/>
              </a:ext>
            </a:extLst>
          </p:cNvPr>
          <p:cNvPicPr>
            <a:picLocks noChangeAspect="1"/>
          </p:cNvPicPr>
          <p:nvPr/>
        </p:nvPicPr>
        <p:blipFill>
          <a:blip r:embed="rId2"/>
          <a:stretch>
            <a:fillRect/>
          </a:stretch>
        </p:blipFill>
        <p:spPr>
          <a:xfrm>
            <a:off x="6456853" y="4927214"/>
            <a:ext cx="588285" cy="903036"/>
          </a:xfrm>
          <a:prstGeom prst="rect">
            <a:avLst/>
          </a:prstGeom>
        </p:spPr>
      </p:pic>
      <p:sp>
        <p:nvSpPr>
          <p:cNvPr id="14" name="Arrow: Right 13" descr="aarow">
            <a:extLst>
              <a:ext uri="{FF2B5EF4-FFF2-40B4-BE49-F238E27FC236}">
                <a16:creationId xmlns:a16="http://schemas.microsoft.com/office/drawing/2014/main" id="{063FAC0A-8452-4A16-9646-86B9B37F8E3C}"/>
              </a:ext>
            </a:extLst>
          </p:cNvPr>
          <p:cNvSpPr/>
          <p:nvPr/>
        </p:nvSpPr>
        <p:spPr>
          <a:xfrm rot="994524">
            <a:off x="4315268" y="4575589"/>
            <a:ext cx="2009274" cy="98860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Right 12" descr="aarow">
            <a:extLst>
              <a:ext uri="{FF2B5EF4-FFF2-40B4-BE49-F238E27FC236}">
                <a16:creationId xmlns:a16="http://schemas.microsoft.com/office/drawing/2014/main" id="{8FC55E67-BE97-40A5-9AA6-F9DA736EFC51}"/>
              </a:ext>
            </a:extLst>
          </p:cNvPr>
          <p:cNvSpPr/>
          <p:nvPr/>
        </p:nvSpPr>
        <p:spPr>
          <a:xfrm>
            <a:off x="4431351" y="3108329"/>
            <a:ext cx="2009274" cy="98860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Right 11" descr="aarow">
            <a:extLst>
              <a:ext uri="{FF2B5EF4-FFF2-40B4-BE49-F238E27FC236}">
                <a16:creationId xmlns:a16="http://schemas.microsoft.com/office/drawing/2014/main" id="{161DCFA1-E19A-4AC8-810C-11B33833AB0A}"/>
              </a:ext>
            </a:extLst>
          </p:cNvPr>
          <p:cNvSpPr/>
          <p:nvPr/>
        </p:nvSpPr>
        <p:spPr>
          <a:xfrm rot="20422089">
            <a:off x="4323677" y="1623688"/>
            <a:ext cx="2009274" cy="98860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descr="Picture of online annual count form">
            <a:extLst>
              <a:ext uri="{FF2B5EF4-FFF2-40B4-BE49-F238E27FC236}">
                <a16:creationId xmlns:a16="http://schemas.microsoft.com/office/drawing/2014/main" id="{EF1F38C5-5123-4F4A-9D94-8659ED70668D}"/>
              </a:ext>
            </a:extLst>
          </p:cNvPr>
          <p:cNvPicPr>
            <a:picLocks noChangeAspect="1"/>
          </p:cNvPicPr>
          <p:nvPr/>
        </p:nvPicPr>
        <p:blipFill>
          <a:blip r:embed="rId3"/>
          <a:stretch>
            <a:fillRect/>
          </a:stretch>
        </p:blipFill>
        <p:spPr>
          <a:xfrm rot="1010298">
            <a:off x="765179" y="3574017"/>
            <a:ext cx="3317356" cy="2640344"/>
          </a:xfrm>
          <a:prstGeom prst="rect">
            <a:avLst/>
          </a:prstGeom>
        </p:spPr>
      </p:pic>
      <p:pic>
        <p:nvPicPr>
          <p:cNvPr id="10" name="Content Placeholder 4" descr="picture of Annual Count form">
            <a:extLst>
              <a:ext uri="{FF2B5EF4-FFF2-40B4-BE49-F238E27FC236}">
                <a16:creationId xmlns:a16="http://schemas.microsoft.com/office/drawing/2014/main" id="{A11D1F47-0826-42F8-8936-F8624F658383}"/>
              </a:ext>
            </a:extLst>
          </p:cNvPr>
          <p:cNvPicPr>
            <a:picLocks noGrp="1" noChangeAspect="1"/>
          </p:cNvPicPr>
          <p:nvPr>
            <p:ph idx="13"/>
          </p:nvPr>
        </p:nvPicPr>
        <p:blipFill>
          <a:blip r:embed="rId4"/>
          <a:stretch>
            <a:fillRect/>
          </a:stretch>
        </p:blipFill>
        <p:spPr>
          <a:xfrm>
            <a:off x="74357" y="1054853"/>
            <a:ext cx="3395409" cy="4351338"/>
          </a:xfrm>
          <a:prstGeom prst="rect">
            <a:avLst/>
          </a:prstGeom>
        </p:spPr>
      </p:pic>
      <p:sp>
        <p:nvSpPr>
          <p:cNvPr id="5" name="Title 4">
            <a:extLst>
              <a:ext uri="{FF2B5EF4-FFF2-40B4-BE49-F238E27FC236}">
                <a16:creationId xmlns:a16="http://schemas.microsoft.com/office/drawing/2014/main" id="{D07A9A77-D893-4B69-9611-F30D5CAF46D8}"/>
              </a:ext>
            </a:extLst>
          </p:cNvPr>
          <p:cNvSpPr>
            <a:spLocks noGrp="1"/>
          </p:cNvSpPr>
          <p:nvPr>
            <p:ph type="title"/>
          </p:nvPr>
        </p:nvSpPr>
        <p:spPr/>
        <p:txBody>
          <a:bodyPr/>
          <a:lstStyle/>
          <a:p>
            <a:r>
              <a:rPr lang="en-US" dirty="0"/>
              <a:t>Why Counting is SO Important?  </a:t>
            </a:r>
          </a:p>
        </p:txBody>
      </p:sp>
    </p:spTree>
    <p:extLst>
      <p:ext uri="{BB962C8B-B14F-4D97-AF65-F5344CB8AC3E}">
        <p14:creationId xmlns:p14="http://schemas.microsoft.com/office/powerpoint/2010/main" val="4313186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D3054A21-2828-478C-8C55-FE8B97710F76}"/>
              </a:ext>
            </a:extLst>
          </p:cNvPr>
          <p:cNvSpPr>
            <a:spLocks noGrp="1"/>
          </p:cNvSpPr>
          <p:nvPr>
            <p:ph idx="13"/>
          </p:nvPr>
        </p:nvSpPr>
        <p:spPr>
          <a:xfrm>
            <a:off x="631191" y="988601"/>
            <a:ext cx="10515600" cy="5055650"/>
          </a:xfrm>
        </p:spPr>
        <p:txBody>
          <a:bodyPr>
            <a:normAutofit fontScale="55000" lnSpcReduction="20000"/>
          </a:bodyPr>
          <a:lstStyle/>
          <a:p>
            <a:endParaRPr lang="en-US" dirty="0"/>
          </a:p>
          <a:p>
            <a:pPr marL="0" indent="0">
              <a:buNone/>
            </a:pPr>
            <a:r>
              <a:rPr lang="en-US" sz="5700" b="1" u="sng" dirty="0"/>
              <a:t>Subpart 1 Counting Sites </a:t>
            </a:r>
          </a:p>
          <a:p>
            <a:pPr marL="0" indent="0">
              <a:buNone/>
            </a:pPr>
            <a:endParaRPr lang="en-US" b="1" dirty="0"/>
          </a:p>
          <a:p>
            <a:pPr marL="0" indent="0">
              <a:buNone/>
            </a:pPr>
            <a:r>
              <a:rPr lang="en-US" b="1" dirty="0"/>
              <a:t>For a program to generate Subpart 1 funds, children and youth must be - </a:t>
            </a:r>
          </a:p>
          <a:p>
            <a:r>
              <a:rPr lang="en-US" dirty="0"/>
              <a:t>In a program for youth who are N or D in state-run juvenile or adult correctional facility or hospital </a:t>
            </a:r>
          </a:p>
          <a:p>
            <a:r>
              <a:rPr lang="en-US" dirty="0"/>
              <a:t>Enrolled in State funded “regular program of instruction” of 15 or 20 hours/week</a:t>
            </a:r>
          </a:p>
          <a:p>
            <a:r>
              <a:rPr lang="en-US" dirty="0"/>
              <a:t>Enrolled in a program that has an average length of stay of at least 30 days</a:t>
            </a:r>
          </a:p>
          <a:p>
            <a:r>
              <a:rPr lang="en-US" dirty="0"/>
              <a:t>20 years of age or younger who have not received diploma or GED</a:t>
            </a:r>
          </a:p>
          <a:p>
            <a:pPr marL="0" indent="0">
              <a:buNone/>
            </a:pPr>
            <a:endParaRPr lang="en-US" dirty="0"/>
          </a:p>
          <a:p>
            <a:pPr marL="0" indent="0">
              <a:buNone/>
            </a:pPr>
            <a:r>
              <a:rPr lang="en-US" b="1" dirty="0"/>
              <a:t>1 DAY COUNT</a:t>
            </a:r>
          </a:p>
          <a:p>
            <a:r>
              <a:rPr lang="en-US" dirty="0"/>
              <a:t>Day with the highest number of youth offenders in a calendar year</a:t>
            </a:r>
          </a:p>
          <a:p>
            <a:r>
              <a:rPr lang="en-US" dirty="0"/>
              <a:t>Number is adjusted to reflect the number of days/year the Ed. program operates</a:t>
            </a:r>
          </a:p>
        </p:txBody>
      </p:sp>
      <p:sp>
        <p:nvSpPr>
          <p:cNvPr id="2" name="Slide Number Placeholder 1">
            <a:extLst>
              <a:ext uri="{FF2B5EF4-FFF2-40B4-BE49-F238E27FC236}">
                <a16:creationId xmlns:a16="http://schemas.microsoft.com/office/drawing/2014/main" id="{794DCBBE-B274-475E-83F0-58492001D4C6}"/>
              </a:ext>
            </a:extLst>
          </p:cNvPr>
          <p:cNvSpPr>
            <a:spLocks noGrp="1"/>
          </p:cNvSpPr>
          <p:nvPr>
            <p:ph type="sldNum" sz="quarter" idx="12"/>
          </p:nvPr>
        </p:nvSpPr>
        <p:spPr/>
        <p:txBody>
          <a:bodyPr/>
          <a:lstStyle/>
          <a:p>
            <a:r>
              <a:rPr lang="en-US"/>
              <a:t> Presentation Title | </a:t>
            </a:r>
            <a:fld id="{C26AAFF7-C4D7-4A72-B8FA-A17532192431}" type="slidenum">
              <a:rPr lang="en-US" smtClean="0"/>
              <a:pPr/>
              <a:t>11</a:t>
            </a:fld>
            <a:endParaRPr lang="en-US" dirty="0"/>
          </a:p>
        </p:txBody>
      </p:sp>
      <p:sp>
        <p:nvSpPr>
          <p:cNvPr id="5" name="Title 4">
            <a:extLst>
              <a:ext uri="{FF2B5EF4-FFF2-40B4-BE49-F238E27FC236}">
                <a16:creationId xmlns:a16="http://schemas.microsoft.com/office/drawing/2014/main" id="{51840532-872E-4F7F-98D5-F634B96637ED}"/>
              </a:ext>
            </a:extLst>
          </p:cNvPr>
          <p:cNvSpPr>
            <a:spLocks noGrp="1"/>
          </p:cNvSpPr>
          <p:nvPr>
            <p:ph type="title"/>
          </p:nvPr>
        </p:nvSpPr>
        <p:spPr/>
        <p:txBody>
          <a:bodyPr/>
          <a:lstStyle/>
          <a:p>
            <a:r>
              <a:rPr lang="en-US" dirty="0"/>
              <a:t>How are funds generated?  </a:t>
            </a:r>
          </a:p>
        </p:txBody>
      </p:sp>
    </p:spTree>
    <p:extLst>
      <p:ext uri="{BB962C8B-B14F-4D97-AF65-F5344CB8AC3E}">
        <p14:creationId xmlns:p14="http://schemas.microsoft.com/office/powerpoint/2010/main" val="12955415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D3054A21-2828-478C-8C55-FE8B97710F76}"/>
              </a:ext>
            </a:extLst>
          </p:cNvPr>
          <p:cNvSpPr>
            <a:spLocks noGrp="1"/>
          </p:cNvSpPr>
          <p:nvPr>
            <p:ph idx="13"/>
          </p:nvPr>
        </p:nvSpPr>
        <p:spPr>
          <a:xfrm>
            <a:off x="702984" y="988601"/>
            <a:ext cx="11270877" cy="4351338"/>
          </a:xfrm>
        </p:spPr>
        <p:txBody>
          <a:bodyPr>
            <a:normAutofit fontScale="55000" lnSpcReduction="20000"/>
          </a:bodyPr>
          <a:lstStyle/>
          <a:p>
            <a:endParaRPr lang="en-US" dirty="0"/>
          </a:p>
          <a:p>
            <a:pPr marL="0" indent="0">
              <a:buNone/>
            </a:pPr>
            <a:r>
              <a:rPr lang="en-US" sz="6000" u="sng" dirty="0"/>
              <a:t>Subpart 2 Counting Sites</a:t>
            </a:r>
          </a:p>
          <a:p>
            <a:pPr marL="0" indent="0">
              <a:buNone/>
            </a:pPr>
            <a:endParaRPr lang="en-US" b="1" dirty="0"/>
          </a:p>
          <a:p>
            <a:pPr marL="0" indent="0">
              <a:buNone/>
            </a:pPr>
            <a:r>
              <a:rPr lang="en-US" b="1" dirty="0"/>
              <a:t>For a program to generate Subpart 2 funds, children and youth must be – </a:t>
            </a:r>
          </a:p>
          <a:p>
            <a:r>
              <a:rPr lang="en-US" dirty="0"/>
              <a:t>Living in local institutions for children and youth who are “Needing Supervision” or Delinquent  </a:t>
            </a:r>
          </a:p>
          <a:p>
            <a:r>
              <a:rPr lang="en-US" dirty="0"/>
              <a:t>Living in the institution for at least one day during the annual 30 day count period</a:t>
            </a:r>
          </a:p>
          <a:p>
            <a:r>
              <a:rPr lang="en-US" dirty="0"/>
              <a:t>5 through 17 years of age</a:t>
            </a:r>
          </a:p>
          <a:p>
            <a:endParaRPr lang="en-US" b="1" dirty="0"/>
          </a:p>
          <a:p>
            <a:pPr marL="0" indent="0">
              <a:buNone/>
            </a:pPr>
            <a:r>
              <a:rPr lang="en-US" b="1" dirty="0"/>
              <a:t>30 DAY COUNT</a:t>
            </a:r>
          </a:p>
          <a:p>
            <a:r>
              <a:rPr lang="en-US" dirty="0"/>
              <a:t>Highest 30 consecutive day period between Sept-Nov with AT LEAST ONE DAY being in October</a:t>
            </a:r>
          </a:p>
          <a:p>
            <a:r>
              <a:rPr lang="en-US" dirty="0"/>
              <a:t>Students may be included more than once if there has been a formal exit process and a subsequent re-entry/intake</a:t>
            </a:r>
          </a:p>
          <a:p>
            <a:endParaRPr lang="en-US" dirty="0"/>
          </a:p>
        </p:txBody>
      </p:sp>
      <p:sp>
        <p:nvSpPr>
          <p:cNvPr id="2" name="Slide Number Placeholder 1">
            <a:extLst>
              <a:ext uri="{FF2B5EF4-FFF2-40B4-BE49-F238E27FC236}">
                <a16:creationId xmlns:a16="http://schemas.microsoft.com/office/drawing/2014/main" id="{794DCBBE-B274-475E-83F0-58492001D4C6}"/>
              </a:ext>
            </a:extLst>
          </p:cNvPr>
          <p:cNvSpPr>
            <a:spLocks noGrp="1"/>
          </p:cNvSpPr>
          <p:nvPr>
            <p:ph type="sldNum" sz="quarter" idx="12"/>
          </p:nvPr>
        </p:nvSpPr>
        <p:spPr/>
        <p:txBody>
          <a:bodyPr/>
          <a:lstStyle/>
          <a:p>
            <a:r>
              <a:rPr lang="en-US"/>
              <a:t> Presentation Title | </a:t>
            </a:r>
            <a:fld id="{C26AAFF7-C4D7-4A72-B8FA-A17532192431}" type="slidenum">
              <a:rPr lang="en-US" smtClean="0"/>
              <a:pPr/>
              <a:t>12</a:t>
            </a:fld>
            <a:endParaRPr lang="en-US" dirty="0"/>
          </a:p>
        </p:txBody>
      </p:sp>
      <p:sp>
        <p:nvSpPr>
          <p:cNvPr id="5" name="Title 4">
            <a:extLst>
              <a:ext uri="{FF2B5EF4-FFF2-40B4-BE49-F238E27FC236}">
                <a16:creationId xmlns:a16="http://schemas.microsoft.com/office/drawing/2014/main" id="{51840532-872E-4F7F-98D5-F634B96637ED}"/>
              </a:ext>
            </a:extLst>
          </p:cNvPr>
          <p:cNvSpPr>
            <a:spLocks noGrp="1"/>
          </p:cNvSpPr>
          <p:nvPr>
            <p:ph type="title"/>
          </p:nvPr>
        </p:nvSpPr>
        <p:spPr/>
        <p:txBody>
          <a:bodyPr/>
          <a:lstStyle/>
          <a:p>
            <a:r>
              <a:rPr lang="en-US" dirty="0"/>
              <a:t>How are funds generated?  </a:t>
            </a:r>
          </a:p>
        </p:txBody>
      </p:sp>
    </p:spTree>
    <p:extLst>
      <p:ext uri="{BB962C8B-B14F-4D97-AF65-F5344CB8AC3E}">
        <p14:creationId xmlns:p14="http://schemas.microsoft.com/office/powerpoint/2010/main" val="14756346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D3054A21-2828-478C-8C55-FE8B97710F76}"/>
              </a:ext>
            </a:extLst>
          </p:cNvPr>
          <p:cNvSpPr>
            <a:spLocks noGrp="1"/>
          </p:cNvSpPr>
          <p:nvPr>
            <p:ph idx="13"/>
          </p:nvPr>
        </p:nvSpPr>
        <p:spPr>
          <a:xfrm>
            <a:off x="715017" y="1190719"/>
            <a:ext cx="10515600" cy="5205055"/>
          </a:xfrm>
        </p:spPr>
        <p:txBody>
          <a:bodyPr>
            <a:normAutofit fontScale="55000" lnSpcReduction="20000"/>
          </a:bodyPr>
          <a:lstStyle/>
          <a:p>
            <a:endParaRPr lang="en-US" dirty="0"/>
          </a:p>
          <a:p>
            <a:pPr marL="0" indent="0">
              <a:buNone/>
            </a:pPr>
            <a:r>
              <a:rPr lang="en-US" sz="6000" u="sng" dirty="0"/>
              <a:t>Title IA Neg. Set-Aside </a:t>
            </a:r>
          </a:p>
          <a:p>
            <a:pPr marL="0" indent="0">
              <a:buNone/>
            </a:pPr>
            <a:r>
              <a:rPr lang="en-US" b="1" dirty="0"/>
              <a:t>For an LEA to receive Neglected funds children and youth must be -</a:t>
            </a:r>
          </a:p>
          <a:p>
            <a:r>
              <a:rPr lang="en-US" dirty="0"/>
              <a:t>Living in local Neglected institution</a:t>
            </a:r>
          </a:p>
          <a:p>
            <a:r>
              <a:rPr lang="en-US" dirty="0"/>
              <a:t>Counted in the Annual Fall Count – following Subpart 2 guidance</a:t>
            </a:r>
            <a:br>
              <a:rPr lang="en-US" dirty="0"/>
            </a:br>
            <a:endParaRPr lang="en-US" dirty="0"/>
          </a:p>
          <a:p>
            <a:pPr marL="0" indent="0">
              <a:buNone/>
            </a:pPr>
            <a:r>
              <a:rPr lang="en-US" b="1" i="1" dirty="0"/>
              <a:t>Students who are residents in locally-run Neglected facilities generate additional dollars for the LEA's in which they are located, since their residents may attend school in the LEA on a temporary or ongoing basis.</a:t>
            </a:r>
          </a:p>
          <a:p>
            <a:r>
              <a:rPr lang="en-US" dirty="0"/>
              <a:t>Set-aside rate is calculated on per/student basis </a:t>
            </a:r>
            <a:br>
              <a:rPr lang="en-US" dirty="0"/>
            </a:br>
            <a:endParaRPr lang="en-US" dirty="0"/>
          </a:p>
          <a:p>
            <a:pPr marL="0" indent="0">
              <a:buNone/>
            </a:pPr>
            <a:r>
              <a:rPr lang="en-US" b="1" dirty="0"/>
              <a:t>30 DAY COUNT</a:t>
            </a:r>
          </a:p>
          <a:p>
            <a:r>
              <a:rPr lang="en-US" dirty="0"/>
              <a:t>Highest 30 consecutive day period between Sept-Nov with AT LEAST ONE DAY being in October</a:t>
            </a:r>
          </a:p>
          <a:p>
            <a:r>
              <a:rPr lang="en-US" dirty="0"/>
              <a:t>Students may be included more than once if there has been a formal exit process and a subsequent re-entry/intake</a:t>
            </a:r>
          </a:p>
          <a:p>
            <a:pPr marL="0" indent="0">
              <a:buNone/>
            </a:pPr>
            <a:endParaRPr lang="en-US" dirty="0"/>
          </a:p>
          <a:p>
            <a:endParaRPr lang="en-US" dirty="0"/>
          </a:p>
        </p:txBody>
      </p:sp>
      <p:sp>
        <p:nvSpPr>
          <p:cNvPr id="2" name="Slide Number Placeholder 1">
            <a:extLst>
              <a:ext uri="{FF2B5EF4-FFF2-40B4-BE49-F238E27FC236}">
                <a16:creationId xmlns:a16="http://schemas.microsoft.com/office/drawing/2014/main" id="{794DCBBE-B274-475E-83F0-58492001D4C6}"/>
              </a:ext>
            </a:extLst>
          </p:cNvPr>
          <p:cNvSpPr>
            <a:spLocks noGrp="1"/>
          </p:cNvSpPr>
          <p:nvPr>
            <p:ph type="sldNum" sz="quarter" idx="12"/>
          </p:nvPr>
        </p:nvSpPr>
        <p:spPr/>
        <p:txBody>
          <a:bodyPr/>
          <a:lstStyle/>
          <a:p>
            <a:r>
              <a:rPr lang="en-US"/>
              <a:t> Presentation Title | </a:t>
            </a:r>
            <a:fld id="{C26AAFF7-C4D7-4A72-B8FA-A17532192431}" type="slidenum">
              <a:rPr lang="en-US" smtClean="0"/>
              <a:pPr/>
              <a:t>13</a:t>
            </a:fld>
            <a:endParaRPr lang="en-US" dirty="0"/>
          </a:p>
        </p:txBody>
      </p:sp>
      <p:sp>
        <p:nvSpPr>
          <p:cNvPr id="5" name="Title 4">
            <a:extLst>
              <a:ext uri="{FF2B5EF4-FFF2-40B4-BE49-F238E27FC236}">
                <a16:creationId xmlns:a16="http://schemas.microsoft.com/office/drawing/2014/main" id="{51840532-872E-4F7F-98D5-F634B96637ED}"/>
              </a:ext>
            </a:extLst>
          </p:cNvPr>
          <p:cNvSpPr>
            <a:spLocks noGrp="1"/>
          </p:cNvSpPr>
          <p:nvPr>
            <p:ph type="title"/>
          </p:nvPr>
        </p:nvSpPr>
        <p:spPr/>
        <p:txBody>
          <a:bodyPr/>
          <a:lstStyle/>
          <a:p>
            <a:r>
              <a:rPr lang="en-US" dirty="0"/>
              <a:t>How are funds calculated?  </a:t>
            </a:r>
          </a:p>
        </p:txBody>
      </p:sp>
    </p:spTree>
    <p:extLst>
      <p:ext uri="{BB962C8B-B14F-4D97-AF65-F5344CB8AC3E}">
        <p14:creationId xmlns:p14="http://schemas.microsoft.com/office/powerpoint/2010/main" val="39703491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7D0560B3-C53D-4FD9-A915-E7FADAFBF338}"/>
              </a:ext>
            </a:extLst>
          </p:cNvPr>
          <p:cNvSpPr>
            <a:spLocks noGrp="1"/>
          </p:cNvSpPr>
          <p:nvPr>
            <p:ph type="sldNum" sz="quarter" idx="12"/>
          </p:nvPr>
        </p:nvSpPr>
        <p:spPr>
          <a:xfrm>
            <a:off x="9230662" y="6395774"/>
            <a:ext cx="2743200" cy="365125"/>
          </a:xfrm>
        </p:spPr>
        <p:txBody>
          <a:bodyPr/>
          <a:lstStyle/>
          <a:p>
            <a:r>
              <a:rPr lang="en-US" dirty="0"/>
              <a:t> SY2021-22 | </a:t>
            </a:r>
            <a:fld id="{C26AAFF7-C4D7-4A72-B8FA-A17532192431}" type="slidenum">
              <a:rPr lang="en-US" smtClean="0"/>
              <a:pPr/>
              <a:t>14</a:t>
            </a:fld>
            <a:endParaRPr lang="en-US" dirty="0"/>
          </a:p>
        </p:txBody>
      </p:sp>
      <p:pic>
        <p:nvPicPr>
          <p:cNvPr id="8194" name="Picture 2" descr="See the source image">
            <a:extLst>
              <a:ext uri="{FF2B5EF4-FFF2-40B4-BE49-F238E27FC236}">
                <a16:creationId xmlns:a16="http://schemas.microsoft.com/office/drawing/2014/main" id="{889B26A3-B792-4DAB-A493-53C1ADCBD2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8679" y="1234747"/>
            <a:ext cx="2377135" cy="2398790"/>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7"/>
          <p:cNvSpPr>
            <a:spLocks noGrp="1"/>
          </p:cNvSpPr>
          <p:nvPr>
            <p:ph idx="13"/>
          </p:nvPr>
        </p:nvSpPr>
        <p:spPr>
          <a:xfrm>
            <a:off x="3980602" y="1114431"/>
            <a:ext cx="7993260" cy="3842580"/>
          </a:xfrm>
        </p:spPr>
        <p:txBody>
          <a:bodyPr>
            <a:noAutofit/>
          </a:bodyPr>
          <a:lstStyle/>
          <a:p>
            <a:r>
              <a:rPr lang="en-US" sz="1400" b="1" dirty="0"/>
              <a:t>Purpose </a:t>
            </a:r>
            <a:r>
              <a:rPr lang="en-US" sz="1400" dirty="0"/>
              <a:t>– mission of facility/program</a:t>
            </a:r>
          </a:p>
          <a:p>
            <a:r>
              <a:rPr lang="en-US" sz="1400" b="1" dirty="0"/>
              <a:t>Residential – </a:t>
            </a:r>
            <a:r>
              <a:rPr lang="en-US" sz="1400" dirty="0"/>
              <a:t>24 hour staff supervised</a:t>
            </a:r>
          </a:p>
          <a:p>
            <a:r>
              <a:rPr lang="en-US" sz="1400" b="1" dirty="0"/>
              <a:t>Location </a:t>
            </a:r>
            <a:r>
              <a:rPr lang="en-US" sz="1400" dirty="0"/>
              <a:t>– (within a district’s geographical boundary) </a:t>
            </a:r>
          </a:p>
          <a:p>
            <a:r>
              <a:rPr lang="en-US" sz="1400" b="1" dirty="0"/>
              <a:t>Licensing </a:t>
            </a:r>
            <a:r>
              <a:rPr lang="en-US" sz="1400" dirty="0"/>
              <a:t>-	</a:t>
            </a:r>
          </a:p>
          <a:p>
            <a:pPr lvl="1"/>
            <a:r>
              <a:rPr lang="en-US" sz="1400" dirty="0"/>
              <a:t>IDHW - Children’s Residential Care</a:t>
            </a:r>
          </a:p>
          <a:p>
            <a:pPr lvl="1"/>
            <a:r>
              <a:rPr lang="en-US" sz="1400" dirty="0"/>
              <a:t>IDHW - Substance Treatment Center</a:t>
            </a:r>
          </a:p>
          <a:p>
            <a:pPr lvl="1"/>
            <a:r>
              <a:rPr lang="en-US" sz="1400" dirty="0"/>
              <a:t>IDHW - Therapeutic Outdoor Program</a:t>
            </a:r>
          </a:p>
          <a:p>
            <a:pPr lvl="1"/>
            <a:r>
              <a:rPr lang="en-US" sz="1400" dirty="0"/>
              <a:t>Hospital licensing</a:t>
            </a:r>
          </a:p>
          <a:p>
            <a:pPr lvl="1"/>
            <a:r>
              <a:rPr lang="en-US" sz="1400" dirty="0"/>
              <a:t>State, county, or tribal Juvenile Detention or Correction facility</a:t>
            </a:r>
          </a:p>
          <a:p>
            <a:r>
              <a:rPr lang="en-US" sz="1400" b="1" dirty="0"/>
              <a:t>Placement Considerations </a:t>
            </a:r>
            <a:r>
              <a:rPr lang="en-US" sz="1400" dirty="0"/>
              <a:t>- How they are placed in facility?</a:t>
            </a:r>
          </a:p>
          <a:p>
            <a:pPr lvl="1"/>
            <a:r>
              <a:rPr lang="en-US" sz="1400" dirty="0"/>
              <a:t>Court Involved - Pre-Adjudicated, Sentenced, or Post-Adjudicated </a:t>
            </a:r>
          </a:p>
          <a:p>
            <a:pPr lvl="1"/>
            <a:r>
              <a:rPr lang="en-US" sz="1400" dirty="0"/>
              <a:t>Parent placed</a:t>
            </a:r>
          </a:p>
          <a:p>
            <a:pPr lvl="1"/>
            <a:r>
              <a:rPr lang="en-US" sz="1400" dirty="0"/>
              <a:t>Other </a:t>
            </a:r>
          </a:p>
          <a:p>
            <a:r>
              <a:rPr lang="en-US" sz="1400" b="1" dirty="0"/>
              <a:t>Average length of stay </a:t>
            </a:r>
          </a:p>
          <a:p>
            <a:pPr lvl="1"/>
            <a:r>
              <a:rPr lang="en-US" sz="1400" dirty="0"/>
              <a:t>Short term &lt;90 days</a:t>
            </a:r>
          </a:p>
          <a:p>
            <a:pPr lvl="1"/>
            <a:r>
              <a:rPr lang="en-US" sz="1400" dirty="0"/>
              <a:t>Long term &gt;90 days</a:t>
            </a:r>
          </a:p>
          <a:p>
            <a:r>
              <a:rPr lang="en-US" sz="1400" b="1" dirty="0"/>
              <a:t>On-site or Off-site educational program</a:t>
            </a:r>
          </a:p>
          <a:p>
            <a:pPr lvl="1"/>
            <a:r>
              <a:rPr lang="en-US" sz="1400" dirty="0"/>
              <a:t>Who oversees educational program</a:t>
            </a:r>
          </a:p>
          <a:p>
            <a:pPr lvl="2"/>
            <a:r>
              <a:rPr lang="en-US" sz="1400" dirty="0"/>
              <a:t>SDE</a:t>
            </a:r>
          </a:p>
          <a:p>
            <a:pPr lvl="2"/>
            <a:r>
              <a:rPr lang="en-US" sz="1400" dirty="0"/>
              <a:t>IDJC/IDOC</a:t>
            </a:r>
          </a:p>
          <a:p>
            <a:pPr lvl="2"/>
            <a:r>
              <a:rPr lang="en-US" sz="1400" dirty="0"/>
              <a:t>Private </a:t>
            </a:r>
          </a:p>
        </p:txBody>
      </p:sp>
      <p:sp>
        <p:nvSpPr>
          <p:cNvPr id="2" name="Title 1"/>
          <p:cNvSpPr>
            <a:spLocks noGrp="1"/>
          </p:cNvSpPr>
          <p:nvPr>
            <p:ph type="title"/>
          </p:nvPr>
        </p:nvSpPr>
        <p:spPr>
          <a:xfrm>
            <a:off x="0" y="0"/>
            <a:ext cx="10515600" cy="988601"/>
          </a:xfrm>
        </p:spPr>
        <p:txBody>
          <a:bodyPr>
            <a:normAutofit fontScale="90000"/>
          </a:bodyPr>
          <a:lstStyle/>
          <a:p>
            <a:r>
              <a:rPr lang="en-US" dirty="0"/>
              <a:t>Determining Counting/Serving Sites - CRITERIA</a:t>
            </a:r>
          </a:p>
        </p:txBody>
      </p:sp>
    </p:spTree>
    <p:extLst>
      <p:ext uri="{BB962C8B-B14F-4D97-AF65-F5344CB8AC3E}">
        <p14:creationId xmlns:p14="http://schemas.microsoft.com/office/powerpoint/2010/main" val="5553887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E2C1A90-53F9-4582-B18D-0CF21DB0FE8B}"/>
              </a:ext>
            </a:extLst>
          </p:cNvPr>
          <p:cNvSpPr>
            <a:spLocks noGrp="1"/>
          </p:cNvSpPr>
          <p:nvPr>
            <p:ph type="sldNum" sz="quarter" idx="12"/>
          </p:nvPr>
        </p:nvSpPr>
        <p:spPr/>
        <p:txBody>
          <a:bodyPr/>
          <a:lstStyle/>
          <a:p>
            <a:r>
              <a:rPr lang="en-US"/>
              <a:t> Presentation Title | </a:t>
            </a:r>
            <a:fld id="{C26AAFF7-C4D7-4A72-B8FA-A17532192431}" type="slidenum">
              <a:rPr lang="en-US" smtClean="0"/>
              <a:pPr/>
              <a:t>15</a:t>
            </a:fld>
            <a:endParaRPr lang="en-US" dirty="0"/>
          </a:p>
        </p:txBody>
      </p:sp>
      <p:sp>
        <p:nvSpPr>
          <p:cNvPr id="6" name="Content Placeholder 5">
            <a:extLst>
              <a:ext uri="{FF2B5EF4-FFF2-40B4-BE49-F238E27FC236}">
                <a16:creationId xmlns:a16="http://schemas.microsoft.com/office/drawing/2014/main" id="{D7121633-6F1A-41BE-B83C-924D51E8F4D8}"/>
              </a:ext>
            </a:extLst>
          </p:cNvPr>
          <p:cNvSpPr>
            <a:spLocks noGrp="1"/>
          </p:cNvSpPr>
          <p:nvPr>
            <p:ph sz="quarter" idx="4"/>
          </p:nvPr>
        </p:nvSpPr>
        <p:spPr>
          <a:xfrm>
            <a:off x="6096000" y="2742204"/>
            <a:ext cx="6096000" cy="3684588"/>
          </a:xfrm>
        </p:spPr>
        <p:txBody>
          <a:bodyPr/>
          <a:lstStyle/>
          <a:p>
            <a:r>
              <a:rPr lang="en-US" dirty="0"/>
              <a:t>Diversion programs</a:t>
            </a:r>
          </a:p>
          <a:p>
            <a:r>
              <a:rPr lang="en-US" dirty="0"/>
              <a:t>Substance Abuse Treatment</a:t>
            </a:r>
          </a:p>
          <a:p>
            <a:r>
              <a:rPr lang="en-US" dirty="0"/>
              <a:t>School-based Intervention Program</a:t>
            </a:r>
          </a:p>
          <a:p>
            <a:r>
              <a:rPr lang="en-US" dirty="0"/>
              <a:t>Facility-based Intervention Programs</a:t>
            </a:r>
          </a:p>
          <a:p>
            <a:r>
              <a:rPr lang="en-US" dirty="0"/>
              <a:t>Weekend Detention Programs</a:t>
            </a:r>
          </a:p>
          <a:p>
            <a:r>
              <a:rPr lang="en-US" dirty="0"/>
              <a:t>GED support programs</a:t>
            </a:r>
          </a:p>
          <a:p>
            <a:endParaRPr lang="en-US" dirty="0"/>
          </a:p>
        </p:txBody>
      </p:sp>
      <p:sp>
        <p:nvSpPr>
          <p:cNvPr id="8" name="Text Placeholder 4">
            <a:extLst>
              <a:ext uri="{FF2B5EF4-FFF2-40B4-BE49-F238E27FC236}">
                <a16:creationId xmlns:a16="http://schemas.microsoft.com/office/drawing/2014/main" id="{008C8C94-7018-4447-88A6-6729251099EB}"/>
              </a:ext>
            </a:extLst>
          </p:cNvPr>
          <p:cNvSpPr txBox="1">
            <a:spLocks/>
          </p:cNvSpPr>
          <p:nvPr/>
        </p:nvSpPr>
        <p:spPr>
          <a:xfrm>
            <a:off x="6096000" y="1802389"/>
            <a:ext cx="5157787" cy="823912"/>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rgbClr val="000000"/>
                </a:solidFill>
                <a:latin typeface="+mn-lt"/>
                <a:ea typeface="Open Sans Semibold" panose="020B0706030804020204" pitchFamily="34" charset="0"/>
                <a:cs typeface="Open Sans Semibold" panose="020B07060308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4000" u="sng" dirty="0"/>
              <a:t>Day Programs</a:t>
            </a:r>
          </a:p>
        </p:txBody>
      </p:sp>
      <p:sp>
        <p:nvSpPr>
          <p:cNvPr id="2" name="Content Placeholder 1">
            <a:extLst>
              <a:ext uri="{FF2B5EF4-FFF2-40B4-BE49-F238E27FC236}">
                <a16:creationId xmlns:a16="http://schemas.microsoft.com/office/drawing/2014/main" id="{48233975-80C9-4C9A-8149-AACBB6E6C8AB}"/>
              </a:ext>
            </a:extLst>
          </p:cNvPr>
          <p:cNvSpPr>
            <a:spLocks noGrp="1"/>
          </p:cNvSpPr>
          <p:nvPr>
            <p:ph sz="half" idx="2"/>
          </p:nvPr>
        </p:nvSpPr>
        <p:spPr>
          <a:xfrm>
            <a:off x="740225" y="2742204"/>
            <a:ext cx="5157787" cy="3684588"/>
          </a:xfrm>
        </p:spPr>
        <p:txBody>
          <a:bodyPr/>
          <a:lstStyle/>
          <a:p>
            <a:r>
              <a:rPr lang="en-US" dirty="0"/>
              <a:t>Runaway shelters</a:t>
            </a:r>
          </a:p>
          <a:p>
            <a:r>
              <a:rPr lang="en-US" dirty="0"/>
              <a:t>Group homes</a:t>
            </a:r>
          </a:p>
          <a:p>
            <a:r>
              <a:rPr lang="en-US" dirty="0"/>
              <a:t>Youth Ranch</a:t>
            </a:r>
          </a:p>
          <a:p>
            <a:r>
              <a:rPr lang="en-US" dirty="0"/>
              <a:t>Substance Abuse Treatment</a:t>
            </a:r>
          </a:p>
          <a:p>
            <a:r>
              <a:rPr lang="en-US" dirty="0"/>
              <a:t>Crisis Care</a:t>
            </a:r>
          </a:p>
          <a:p>
            <a:r>
              <a:rPr lang="en-US" dirty="0"/>
              <a:t>Respite Care</a:t>
            </a:r>
          </a:p>
        </p:txBody>
      </p:sp>
      <p:sp>
        <p:nvSpPr>
          <p:cNvPr id="5" name="Text Placeholder 4">
            <a:extLst>
              <a:ext uri="{FF2B5EF4-FFF2-40B4-BE49-F238E27FC236}">
                <a16:creationId xmlns:a16="http://schemas.microsoft.com/office/drawing/2014/main" id="{940555A9-3E3C-493F-B0F5-56C77547DAA6}"/>
              </a:ext>
            </a:extLst>
          </p:cNvPr>
          <p:cNvSpPr>
            <a:spLocks noGrp="1"/>
          </p:cNvSpPr>
          <p:nvPr>
            <p:ph type="body" idx="1"/>
          </p:nvPr>
        </p:nvSpPr>
        <p:spPr>
          <a:xfrm>
            <a:off x="740225" y="1802389"/>
            <a:ext cx="5157787" cy="823912"/>
          </a:xfrm>
        </p:spPr>
        <p:txBody>
          <a:bodyPr>
            <a:normAutofit/>
          </a:bodyPr>
          <a:lstStyle/>
          <a:p>
            <a:r>
              <a:rPr lang="en-US" sz="4000" u="sng" dirty="0"/>
              <a:t>Residential Sites</a:t>
            </a:r>
          </a:p>
        </p:txBody>
      </p:sp>
      <p:sp>
        <p:nvSpPr>
          <p:cNvPr id="9" name="Rectangle 8">
            <a:extLst>
              <a:ext uri="{FF2B5EF4-FFF2-40B4-BE49-F238E27FC236}">
                <a16:creationId xmlns:a16="http://schemas.microsoft.com/office/drawing/2014/main" id="{70C9D2BE-311A-4A20-91F7-5AAD6210D4E4}"/>
              </a:ext>
            </a:extLst>
          </p:cNvPr>
          <p:cNvSpPr/>
          <p:nvPr/>
        </p:nvSpPr>
        <p:spPr>
          <a:xfrm>
            <a:off x="2698175" y="1017753"/>
            <a:ext cx="5987858"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cap="none" spc="0" dirty="0">
                <a:ln/>
                <a:solidFill>
                  <a:schemeClr val="accent3"/>
                </a:solidFill>
                <a:effectLst/>
              </a:rPr>
              <a:t>Please let me know!</a:t>
            </a:r>
          </a:p>
        </p:txBody>
      </p:sp>
      <p:sp>
        <p:nvSpPr>
          <p:cNvPr id="4" name="Title 3">
            <a:extLst>
              <a:ext uri="{FF2B5EF4-FFF2-40B4-BE49-F238E27FC236}">
                <a16:creationId xmlns:a16="http://schemas.microsoft.com/office/drawing/2014/main" id="{1381F4F8-AEAB-4C86-8DE6-D7767647C53E}"/>
              </a:ext>
            </a:extLst>
          </p:cNvPr>
          <p:cNvSpPr>
            <a:spLocks noGrp="1"/>
          </p:cNvSpPr>
          <p:nvPr>
            <p:ph type="title"/>
          </p:nvPr>
        </p:nvSpPr>
        <p:spPr>
          <a:xfrm>
            <a:off x="224442" y="-28800"/>
            <a:ext cx="10515600" cy="988601"/>
          </a:xfrm>
        </p:spPr>
        <p:txBody>
          <a:bodyPr/>
          <a:lstStyle/>
          <a:p>
            <a:r>
              <a:rPr lang="en-US" dirty="0"/>
              <a:t>Potential New “Counting” &amp; “Serving” sites</a:t>
            </a:r>
          </a:p>
        </p:txBody>
      </p:sp>
    </p:spTree>
    <p:extLst>
      <p:ext uri="{BB962C8B-B14F-4D97-AF65-F5344CB8AC3E}">
        <p14:creationId xmlns:p14="http://schemas.microsoft.com/office/powerpoint/2010/main" val="24777449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AB1D641-D157-45D3-A9AA-8D52727991C2}"/>
              </a:ext>
            </a:extLst>
          </p:cNvPr>
          <p:cNvSpPr>
            <a:spLocks noGrp="1"/>
          </p:cNvSpPr>
          <p:nvPr>
            <p:ph type="sldNum" sz="quarter" idx="12"/>
          </p:nvPr>
        </p:nvSpPr>
        <p:spPr/>
        <p:txBody>
          <a:bodyPr/>
          <a:lstStyle/>
          <a:p>
            <a:r>
              <a:rPr lang="en-US"/>
              <a:t> Presentation Title | </a:t>
            </a:r>
            <a:fld id="{C26AAFF7-C4D7-4A72-B8FA-A17532192431}" type="slidenum">
              <a:rPr lang="en-US" smtClean="0"/>
              <a:pPr/>
              <a:t>16</a:t>
            </a:fld>
            <a:endParaRPr lang="en-US" dirty="0"/>
          </a:p>
        </p:txBody>
      </p:sp>
      <p:graphicFrame>
        <p:nvGraphicFramePr>
          <p:cNvPr id="5" name="Diagram 4" descr="timeline of annual count">
            <a:extLst>
              <a:ext uri="{FF2B5EF4-FFF2-40B4-BE49-F238E27FC236}">
                <a16:creationId xmlns:a16="http://schemas.microsoft.com/office/drawing/2014/main" id="{1F03B684-9540-4DEB-821B-2F193315294F}"/>
              </a:ext>
            </a:extLst>
          </p:cNvPr>
          <p:cNvGraphicFramePr/>
          <p:nvPr>
            <p:extLst>
              <p:ext uri="{D42A27DB-BD31-4B8C-83A1-F6EECF244321}">
                <p14:modId xmlns:p14="http://schemas.microsoft.com/office/powerpoint/2010/main" val="973645466"/>
              </p:ext>
            </p:extLst>
          </p:nvPr>
        </p:nvGraphicFramePr>
        <p:xfrm>
          <a:off x="434304" y="1311443"/>
          <a:ext cx="11260391" cy="41869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le 3">
            <a:extLst>
              <a:ext uri="{FF2B5EF4-FFF2-40B4-BE49-F238E27FC236}">
                <a16:creationId xmlns:a16="http://schemas.microsoft.com/office/drawing/2014/main" id="{4765C04F-0478-4BB1-B11E-9FC10E108B96}"/>
              </a:ext>
            </a:extLst>
          </p:cNvPr>
          <p:cNvSpPr>
            <a:spLocks noGrp="1"/>
          </p:cNvSpPr>
          <p:nvPr>
            <p:ph type="title"/>
          </p:nvPr>
        </p:nvSpPr>
        <p:spPr/>
        <p:txBody>
          <a:bodyPr/>
          <a:lstStyle/>
          <a:p>
            <a:r>
              <a:rPr lang="en-US" dirty="0"/>
              <a:t>Annual Count Timeline</a:t>
            </a:r>
          </a:p>
        </p:txBody>
      </p:sp>
    </p:spTree>
    <p:extLst>
      <p:ext uri="{BB962C8B-B14F-4D97-AF65-F5344CB8AC3E}">
        <p14:creationId xmlns:p14="http://schemas.microsoft.com/office/powerpoint/2010/main" val="40455076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94DCBBE-B274-475E-83F0-58492001D4C6}"/>
              </a:ext>
            </a:extLst>
          </p:cNvPr>
          <p:cNvSpPr>
            <a:spLocks noGrp="1"/>
          </p:cNvSpPr>
          <p:nvPr>
            <p:ph type="sldNum" sz="quarter" idx="12"/>
          </p:nvPr>
        </p:nvSpPr>
        <p:spPr/>
        <p:txBody>
          <a:bodyPr/>
          <a:lstStyle/>
          <a:p>
            <a:r>
              <a:rPr lang="en-US"/>
              <a:t> Presentation Title | </a:t>
            </a:r>
            <a:fld id="{C26AAFF7-C4D7-4A72-B8FA-A17532192431}" type="slidenum">
              <a:rPr lang="en-US" smtClean="0"/>
              <a:pPr/>
              <a:t>17</a:t>
            </a:fld>
            <a:endParaRPr lang="en-US" dirty="0"/>
          </a:p>
        </p:txBody>
      </p:sp>
      <p:sp>
        <p:nvSpPr>
          <p:cNvPr id="3" name="Rectangle 2">
            <a:extLst>
              <a:ext uri="{FF2B5EF4-FFF2-40B4-BE49-F238E27FC236}">
                <a16:creationId xmlns:a16="http://schemas.microsoft.com/office/drawing/2014/main" id="{315A642A-F2CC-4EAB-B883-10EADA39F805}"/>
              </a:ext>
            </a:extLst>
          </p:cNvPr>
          <p:cNvSpPr/>
          <p:nvPr/>
        </p:nvSpPr>
        <p:spPr>
          <a:xfrm>
            <a:off x="745958" y="1720295"/>
            <a:ext cx="11223997" cy="4585871"/>
          </a:xfrm>
          <a:prstGeom prst="rect">
            <a:avLst/>
          </a:prstGeom>
        </p:spPr>
        <p:txBody>
          <a:bodyPr wrap="square">
            <a:spAutoFit/>
          </a:bodyPr>
          <a:lstStyle/>
          <a:p>
            <a:pPr marL="514350" indent="-514350">
              <a:buFont typeface="+mj-lt"/>
              <a:buAutoNum type="arabicPeriod"/>
            </a:pPr>
            <a:r>
              <a:rPr lang="en-US" sz="2000" dirty="0"/>
              <a:t>SDE Coordinator identifies State Agency run residential programs</a:t>
            </a:r>
          </a:p>
          <a:p>
            <a:pPr marL="514350" indent="-514350">
              <a:buFont typeface="+mj-lt"/>
              <a:buAutoNum type="arabicPeriod"/>
            </a:pPr>
            <a:r>
              <a:rPr lang="en-US" sz="2000" dirty="0"/>
              <a:t>State Agency Title I-D contacts are notified by email and instructions</a:t>
            </a:r>
          </a:p>
          <a:p>
            <a:pPr marL="514350" indent="-514350">
              <a:buFont typeface="+mj-lt"/>
              <a:buAutoNum type="arabicPeriod"/>
            </a:pPr>
            <a:r>
              <a:rPr lang="en-US" sz="2000" dirty="0"/>
              <a:t>Sites “Count” students on one pre-determined date (July 1 –June 30)</a:t>
            </a:r>
          </a:p>
          <a:p>
            <a:pPr marL="514350" indent="-514350">
              <a:buFont typeface="+mj-lt"/>
              <a:buAutoNum type="arabicPeriod"/>
            </a:pPr>
            <a:r>
              <a:rPr lang="en-US" sz="2000" dirty="0"/>
              <a:t>All “campuses” within a State Agency must count on the same day</a:t>
            </a:r>
          </a:p>
          <a:p>
            <a:pPr marL="514350" indent="-514350">
              <a:buFont typeface="+mj-lt"/>
              <a:buAutoNum type="arabicPeriod"/>
            </a:pPr>
            <a:r>
              <a:rPr lang="en-US" sz="2000" dirty="0"/>
              <a:t>State agency completes the </a:t>
            </a:r>
            <a:r>
              <a:rPr lang="en-US" sz="2000" dirty="0">
                <a:highlight>
                  <a:srgbClr val="00FF00"/>
                </a:highlight>
              </a:rPr>
              <a:t>ONLINE Counting Tool</a:t>
            </a:r>
          </a:p>
          <a:p>
            <a:pPr marL="800100" lvl="1" indent="-342900">
              <a:buFontTx/>
              <a:buChar char="-"/>
            </a:pPr>
            <a:r>
              <a:rPr lang="en-US" sz="2000" dirty="0"/>
              <a:t>Select type of Institution &amp; basis for Eligibility </a:t>
            </a:r>
          </a:p>
          <a:p>
            <a:pPr marL="800100" lvl="1" indent="-342900">
              <a:buFontTx/>
              <a:buChar char="-"/>
            </a:pPr>
            <a:r>
              <a:rPr lang="en-US" sz="2000" dirty="0"/>
              <a:t>Record # of children under 21 enrolled in a “regular program of instruction”</a:t>
            </a:r>
          </a:p>
          <a:p>
            <a:pPr marL="800100" lvl="1" indent="-342900">
              <a:buFontTx/>
              <a:buChar char="-"/>
            </a:pPr>
            <a:r>
              <a:rPr lang="en-US" sz="2000" dirty="0"/>
              <a:t>Indicate the # of days the Ed. program operates</a:t>
            </a:r>
          </a:p>
          <a:p>
            <a:pPr marL="800100" lvl="1" indent="-342900">
              <a:buFontTx/>
              <a:buChar char="-"/>
            </a:pPr>
            <a:r>
              <a:rPr lang="en-US" sz="2000" dirty="0"/>
              <a:t>Adjusted Enrollment is AUTO-CALCULATED </a:t>
            </a:r>
          </a:p>
          <a:p>
            <a:pPr marL="457200" indent="-457200">
              <a:buFont typeface="+mj-lt"/>
              <a:buAutoNum type="arabicPeriod"/>
            </a:pPr>
            <a:r>
              <a:rPr lang="en-US" sz="2000" dirty="0"/>
              <a:t>Remember to push “SUBMIT”!</a:t>
            </a:r>
          </a:p>
          <a:p>
            <a:endParaRPr lang="en-US" sz="2000" dirty="0"/>
          </a:p>
          <a:p>
            <a:r>
              <a:rPr lang="en-US" sz="2000" b="1" dirty="0"/>
              <a:t>Link to Online Counting Tool:</a:t>
            </a:r>
            <a:r>
              <a:rPr lang="en-US" sz="3200" b="1" dirty="0"/>
              <a:t>  </a:t>
            </a:r>
            <a:br>
              <a:rPr lang="en-US" sz="3200" b="1" dirty="0"/>
            </a:br>
            <a:r>
              <a:rPr lang="en-US" sz="2000" dirty="0">
                <a:hlinkClick r:id="rId2"/>
              </a:rPr>
              <a:t>https://www.sde.idaho.gov/federal-programs/neglected/index.html</a:t>
            </a:r>
            <a:br>
              <a:rPr lang="en-US" sz="2000" dirty="0"/>
            </a:br>
            <a:endParaRPr lang="en-US" sz="2000" dirty="0"/>
          </a:p>
        </p:txBody>
      </p:sp>
      <p:sp>
        <p:nvSpPr>
          <p:cNvPr id="6" name="Content Placeholder 5">
            <a:extLst>
              <a:ext uri="{FF2B5EF4-FFF2-40B4-BE49-F238E27FC236}">
                <a16:creationId xmlns:a16="http://schemas.microsoft.com/office/drawing/2014/main" id="{D3054A21-2828-478C-8C55-FE8B97710F76}"/>
              </a:ext>
            </a:extLst>
          </p:cNvPr>
          <p:cNvSpPr>
            <a:spLocks noGrp="1"/>
          </p:cNvSpPr>
          <p:nvPr>
            <p:ph idx="13"/>
          </p:nvPr>
        </p:nvSpPr>
        <p:spPr>
          <a:xfrm>
            <a:off x="627529" y="1253331"/>
            <a:ext cx="10668000" cy="562022"/>
          </a:xfrm>
        </p:spPr>
        <p:txBody>
          <a:bodyPr>
            <a:normAutofit fontScale="92500" lnSpcReduction="10000"/>
          </a:bodyPr>
          <a:lstStyle/>
          <a:p>
            <a:pPr marL="0" indent="0">
              <a:buNone/>
            </a:pPr>
            <a:r>
              <a:rPr lang="en-US" dirty="0"/>
              <a:t>Steps to Counting</a:t>
            </a:r>
          </a:p>
          <a:p>
            <a:endParaRPr lang="en-US" dirty="0"/>
          </a:p>
          <a:p>
            <a:endParaRPr lang="en-US" dirty="0"/>
          </a:p>
        </p:txBody>
      </p:sp>
      <p:sp>
        <p:nvSpPr>
          <p:cNvPr id="5" name="Title 4">
            <a:extLst>
              <a:ext uri="{FF2B5EF4-FFF2-40B4-BE49-F238E27FC236}">
                <a16:creationId xmlns:a16="http://schemas.microsoft.com/office/drawing/2014/main" id="{51840532-872E-4F7F-98D5-F634B96637ED}"/>
              </a:ext>
            </a:extLst>
          </p:cNvPr>
          <p:cNvSpPr>
            <a:spLocks noGrp="1"/>
          </p:cNvSpPr>
          <p:nvPr>
            <p:ph type="title"/>
          </p:nvPr>
        </p:nvSpPr>
        <p:spPr/>
        <p:txBody>
          <a:bodyPr/>
          <a:lstStyle/>
          <a:p>
            <a:r>
              <a:rPr lang="en-US" dirty="0"/>
              <a:t>Subpart 1 Annual Count Process </a:t>
            </a:r>
          </a:p>
        </p:txBody>
      </p:sp>
    </p:spTree>
    <p:extLst>
      <p:ext uri="{BB962C8B-B14F-4D97-AF65-F5344CB8AC3E}">
        <p14:creationId xmlns:p14="http://schemas.microsoft.com/office/powerpoint/2010/main" val="1815847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C6512D3-2B78-4BA4-8EF5-0615BECFB62A}"/>
              </a:ext>
            </a:extLst>
          </p:cNvPr>
          <p:cNvSpPr>
            <a:spLocks noGrp="1"/>
          </p:cNvSpPr>
          <p:nvPr>
            <p:ph type="sldNum" sz="quarter" idx="12"/>
          </p:nvPr>
        </p:nvSpPr>
        <p:spPr/>
        <p:txBody>
          <a:bodyPr/>
          <a:lstStyle/>
          <a:p>
            <a:r>
              <a:rPr lang="en-US"/>
              <a:t> Presentation Title | </a:t>
            </a:r>
            <a:fld id="{C26AAFF7-C4D7-4A72-B8FA-A17532192431}" type="slidenum">
              <a:rPr lang="en-US" smtClean="0"/>
              <a:pPr/>
              <a:t>18</a:t>
            </a:fld>
            <a:endParaRPr lang="en-US" dirty="0"/>
          </a:p>
        </p:txBody>
      </p:sp>
      <p:pic>
        <p:nvPicPr>
          <p:cNvPr id="8" name="Picture 7" descr="picture of online annual count">
            <a:extLst>
              <a:ext uri="{FF2B5EF4-FFF2-40B4-BE49-F238E27FC236}">
                <a16:creationId xmlns:a16="http://schemas.microsoft.com/office/drawing/2014/main" id="{528A2F31-33A6-4CFC-B3C1-CF7680129E79}"/>
              </a:ext>
            </a:extLst>
          </p:cNvPr>
          <p:cNvPicPr>
            <a:picLocks noChangeAspect="1"/>
          </p:cNvPicPr>
          <p:nvPr/>
        </p:nvPicPr>
        <p:blipFill>
          <a:blip r:embed="rId2"/>
          <a:stretch>
            <a:fillRect/>
          </a:stretch>
        </p:blipFill>
        <p:spPr>
          <a:xfrm>
            <a:off x="434304" y="1124262"/>
            <a:ext cx="11422915" cy="5677058"/>
          </a:xfrm>
          <a:prstGeom prst="rect">
            <a:avLst/>
          </a:prstGeom>
        </p:spPr>
      </p:pic>
      <p:sp>
        <p:nvSpPr>
          <p:cNvPr id="4" name="Title 3">
            <a:extLst>
              <a:ext uri="{FF2B5EF4-FFF2-40B4-BE49-F238E27FC236}">
                <a16:creationId xmlns:a16="http://schemas.microsoft.com/office/drawing/2014/main" id="{6FF6271F-6EA2-4867-9245-84AD3996CC52}"/>
              </a:ext>
            </a:extLst>
          </p:cNvPr>
          <p:cNvSpPr>
            <a:spLocks noGrp="1"/>
          </p:cNvSpPr>
          <p:nvPr>
            <p:ph type="title"/>
          </p:nvPr>
        </p:nvSpPr>
        <p:spPr/>
        <p:txBody>
          <a:bodyPr/>
          <a:lstStyle/>
          <a:p>
            <a:r>
              <a:rPr lang="en-US" dirty="0"/>
              <a:t>Subpart 1 - Example</a:t>
            </a:r>
          </a:p>
        </p:txBody>
      </p:sp>
    </p:spTree>
    <p:extLst>
      <p:ext uri="{BB962C8B-B14F-4D97-AF65-F5344CB8AC3E}">
        <p14:creationId xmlns:p14="http://schemas.microsoft.com/office/powerpoint/2010/main" val="25403545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94DCBBE-B274-475E-83F0-58492001D4C6}"/>
              </a:ext>
            </a:extLst>
          </p:cNvPr>
          <p:cNvSpPr>
            <a:spLocks noGrp="1"/>
          </p:cNvSpPr>
          <p:nvPr>
            <p:ph type="sldNum" sz="quarter" idx="12"/>
          </p:nvPr>
        </p:nvSpPr>
        <p:spPr/>
        <p:txBody>
          <a:bodyPr/>
          <a:lstStyle/>
          <a:p>
            <a:r>
              <a:rPr lang="en-US"/>
              <a:t> Presentation Title | </a:t>
            </a:r>
            <a:fld id="{C26AAFF7-C4D7-4A72-B8FA-A17532192431}" type="slidenum">
              <a:rPr lang="en-US" smtClean="0"/>
              <a:pPr/>
              <a:t>19</a:t>
            </a:fld>
            <a:endParaRPr lang="en-US" dirty="0"/>
          </a:p>
        </p:txBody>
      </p:sp>
      <p:sp>
        <p:nvSpPr>
          <p:cNvPr id="3" name="Rectangle 2">
            <a:extLst>
              <a:ext uri="{FF2B5EF4-FFF2-40B4-BE49-F238E27FC236}">
                <a16:creationId xmlns:a16="http://schemas.microsoft.com/office/drawing/2014/main" id="{315A642A-F2CC-4EAB-B883-10EADA39F805}"/>
              </a:ext>
            </a:extLst>
          </p:cNvPr>
          <p:cNvSpPr/>
          <p:nvPr/>
        </p:nvSpPr>
        <p:spPr>
          <a:xfrm>
            <a:off x="376518" y="1595021"/>
            <a:ext cx="11815482" cy="4893647"/>
          </a:xfrm>
          <a:prstGeom prst="rect">
            <a:avLst/>
          </a:prstGeom>
        </p:spPr>
        <p:txBody>
          <a:bodyPr wrap="square">
            <a:spAutoFit/>
          </a:bodyPr>
          <a:lstStyle/>
          <a:p>
            <a:pPr marL="514350" indent="-514350">
              <a:buFont typeface="+mj-lt"/>
              <a:buAutoNum type="arabicPeriod"/>
            </a:pPr>
            <a:r>
              <a:rPr lang="en-US" sz="2400" dirty="0"/>
              <a:t>SDE Coordinator identifies sites within district geographical boundaries</a:t>
            </a:r>
          </a:p>
          <a:p>
            <a:pPr marL="514350" indent="-514350">
              <a:buFont typeface="+mj-lt"/>
              <a:buAutoNum type="arabicPeriod"/>
            </a:pPr>
            <a:r>
              <a:rPr lang="en-US" sz="2400" dirty="0"/>
              <a:t>Site &amp; District contacts are notified by email and sent PDF “fill-in” form</a:t>
            </a:r>
          </a:p>
          <a:p>
            <a:pPr marL="514350" indent="-514350">
              <a:buFont typeface="+mj-lt"/>
              <a:buAutoNum type="arabicPeriod"/>
            </a:pPr>
            <a:r>
              <a:rPr lang="en-US" sz="2400" b="1" dirty="0"/>
              <a:t>Districts</a:t>
            </a:r>
            <a:r>
              <a:rPr lang="en-US" sz="2400" dirty="0"/>
              <a:t> - contact partner sites via a personal call/visit to answer questions, review instructions, assist them with counting and to gather signatures</a:t>
            </a:r>
          </a:p>
          <a:p>
            <a:pPr marL="514350" indent="-514350">
              <a:buFont typeface="+mj-lt"/>
              <a:buAutoNum type="arabicPeriod"/>
            </a:pPr>
            <a:r>
              <a:rPr lang="en-US" sz="2400" b="1" dirty="0"/>
              <a:t>Sites </a:t>
            </a:r>
            <a:r>
              <a:rPr lang="en-US" sz="2400" dirty="0"/>
              <a:t>- “Count” students &amp; provide completed/signed PDF form to district </a:t>
            </a:r>
            <a:r>
              <a:rPr lang="en-US" sz="2400" dirty="0">
                <a:highlight>
                  <a:srgbClr val="FFFF00"/>
                </a:highlight>
              </a:rPr>
              <a:t>OR</a:t>
            </a:r>
            <a:r>
              <a:rPr lang="en-US" sz="2400" dirty="0"/>
              <a:t> sent it directly back to State Coordinator</a:t>
            </a:r>
          </a:p>
          <a:p>
            <a:pPr marL="514350" indent="-514350">
              <a:buFont typeface="+mj-lt"/>
              <a:buAutoNum type="arabicPeriod"/>
            </a:pPr>
            <a:r>
              <a:rPr lang="en-US" sz="2400" dirty="0"/>
              <a:t>Districts complete the </a:t>
            </a:r>
            <a:r>
              <a:rPr lang="en-US" sz="2400" dirty="0">
                <a:highlight>
                  <a:srgbClr val="00FF00"/>
                </a:highlight>
              </a:rPr>
              <a:t>ONLINE Counting Tool</a:t>
            </a:r>
            <a:r>
              <a:rPr lang="en-US" sz="2400" dirty="0"/>
              <a:t> &amp; upload a PDF file of the form with signatures/date</a:t>
            </a:r>
          </a:p>
          <a:p>
            <a:pPr marL="514350" indent="-514350">
              <a:buFont typeface="+mj-lt"/>
              <a:buAutoNum type="arabicPeriod"/>
            </a:pPr>
            <a:r>
              <a:rPr lang="en-US" sz="2400" dirty="0"/>
              <a:t>Remember to push “SUBMIT”!  </a:t>
            </a:r>
          </a:p>
          <a:p>
            <a:pPr marL="514350" indent="-514350">
              <a:buFont typeface="+mj-lt"/>
              <a:buAutoNum type="arabicPeriod"/>
            </a:pPr>
            <a:endParaRPr lang="en-US" sz="2400" dirty="0"/>
          </a:p>
          <a:p>
            <a:r>
              <a:rPr lang="en-US" sz="2400" dirty="0"/>
              <a:t>Link to Online Counting Tool </a:t>
            </a:r>
            <a:br>
              <a:rPr lang="en-US" sz="2400" dirty="0"/>
            </a:br>
            <a:r>
              <a:rPr lang="en-US" sz="2400" dirty="0">
                <a:hlinkClick r:id="rId2"/>
              </a:rPr>
              <a:t>https://www.sde.idaho.gov/federal-programs/neglected/index.html</a:t>
            </a:r>
            <a:br>
              <a:rPr lang="en-US" sz="2400" dirty="0"/>
            </a:br>
            <a:endParaRPr lang="en-US" sz="2400" dirty="0"/>
          </a:p>
        </p:txBody>
      </p:sp>
      <p:sp>
        <p:nvSpPr>
          <p:cNvPr id="6" name="Content Placeholder 5">
            <a:extLst>
              <a:ext uri="{FF2B5EF4-FFF2-40B4-BE49-F238E27FC236}">
                <a16:creationId xmlns:a16="http://schemas.microsoft.com/office/drawing/2014/main" id="{D3054A21-2828-478C-8C55-FE8B97710F76}"/>
              </a:ext>
            </a:extLst>
          </p:cNvPr>
          <p:cNvSpPr>
            <a:spLocks noGrp="1"/>
          </p:cNvSpPr>
          <p:nvPr>
            <p:ph idx="13"/>
          </p:nvPr>
        </p:nvSpPr>
        <p:spPr>
          <a:xfrm>
            <a:off x="627529" y="1032999"/>
            <a:ext cx="10668000" cy="562022"/>
          </a:xfrm>
        </p:spPr>
        <p:txBody>
          <a:bodyPr>
            <a:normAutofit fontScale="92500" lnSpcReduction="10000"/>
          </a:bodyPr>
          <a:lstStyle/>
          <a:p>
            <a:pPr marL="0" indent="0">
              <a:buNone/>
            </a:pPr>
            <a:r>
              <a:rPr lang="en-US" dirty="0"/>
              <a:t>Steps to Counting &amp; Timeline</a:t>
            </a:r>
          </a:p>
          <a:p>
            <a:endParaRPr lang="en-US" dirty="0"/>
          </a:p>
          <a:p>
            <a:endParaRPr lang="en-US" dirty="0"/>
          </a:p>
        </p:txBody>
      </p:sp>
      <p:sp>
        <p:nvSpPr>
          <p:cNvPr id="5" name="Title 4">
            <a:extLst>
              <a:ext uri="{FF2B5EF4-FFF2-40B4-BE49-F238E27FC236}">
                <a16:creationId xmlns:a16="http://schemas.microsoft.com/office/drawing/2014/main" id="{51840532-872E-4F7F-98D5-F634B96637ED}"/>
              </a:ext>
            </a:extLst>
          </p:cNvPr>
          <p:cNvSpPr>
            <a:spLocks noGrp="1"/>
          </p:cNvSpPr>
          <p:nvPr>
            <p:ph type="title"/>
          </p:nvPr>
        </p:nvSpPr>
        <p:spPr>
          <a:xfrm>
            <a:off x="86662" y="0"/>
            <a:ext cx="10515600" cy="988601"/>
          </a:xfrm>
        </p:spPr>
        <p:txBody>
          <a:bodyPr/>
          <a:lstStyle/>
          <a:p>
            <a:r>
              <a:rPr lang="en-US" dirty="0"/>
              <a:t>Subpart 2/Neglected Annual Count Process </a:t>
            </a:r>
          </a:p>
        </p:txBody>
      </p:sp>
    </p:spTree>
    <p:extLst>
      <p:ext uri="{BB962C8B-B14F-4D97-AF65-F5344CB8AC3E}">
        <p14:creationId xmlns:p14="http://schemas.microsoft.com/office/powerpoint/2010/main" val="41081322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Program Purpose</a:t>
            </a:r>
          </a:p>
        </p:txBody>
      </p:sp>
      <p:sp>
        <p:nvSpPr>
          <p:cNvPr id="7" name="Content Placeholder 6"/>
          <p:cNvSpPr>
            <a:spLocks noGrp="1"/>
          </p:cNvSpPr>
          <p:nvPr>
            <p:ph idx="13"/>
          </p:nvPr>
        </p:nvSpPr>
        <p:spPr>
          <a:xfrm>
            <a:off x="751112" y="1340123"/>
            <a:ext cx="10515600" cy="5420775"/>
          </a:xfrm>
        </p:spPr>
        <p:txBody>
          <a:bodyPr>
            <a:normAutofit fontScale="85000" lnSpcReduction="20000"/>
          </a:bodyPr>
          <a:lstStyle/>
          <a:p>
            <a:pPr marL="0" indent="0">
              <a:buNone/>
            </a:pPr>
            <a:r>
              <a:rPr lang="en-US" b="1" dirty="0"/>
              <a:t>The purposes of Title I, Part D are to: </a:t>
            </a:r>
          </a:p>
          <a:p>
            <a:pPr lvl="0"/>
            <a:r>
              <a:rPr lang="en-US" dirty="0">
                <a:highlight>
                  <a:srgbClr val="FFFF00"/>
                </a:highlight>
              </a:rPr>
              <a:t>Provide educational services </a:t>
            </a:r>
            <a:r>
              <a:rPr lang="en-US" dirty="0"/>
              <a:t>for students in neglected or delinquent facilities that </a:t>
            </a:r>
            <a:r>
              <a:rPr lang="en-US" dirty="0">
                <a:highlight>
                  <a:srgbClr val="FFFF00"/>
                </a:highlight>
              </a:rPr>
              <a:t>support them </a:t>
            </a:r>
            <a:r>
              <a:rPr lang="en-US" dirty="0"/>
              <a:t>the opportunity to meet challenging State academic content and achievement standards;</a:t>
            </a:r>
            <a:br>
              <a:rPr lang="en-US" dirty="0"/>
            </a:br>
            <a:endParaRPr lang="en-US" dirty="0"/>
          </a:p>
          <a:p>
            <a:pPr lvl="0"/>
            <a:r>
              <a:rPr lang="en-US" dirty="0"/>
              <a:t>Provide a </a:t>
            </a:r>
            <a:r>
              <a:rPr lang="en-US" dirty="0">
                <a:highlight>
                  <a:srgbClr val="FFFF00"/>
                </a:highlight>
              </a:rPr>
              <a:t>successful transition </a:t>
            </a:r>
            <a:r>
              <a:rPr lang="en-US" dirty="0"/>
              <a:t>from facilities to school or employment; and</a:t>
            </a:r>
            <a:br>
              <a:rPr lang="en-US" dirty="0"/>
            </a:br>
            <a:endParaRPr lang="en-US" dirty="0"/>
          </a:p>
          <a:p>
            <a:pPr lvl="0"/>
            <a:r>
              <a:rPr lang="en-US" dirty="0">
                <a:highlight>
                  <a:srgbClr val="FFFF00"/>
                </a:highlight>
              </a:rPr>
              <a:t>Prevent at-risk youth from dropping out of school </a:t>
            </a:r>
            <a:r>
              <a:rPr lang="en-US" dirty="0"/>
              <a:t>and to provide students returning from facilities with a support system to ensure their continued education.</a:t>
            </a:r>
          </a:p>
          <a:p>
            <a:pPr marL="0" indent="0">
              <a:buNone/>
            </a:pPr>
            <a:endParaRPr lang="en-US" b="1" dirty="0"/>
          </a:p>
        </p:txBody>
      </p:sp>
      <p:sp>
        <p:nvSpPr>
          <p:cNvPr id="12" name="Slide Number Placeholder 1">
            <a:extLst>
              <a:ext uri="{FF2B5EF4-FFF2-40B4-BE49-F238E27FC236}">
                <a16:creationId xmlns:a16="http://schemas.microsoft.com/office/drawing/2014/main" id="{0B986B4D-9ECD-4599-BE4A-C4434FF6C55C}"/>
              </a:ext>
            </a:extLst>
          </p:cNvPr>
          <p:cNvSpPr>
            <a:spLocks noGrp="1"/>
          </p:cNvSpPr>
          <p:nvPr>
            <p:ph type="sldNum" sz="quarter" idx="12"/>
          </p:nvPr>
        </p:nvSpPr>
        <p:spPr>
          <a:xfrm>
            <a:off x="9230662" y="6395774"/>
            <a:ext cx="2743200" cy="365125"/>
          </a:xfrm>
        </p:spPr>
        <p:txBody>
          <a:bodyPr/>
          <a:lstStyle/>
          <a:p>
            <a:r>
              <a:rPr lang="en-US" dirty="0"/>
              <a:t> SY2021-22 | </a:t>
            </a:r>
            <a:fld id="{C26AAFF7-C4D7-4A72-B8FA-A17532192431}" type="slidenum">
              <a:rPr lang="en-US" smtClean="0"/>
              <a:pPr/>
              <a:t>2</a:t>
            </a:fld>
            <a:endParaRPr lang="en-US" dirty="0"/>
          </a:p>
        </p:txBody>
      </p:sp>
    </p:spTree>
    <p:extLst>
      <p:ext uri="{BB962C8B-B14F-4D97-AF65-F5344CB8AC3E}">
        <p14:creationId xmlns:p14="http://schemas.microsoft.com/office/powerpoint/2010/main" val="27341377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DABDAA4-4F35-45C9-948D-D75B1262009B}"/>
              </a:ext>
            </a:extLst>
          </p:cNvPr>
          <p:cNvSpPr>
            <a:spLocks noGrp="1"/>
          </p:cNvSpPr>
          <p:nvPr>
            <p:ph type="sldNum" sz="quarter" idx="12"/>
          </p:nvPr>
        </p:nvSpPr>
        <p:spPr/>
        <p:txBody>
          <a:bodyPr/>
          <a:lstStyle/>
          <a:p>
            <a:r>
              <a:rPr lang="en-US"/>
              <a:t> Presentation Title | </a:t>
            </a:r>
            <a:fld id="{C26AAFF7-C4D7-4A72-B8FA-A17532192431}" type="slidenum">
              <a:rPr lang="en-US" smtClean="0"/>
              <a:pPr/>
              <a:t>20</a:t>
            </a:fld>
            <a:endParaRPr lang="en-US" dirty="0"/>
          </a:p>
        </p:txBody>
      </p:sp>
      <p:pic>
        <p:nvPicPr>
          <p:cNvPr id="6" name="Picture 5" descr="picture of sample email">
            <a:extLst>
              <a:ext uri="{FF2B5EF4-FFF2-40B4-BE49-F238E27FC236}">
                <a16:creationId xmlns:a16="http://schemas.microsoft.com/office/drawing/2014/main" id="{3DE14D64-BAFB-4C21-BC16-D2FCFC7D22C7}"/>
              </a:ext>
            </a:extLst>
          </p:cNvPr>
          <p:cNvPicPr>
            <a:picLocks noChangeAspect="1"/>
          </p:cNvPicPr>
          <p:nvPr/>
        </p:nvPicPr>
        <p:blipFill>
          <a:blip r:embed="rId2"/>
          <a:stretch>
            <a:fillRect/>
          </a:stretch>
        </p:blipFill>
        <p:spPr>
          <a:xfrm>
            <a:off x="6245308" y="1130968"/>
            <a:ext cx="5728554" cy="5629931"/>
          </a:xfrm>
          <a:prstGeom prst="rect">
            <a:avLst/>
          </a:prstGeom>
          <a:ln>
            <a:solidFill>
              <a:schemeClr val="tx1"/>
            </a:solidFill>
          </a:ln>
        </p:spPr>
      </p:pic>
      <p:sp>
        <p:nvSpPr>
          <p:cNvPr id="10" name="TextBox 9">
            <a:extLst>
              <a:ext uri="{FF2B5EF4-FFF2-40B4-BE49-F238E27FC236}">
                <a16:creationId xmlns:a16="http://schemas.microsoft.com/office/drawing/2014/main" id="{C9287B74-210E-48EB-AB21-3C74B5448B59}"/>
              </a:ext>
            </a:extLst>
          </p:cNvPr>
          <p:cNvSpPr txBox="1"/>
          <p:nvPr/>
        </p:nvSpPr>
        <p:spPr>
          <a:xfrm>
            <a:off x="2414460" y="2745604"/>
            <a:ext cx="5233737" cy="1200329"/>
          </a:xfrm>
          <a:prstGeom prst="rect">
            <a:avLst/>
          </a:prstGeom>
          <a:noFill/>
        </p:spPr>
        <p:txBody>
          <a:bodyPr wrap="square" rtlCol="0">
            <a:spAutoFit/>
          </a:bodyPr>
          <a:lstStyle/>
          <a:p>
            <a:r>
              <a:rPr lang="en-US" dirty="0"/>
              <a:t>Email sent to:</a:t>
            </a:r>
          </a:p>
          <a:p>
            <a:r>
              <a:rPr lang="en-US" dirty="0"/>
              <a:t> - District Title I-D contact</a:t>
            </a:r>
          </a:p>
          <a:p>
            <a:r>
              <a:rPr lang="en-US" dirty="0"/>
              <a:t>AND</a:t>
            </a:r>
          </a:p>
          <a:p>
            <a:r>
              <a:rPr lang="en-US" dirty="0"/>
              <a:t> - Counting Site Administrator</a:t>
            </a:r>
          </a:p>
        </p:txBody>
      </p:sp>
      <p:pic>
        <p:nvPicPr>
          <p:cNvPr id="2050" name="Picture 2" descr="Email - Free multimedia icons">
            <a:extLst>
              <a:ext uri="{FF2B5EF4-FFF2-40B4-BE49-F238E27FC236}">
                <a16:creationId xmlns:a16="http://schemas.microsoft.com/office/drawing/2014/main" id="{8D7E25E7-5BB5-4B50-BC87-D8A4B2ACDE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04" y="2279166"/>
            <a:ext cx="1874915" cy="1874915"/>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A05F8D87-C582-4F41-83C0-47C26DBE54EC}"/>
              </a:ext>
            </a:extLst>
          </p:cNvPr>
          <p:cNvSpPr>
            <a:spLocks noGrp="1"/>
          </p:cNvSpPr>
          <p:nvPr>
            <p:ph type="title"/>
          </p:nvPr>
        </p:nvSpPr>
        <p:spPr/>
        <p:txBody>
          <a:bodyPr/>
          <a:lstStyle/>
          <a:p>
            <a:r>
              <a:rPr lang="en-US" dirty="0"/>
              <a:t>Subpart 2/Neglected – Sample Email</a:t>
            </a:r>
          </a:p>
        </p:txBody>
      </p:sp>
    </p:spTree>
    <p:extLst>
      <p:ext uri="{BB962C8B-B14F-4D97-AF65-F5344CB8AC3E}">
        <p14:creationId xmlns:p14="http://schemas.microsoft.com/office/powerpoint/2010/main" val="15268061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DABDAA4-4F35-45C9-948D-D75B1262009B}"/>
              </a:ext>
            </a:extLst>
          </p:cNvPr>
          <p:cNvSpPr>
            <a:spLocks noGrp="1"/>
          </p:cNvSpPr>
          <p:nvPr>
            <p:ph type="sldNum" sz="quarter" idx="12"/>
          </p:nvPr>
        </p:nvSpPr>
        <p:spPr/>
        <p:txBody>
          <a:bodyPr/>
          <a:lstStyle/>
          <a:p>
            <a:r>
              <a:rPr lang="en-US"/>
              <a:t> Presentation Title | </a:t>
            </a:r>
            <a:fld id="{C26AAFF7-C4D7-4A72-B8FA-A17532192431}" type="slidenum">
              <a:rPr lang="en-US" smtClean="0"/>
              <a:pPr/>
              <a:t>21</a:t>
            </a:fld>
            <a:endParaRPr lang="en-US" dirty="0"/>
          </a:p>
        </p:txBody>
      </p:sp>
      <p:sp>
        <p:nvSpPr>
          <p:cNvPr id="18" name="Rectangle 17">
            <a:extLst>
              <a:ext uri="{FF2B5EF4-FFF2-40B4-BE49-F238E27FC236}">
                <a16:creationId xmlns:a16="http://schemas.microsoft.com/office/drawing/2014/main" id="{DA5425A5-3CA5-473C-BAFA-BFA3D4058167}"/>
              </a:ext>
            </a:extLst>
          </p:cNvPr>
          <p:cNvSpPr/>
          <p:nvPr/>
        </p:nvSpPr>
        <p:spPr>
          <a:xfrm>
            <a:off x="7583291" y="4502039"/>
            <a:ext cx="4256293" cy="923330"/>
          </a:xfrm>
          <a:prstGeom prst="rect">
            <a:avLst/>
          </a:prstGeom>
          <a:noFill/>
        </p:spPr>
        <p:txBody>
          <a:bodyPr wrap="none" lIns="91440" tIns="45720" rIns="91440" bIns="45720">
            <a:spAutoFit/>
          </a:bodyPr>
          <a:lstStyle/>
          <a:p>
            <a:pPr algn="ctr"/>
            <a:r>
              <a:rPr lang="en-US" sz="5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Push SUBMIT!</a:t>
            </a:r>
            <a:endPar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grpSp>
        <p:nvGrpSpPr>
          <p:cNvPr id="20" name="Group 19" descr="picture reminding to push submit">
            <a:extLst>
              <a:ext uri="{FF2B5EF4-FFF2-40B4-BE49-F238E27FC236}">
                <a16:creationId xmlns:a16="http://schemas.microsoft.com/office/drawing/2014/main" id="{B965D781-238B-4696-B94B-828C940BBBC6}"/>
              </a:ext>
            </a:extLst>
          </p:cNvPr>
          <p:cNvGrpSpPr/>
          <p:nvPr/>
        </p:nvGrpSpPr>
        <p:grpSpPr>
          <a:xfrm>
            <a:off x="4254841" y="3736494"/>
            <a:ext cx="6095638" cy="3121506"/>
            <a:chOff x="4254841" y="3736494"/>
            <a:chExt cx="6095638" cy="3121506"/>
          </a:xfrm>
        </p:grpSpPr>
        <p:pic>
          <p:nvPicPr>
            <p:cNvPr id="12" name="Picture 11" descr="push submit">
              <a:extLst>
                <a:ext uri="{FF2B5EF4-FFF2-40B4-BE49-F238E27FC236}">
                  <a16:creationId xmlns:a16="http://schemas.microsoft.com/office/drawing/2014/main" id="{B5CA101F-FB5E-40B0-BB88-47C069C349D6}"/>
                </a:ext>
              </a:extLst>
            </p:cNvPr>
            <p:cNvPicPr>
              <a:picLocks noChangeAspect="1"/>
            </p:cNvPicPr>
            <p:nvPr/>
          </p:nvPicPr>
          <p:blipFill>
            <a:blip r:embed="rId3"/>
            <a:stretch>
              <a:fillRect/>
            </a:stretch>
          </p:blipFill>
          <p:spPr>
            <a:xfrm>
              <a:off x="5692104" y="5173579"/>
              <a:ext cx="4658375" cy="1684421"/>
            </a:xfrm>
            <a:prstGeom prst="rect">
              <a:avLst/>
            </a:prstGeom>
          </p:spPr>
        </p:pic>
        <p:sp>
          <p:nvSpPr>
            <p:cNvPr id="15" name="Arrow: Right 14" descr="aarow">
              <a:extLst>
                <a:ext uri="{FF2B5EF4-FFF2-40B4-BE49-F238E27FC236}">
                  <a16:creationId xmlns:a16="http://schemas.microsoft.com/office/drawing/2014/main" id="{F3359D53-C303-43E3-A14C-5015107EBE44}"/>
                </a:ext>
              </a:extLst>
            </p:cNvPr>
            <p:cNvSpPr/>
            <p:nvPr/>
          </p:nvSpPr>
          <p:spPr>
            <a:xfrm rot="2703190">
              <a:off x="3505908" y="5127980"/>
              <a:ext cx="3075047" cy="2920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51DDDD11-700B-4B2F-8726-277D072AC869}"/>
                </a:ext>
              </a:extLst>
            </p:cNvPr>
            <p:cNvSpPr txBox="1"/>
            <p:nvPr/>
          </p:nvSpPr>
          <p:spPr>
            <a:xfrm>
              <a:off x="4254841" y="3986075"/>
              <a:ext cx="2018892" cy="646331"/>
            </a:xfrm>
            <a:prstGeom prst="rect">
              <a:avLst/>
            </a:prstGeom>
            <a:noFill/>
          </p:spPr>
          <p:txBody>
            <a:bodyPr wrap="square" rtlCol="0">
              <a:spAutoFit/>
            </a:bodyPr>
            <a:lstStyle/>
            <a:p>
              <a:pPr algn="ctr"/>
              <a:r>
                <a:rPr lang="en-US" dirty="0"/>
                <a:t>Upload a scan of the Counting Form</a:t>
              </a:r>
            </a:p>
          </p:txBody>
        </p:sp>
      </p:grpSp>
      <p:grpSp>
        <p:nvGrpSpPr>
          <p:cNvPr id="19" name="Group 18" descr="aarow">
            <a:extLst>
              <a:ext uri="{FF2B5EF4-FFF2-40B4-BE49-F238E27FC236}">
                <a16:creationId xmlns:a16="http://schemas.microsoft.com/office/drawing/2014/main" id="{CF615200-9C39-459D-80D9-110DABC43C40}"/>
              </a:ext>
            </a:extLst>
          </p:cNvPr>
          <p:cNvGrpSpPr/>
          <p:nvPr/>
        </p:nvGrpSpPr>
        <p:grpSpPr>
          <a:xfrm>
            <a:off x="3853887" y="1231536"/>
            <a:ext cx="6320541" cy="3699108"/>
            <a:chOff x="3853887" y="1231536"/>
            <a:chExt cx="6320541" cy="3699108"/>
          </a:xfrm>
        </p:grpSpPr>
        <p:pic>
          <p:nvPicPr>
            <p:cNvPr id="11" name="Picture 10" descr="example of online count tool">
              <a:extLst>
                <a:ext uri="{FF2B5EF4-FFF2-40B4-BE49-F238E27FC236}">
                  <a16:creationId xmlns:a16="http://schemas.microsoft.com/office/drawing/2014/main" id="{50DF2C8D-EAE9-431B-85D6-66F1C5090855}"/>
                </a:ext>
              </a:extLst>
            </p:cNvPr>
            <p:cNvPicPr>
              <a:picLocks noChangeAspect="1"/>
            </p:cNvPicPr>
            <p:nvPr/>
          </p:nvPicPr>
          <p:blipFill>
            <a:blip r:embed="rId4"/>
            <a:stretch>
              <a:fillRect/>
            </a:stretch>
          </p:blipFill>
          <p:spPr>
            <a:xfrm>
              <a:off x="6314489" y="1231536"/>
              <a:ext cx="3859939" cy="3699108"/>
            </a:xfrm>
            <a:prstGeom prst="rect">
              <a:avLst/>
            </a:prstGeom>
          </p:spPr>
        </p:pic>
        <p:sp>
          <p:nvSpPr>
            <p:cNvPr id="14" name="Arrow: Right 13">
              <a:extLst>
                <a:ext uri="{FF2B5EF4-FFF2-40B4-BE49-F238E27FC236}">
                  <a16:creationId xmlns:a16="http://schemas.microsoft.com/office/drawing/2014/main" id="{70AC7185-E505-479B-A5C2-3231B6C38E7A}"/>
                </a:ext>
              </a:extLst>
            </p:cNvPr>
            <p:cNvSpPr/>
            <p:nvPr/>
          </p:nvSpPr>
          <p:spPr>
            <a:xfrm>
              <a:off x="3853887" y="2418347"/>
              <a:ext cx="2460602" cy="29709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7658698B-1C2D-4365-83C1-5E2584A7D891}"/>
                </a:ext>
              </a:extLst>
            </p:cNvPr>
            <p:cNvSpPr txBox="1"/>
            <p:nvPr/>
          </p:nvSpPr>
          <p:spPr>
            <a:xfrm>
              <a:off x="4295597" y="1334785"/>
              <a:ext cx="1670838" cy="1200329"/>
            </a:xfrm>
            <a:prstGeom prst="rect">
              <a:avLst/>
            </a:prstGeom>
            <a:noFill/>
          </p:spPr>
          <p:txBody>
            <a:bodyPr wrap="square" rtlCol="0">
              <a:spAutoFit/>
            </a:bodyPr>
            <a:lstStyle/>
            <a:p>
              <a:pPr algn="ctr"/>
              <a:r>
                <a:rPr lang="en-US" dirty="0"/>
                <a:t>Use form to complete Online Counting Tool</a:t>
              </a:r>
            </a:p>
          </p:txBody>
        </p:sp>
      </p:grpSp>
      <p:pic>
        <p:nvPicPr>
          <p:cNvPr id="9" name="Picture 8" descr="picture of annual count form">
            <a:extLst>
              <a:ext uri="{FF2B5EF4-FFF2-40B4-BE49-F238E27FC236}">
                <a16:creationId xmlns:a16="http://schemas.microsoft.com/office/drawing/2014/main" id="{05460826-5E5C-4F5E-A3E0-C8187EF2B331}"/>
              </a:ext>
            </a:extLst>
          </p:cNvPr>
          <p:cNvPicPr>
            <a:picLocks noChangeAspect="1"/>
          </p:cNvPicPr>
          <p:nvPr/>
        </p:nvPicPr>
        <p:blipFill>
          <a:blip r:embed="rId5"/>
          <a:stretch>
            <a:fillRect/>
          </a:stretch>
        </p:blipFill>
        <p:spPr>
          <a:xfrm>
            <a:off x="218139" y="1142152"/>
            <a:ext cx="3729404" cy="4777385"/>
          </a:xfrm>
          <a:prstGeom prst="rect">
            <a:avLst/>
          </a:prstGeom>
          <a:ln>
            <a:solidFill>
              <a:schemeClr val="tx1"/>
            </a:solidFill>
          </a:ln>
        </p:spPr>
      </p:pic>
      <p:sp>
        <p:nvSpPr>
          <p:cNvPr id="4" name="Title 3">
            <a:extLst>
              <a:ext uri="{FF2B5EF4-FFF2-40B4-BE49-F238E27FC236}">
                <a16:creationId xmlns:a16="http://schemas.microsoft.com/office/drawing/2014/main" id="{A05F8D87-C582-4F41-83C0-47C26DBE54EC}"/>
              </a:ext>
            </a:extLst>
          </p:cNvPr>
          <p:cNvSpPr>
            <a:spLocks noGrp="1"/>
          </p:cNvSpPr>
          <p:nvPr>
            <p:ph type="title"/>
          </p:nvPr>
        </p:nvSpPr>
        <p:spPr/>
        <p:txBody>
          <a:bodyPr/>
          <a:lstStyle/>
          <a:p>
            <a:r>
              <a:rPr lang="en-US" dirty="0"/>
              <a:t>Subpart 2/Neglected Count Form/Tool </a:t>
            </a:r>
          </a:p>
        </p:txBody>
      </p:sp>
    </p:spTree>
    <p:extLst>
      <p:ext uri="{BB962C8B-B14F-4D97-AF65-F5344CB8AC3E}">
        <p14:creationId xmlns:p14="http://schemas.microsoft.com/office/powerpoint/2010/main" val="4064084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2B350C2-AE20-4C78-A0E2-8C46BF657AE3}"/>
              </a:ext>
            </a:extLst>
          </p:cNvPr>
          <p:cNvSpPr>
            <a:spLocks noGrp="1"/>
          </p:cNvSpPr>
          <p:nvPr>
            <p:ph type="sldNum" sz="quarter" idx="12"/>
          </p:nvPr>
        </p:nvSpPr>
        <p:spPr/>
        <p:txBody>
          <a:bodyPr/>
          <a:lstStyle/>
          <a:p>
            <a:r>
              <a:rPr lang="en-US"/>
              <a:t> Presentation Title | </a:t>
            </a:r>
            <a:fld id="{C26AAFF7-C4D7-4A72-B8FA-A17532192431}" type="slidenum">
              <a:rPr lang="en-US" smtClean="0"/>
              <a:pPr/>
              <a:t>22</a:t>
            </a:fld>
            <a:endParaRPr lang="en-US" dirty="0"/>
          </a:p>
        </p:txBody>
      </p:sp>
      <p:pic>
        <p:nvPicPr>
          <p:cNvPr id="3074" name="Picture 2" descr="Questions To Ask For Success | IT Support Georgetown, TX">
            <a:extLst>
              <a:ext uri="{FF2B5EF4-FFF2-40B4-BE49-F238E27FC236}">
                <a16:creationId xmlns:a16="http://schemas.microsoft.com/office/drawing/2014/main" id="{D7A0B842-03D8-4858-B8C0-95E5D5AEE4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9490" y="1538821"/>
            <a:ext cx="9114020" cy="5319179"/>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E4DABF7D-5B1B-4991-A5C2-85112F74B5D9}"/>
              </a:ext>
            </a:extLst>
          </p:cNvPr>
          <p:cNvSpPr>
            <a:spLocks noGrp="1"/>
          </p:cNvSpPr>
          <p:nvPr>
            <p:ph type="title"/>
          </p:nvPr>
        </p:nvSpPr>
        <p:spPr/>
        <p:txBody>
          <a:bodyPr/>
          <a:lstStyle/>
          <a:p>
            <a:r>
              <a:rPr lang="en-US" dirty="0"/>
              <a:t>Questions?   </a:t>
            </a:r>
          </a:p>
        </p:txBody>
      </p:sp>
    </p:spTree>
    <p:extLst>
      <p:ext uri="{BB962C8B-B14F-4D97-AF65-F5344CB8AC3E}">
        <p14:creationId xmlns:p14="http://schemas.microsoft.com/office/powerpoint/2010/main" val="16492640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0ED0603-65A0-4104-BE69-7A91BAD85CB0}"/>
              </a:ext>
            </a:extLst>
          </p:cNvPr>
          <p:cNvSpPr>
            <a:spLocks noGrp="1"/>
          </p:cNvSpPr>
          <p:nvPr>
            <p:ph type="ctrTitle"/>
          </p:nvPr>
        </p:nvSpPr>
        <p:spPr>
          <a:xfrm>
            <a:off x="401061" y="1347498"/>
            <a:ext cx="8829601" cy="1876899"/>
          </a:xfrm>
        </p:spPr>
        <p:txBody>
          <a:bodyPr/>
          <a:lstStyle/>
          <a:p>
            <a:r>
              <a:rPr lang="en-US" dirty="0"/>
              <a:t>Application &amp; Budget</a:t>
            </a:r>
          </a:p>
        </p:txBody>
      </p:sp>
      <p:sp>
        <p:nvSpPr>
          <p:cNvPr id="7" name="Slide Number Placeholder 1">
            <a:extLst>
              <a:ext uri="{FF2B5EF4-FFF2-40B4-BE49-F238E27FC236}">
                <a16:creationId xmlns:a16="http://schemas.microsoft.com/office/drawing/2014/main" id="{432B080C-6CBC-4920-B3CC-B406F19A3DBC}"/>
              </a:ext>
            </a:extLst>
          </p:cNvPr>
          <p:cNvSpPr>
            <a:spLocks noGrp="1"/>
          </p:cNvSpPr>
          <p:nvPr>
            <p:ph type="sldNum" sz="quarter" idx="12"/>
          </p:nvPr>
        </p:nvSpPr>
        <p:spPr>
          <a:xfrm>
            <a:off x="9230662" y="6395774"/>
            <a:ext cx="2743200" cy="365125"/>
          </a:xfrm>
        </p:spPr>
        <p:txBody>
          <a:bodyPr/>
          <a:lstStyle/>
          <a:p>
            <a:r>
              <a:rPr lang="en-US" dirty="0"/>
              <a:t> SY2021-22 | </a:t>
            </a:r>
            <a:fld id="{C26AAFF7-C4D7-4A72-B8FA-A17532192431}" type="slidenum">
              <a:rPr lang="en-US" smtClean="0"/>
              <a:pPr/>
              <a:t>23</a:t>
            </a:fld>
            <a:endParaRPr lang="en-US" dirty="0"/>
          </a:p>
        </p:txBody>
      </p:sp>
    </p:spTree>
    <p:extLst>
      <p:ext uri="{BB962C8B-B14F-4D97-AF65-F5344CB8AC3E}">
        <p14:creationId xmlns:p14="http://schemas.microsoft.com/office/powerpoint/2010/main" val="29013081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3A67A16-9883-4E10-AD8F-9DF4813C9529}"/>
              </a:ext>
            </a:extLst>
          </p:cNvPr>
          <p:cNvSpPr>
            <a:spLocks noGrp="1"/>
          </p:cNvSpPr>
          <p:nvPr>
            <p:ph type="sldNum" sz="quarter" idx="12"/>
          </p:nvPr>
        </p:nvSpPr>
        <p:spPr/>
        <p:txBody>
          <a:bodyPr/>
          <a:lstStyle/>
          <a:p>
            <a:r>
              <a:rPr lang="en-US"/>
              <a:t> Presentation Title | </a:t>
            </a:r>
            <a:fld id="{C26AAFF7-C4D7-4A72-B8FA-A17532192431}" type="slidenum">
              <a:rPr lang="en-US" smtClean="0"/>
              <a:pPr/>
              <a:t>24</a:t>
            </a:fld>
            <a:endParaRPr lang="en-US" dirty="0"/>
          </a:p>
        </p:txBody>
      </p:sp>
      <p:sp>
        <p:nvSpPr>
          <p:cNvPr id="11" name="Rectangle 10">
            <a:extLst>
              <a:ext uri="{FF2B5EF4-FFF2-40B4-BE49-F238E27FC236}">
                <a16:creationId xmlns:a16="http://schemas.microsoft.com/office/drawing/2014/main" id="{D0AC7E6E-0498-41DA-A191-B3E19FA6B132}"/>
              </a:ext>
            </a:extLst>
          </p:cNvPr>
          <p:cNvSpPr/>
          <p:nvPr/>
        </p:nvSpPr>
        <p:spPr>
          <a:xfrm>
            <a:off x="6096000" y="5749442"/>
            <a:ext cx="6096000" cy="646331"/>
          </a:xfrm>
          <a:prstGeom prst="rect">
            <a:avLst/>
          </a:prstGeom>
        </p:spPr>
        <p:txBody>
          <a:bodyPr>
            <a:spAutoFit/>
          </a:bodyPr>
          <a:lstStyle/>
          <a:p>
            <a:r>
              <a:rPr lang="en-US" b="1" dirty="0"/>
              <a:t>Final Allocation </a:t>
            </a:r>
            <a:r>
              <a:rPr lang="en-US" dirty="0"/>
              <a:t>from US Ed. based on previous year’s Annual Count &amp; Actual Federal Budget = Actual Award</a:t>
            </a:r>
          </a:p>
        </p:txBody>
      </p:sp>
      <p:sp>
        <p:nvSpPr>
          <p:cNvPr id="18" name="Rectangle 17">
            <a:extLst>
              <a:ext uri="{FF2B5EF4-FFF2-40B4-BE49-F238E27FC236}">
                <a16:creationId xmlns:a16="http://schemas.microsoft.com/office/drawing/2014/main" id="{9CD6953C-A161-4710-99E7-D3BE32C49871}"/>
              </a:ext>
            </a:extLst>
          </p:cNvPr>
          <p:cNvSpPr/>
          <p:nvPr/>
        </p:nvSpPr>
        <p:spPr>
          <a:xfrm>
            <a:off x="9612018" y="2288632"/>
            <a:ext cx="1975379" cy="1477328"/>
          </a:xfrm>
          <a:prstGeom prst="rect">
            <a:avLst/>
          </a:prstGeom>
        </p:spPr>
        <p:txBody>
          <a:bodyPr wrap="square">
            <a:spAutoFit/>
          </a:bodyPr>
          <a:lstStyle/>
          <a:p>
            <a:r>
              <a:rPr lang="en-US" b="1" dirty="0"/>
              <a:t>- Notification</a:t>
            </a:r>
          </a:p>
          <a:p>
            <a:r>
              <a:rPr lang="en-US" b="1" dirty="0"/>
              <a:t>- Revised Budget</a:t>
            </a:r>
          </a:p>
          <a:p>
            <a:r>
              <a:rPr lang="en-US" b="1" dirty="0"/>
              <a:t> - Grant Award Notice (GAN) letter</a:t>
            </a:r>
          </a:p>
        </p:txBody>
      </p:sp>
      <p:pic>
        <p:nvPicPr>
          <p:cNvPr id="8" name="Picture 7" descr="picture of fall tree">
            <a:extLst>
              <a:ext uri="{FF2B5EF4-FFF2-40B4-BE49-F238E27FC236}">
                <a16:creationId xmlns:a16="http://schemas.microsoft.com/office/drawing/2014/main" id="{3D49ADDC-46A9-4CAE-8546-657130937289}"/>
              </a:ext>
            </a:extLst>
          </p:cNvPr>
          <p:cNvPicPr>
            <a:picLocks noChangeAspect="1"/>
          </p:cNvPicPr>
          <p:nvPr/>
        </p:nvPicPr>
        <p:blipFill>
          <a:blip r:embed="rId2"/>
          <a:stretch>
            <a:fillRect/>
          </a:stretch>
        </p:blipFill>
        <p:spPr>
          <a:xfrm>
            <a:off x="6211118" y="1577707"/>
            <a:ext cx="3400900" cy="3972479"/>
          </a:xfrm>
          <a:prstGeom prst="rect">
            <a:avLst/>
          </a:prstGeom>
        </p:spPr>
      </p:pic>
      <p:sp>
        <p:nvSpPr>
          <p:cNvPr id="12" name="TextBox 11">
            <a:extLst>
              <a:ext uri="{FF2B5EF4-FFF2-40B4-BE49-F238E27FC236}">
                <a16:creationId xmlns:a16="http://schemas.microsoft.com/office/drawing/2014/main" id="{52DDF127-AF3F-434D-B050-FB30C116D8FD}"/>
              </a:ext>
            </a:extLst>
          </p:cNvPr>
          <p:cNvSpPr txBox="1"/>
          <p:nvPr/>
        </p:nvSpPr>
        <p:spPr>
          <a:xfrm>
            <a:off x="7485089" y="988601"/>
            <a:ext cx="3612629" cy="523220"/>
          </a:xfrm>
          <a:prstGeom prst="rect">
            <a:avLst/>
          </a:prstGeom>
          <a:noFill/>
        </p:spPr>
        <p:txBody>
          <a:bodyPr wrap="square" rtlCol="0">
            <a:spAutoFit/>
          </a:bodyPr>
          <a:lstStyle/>
          <a:p>
            <a:pPr algn="ctr"/>
            <a:r>
              <a:rPr lang="en-US" sz="2800" b="1" dirty="0"/>
              <a:t>FALL</a:t>
            </a:r>
          </a:p>
        </p:txBody>
      </p:sp>
      <p:sp>
        <p:nvSpPr>
          <p:cNvPr id="20" name="Arrow: Up-Down 19" descr="aarow">
            <a:extLst>
              <a:ext uri="{FF2B5EF4-FFF2-40B4-BE49-F238E27FC236}">
                <a16:creationId xmlns:a16="http://schemas.microsoft.com/office/drawing/2014/main" id="{9B4BE988-6B42-4ED3-BB89-AAB2A89C6EB3}"/>
              </a:ext>
            </a:extLst>
          </p:cNvPr>
          <p:cNvSpPr/>
          <p:nvPr/>
        </p:nvSpPr>
        <p:spPr>
          <a:xfrm>
            <a:off x="5481937" y="5664538"/>
            <a:ext cx="409375" cy="923330"/>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descr="line">
            <a:extLst>
              <a:ext uri="{FF2B5EF4-FFF2-40B4-BE49-F238E27FC236}">
                <a16:creationId xmlns:a16="http://schemas.microsoft.com/office/drawing/2014/main" id="{93014F1C-9E85-4061-BA24-04D6995298DE}"/>
              </a:ext>
            </a:extLst>
          </p:cNvPr>
          <p:cNvCxnSpPr>
            <a:cxnSpLocks/>
          </p:cNvCxnSpPr>
          <p:nvPr/>
        </p:nvCxnSpPr>
        <p:spPr>
          <a:xfrm>
            <a:off x="5692104" y="1250211"/>
            <a:ext cx="0" cy="4071297"/>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7FF7FBB4-6144-4D34-BCB3-AEF5FF0EFF6F}"/>
              </a:ext>
            </a:extLst>
          </p:cNvPr>
          <p:cNvSpPr txBox="1"/>
          <p:nvPr/>
        </p:nvSpPr>
        <p:spPr>
          <a:xfrm>
            <a:off x="461773" y="5749443"/>
            <a:ext cx="5006714" cy="923330"/>
          </a:xfrm>
          <a:prstGeom prst="rect">
            <a:avLst/>
          </a:prstGeom>
          <a:noFill/>
        </p:spPr>
        <p:txBody>
          <a:bodyPr wrap="square" rtlCol="0">
            <a:spAutoFit/>
          </a:bodyPr>
          <a:lstStyle/>
          <a:p>
            <a:r>
              <a:rPr lang="en-US" b="1" dirty="0"/>
              <a:t>Preliminary Allocation </a:t>
            </a:r>
            <a:r>
              <a:rPr lang="en-US" dirty="0"/>
              <a:t>from US Ed. based on a two year old Annual Count &amp; Tentative Federal Budget</a:t>
            </a:r>
          </a:p>
          <a:p>
            <a:r>
              <a:rPr lang="en-US" dirty="0"/>
              <a:t> = Best Guess</a:t>
            </a:r>
          </a:p>
        </p:txBody>
      </p:sp>
      <p:sp>
        <p:nvSpPr>
          <p:cNvPr id="17" name="TextBox 16">
            <a:extLst>
              <a:ext uri="{FF2B5EF4-FFF2-40B4-BE49-F238E27FC236}">
                <a16:creationId xmlns:a16="http://schemas.microsoft.com/office/drawing/2014/main" id="{30364A23-F215-467E-B726-171DFBA1D583}"/>
              </a:ext>
            </a:extLst>
          </p:cNvPr>
          <p:cNvSpPr txBox="1"/>
          <p:nvPr/>
        </p:nvSpPr>
        <p:spPr>
          <a:xfrm>
            <a:off x="3680588" y="2353359"/>
            <a:ext cx="1975750" cy="2031325"/>
          </a:xfrm>
          <a:prstGeom prst="rect">
            <a:avLst/>
          </a:prstGeom>
          <a:noFill/>
        </p:spPr>
        <p:txBody>
          <a:bodyPr wrap="square" rtlCol="0">
            <a:spAutoFit/>
          </a:bodyPr>
          <a:lstStyle/>
          <a:p>
            <a:r>
              <a:rPr lang="en-US" b="1" dirty="0"/>
              <a:t>-Notification</a:t>
            </a:r>
          </a:p>
          <a:p>
            <a:r>
              <a:rPr lang="en-US" b="1" dirty="0"/>
              <a:t>-Application</a:t>
            </a:r>
          </a:p>
          <a:p>
            <a:r>
              <a:rPr lang="en-US" b="1" dirty="0"/>
              <a:t>-Preliminary Budget</a:t>
            </a:r>
          </a:p>
          <a:p>
            <a:r>
              <a:rPr lang="en-US" b="1" dirty="0"/>
              <a:t>-Grant Award Notice (GAN) letter</a:t>
            </a:r>
          </a:p>
        </p:txBody>
      </p:sp>
      <p:pic>
        <p:nvPicPr>
          <p:cNvPr id="7" name="Content Placeholder 6" descr="picture of spring tree">
            <a:extLst>
              <a:ext uri="{FF2B5EF4-FFF2-40B4-BE49-F238E27FC236}">
                <a16:creationId xmlns:a16="http://schemas.microsoft.com/office/drawing/2014/main" id="{A12A775A-3E21-41D1-B7B7-D5E6278ADD63}"/>
              </a:ext>
            </a:extLst>
          </p:cNvPr>
          <p:cNvPicPr>
            <a:picLocks noGrp="1" noChangeAspect="1"/>
          </p:cNvPicPr>
          <p:nvPr>
            <p:ph idx="13"/>
          </p:nvPr>
        </p:nvPicPr>
        <p:blipFill>
          <a:blip r:embed="rId3"/>
          <a:stretch>
            <a:fillRect/>
          </a:stretch>
        </p:blipFill>
        <p:spPr>
          <a:xfrm>
            <a:off x="140963" y="1444338"/>
            <a:ext cx="3677163" cy="4105848"/>
          </a:xfrm>
          <a:prstGeom prst="rect">
            <a:avLst/>
          </a:prstGeom>
        </p:spPr>
      </p:pic>
      <p:sp>
        <p:nvSpPr>
          <p:cNvPr id="10" name="TextBox 9">
            <a:extLst>
              <a:ext uri="{FF2B5EF4-FFF2-40B4-BE49-F238E27FC236}">
                <a16:creationId xmlns:a16="http://schemas.microsoft.com/office/drawing/2014/main" id="{D8B184EC-3FEE-4419-8F9E-7AF79F4BD620}"/>
              </a:ext>
            </a:extLst>
          </p:cNvPr>
          <p:cNvSpPr txBox="1"/>
          <p:nvPr/>
        </p:nvSpPr>
        <p:spPr>
          <a:xfrm>
            <a:off x="1094282" y="992933"/>
            <a:ext cx="3612629" cy="523220"/>
          </a:xfrm>
          <a:prstGeom prst="rect">
            <a:avLst/>
          </a:prstGeom>
          <a:noFill/>
        </p:spPr>
        <p:txBody>
          <a:bodyPr wrap="square" rtlCol="0">
            <a:spAutoFit/>
          </a:bodyPr>
          <a:lstStyle/>
          <a:p>
            <a:pPr algn="ctr"/>
            <a:r>
              <a:rPr lang="en-US" sz="2800" b="1" dirty="0"/>
              <a:t>SPRING</a:t>
            </a:r>
          </a:p>
        </p:txBody>
      </p:sp>
      <p:sp>
        <p:nvSpPr>
          <p:cNvPr id="4" name="Title 3">
            <a:extLst>
              <a:ext uri="{FF2B5EF4-FFF2-40B4-BE49-F238E27FC236}">
                <a16:creationId xmlns:a16="http://schemas.microsoft.com/office/drawing/2014/main" id="{39F30E5F-8CB0-410B-B71E-8922206DA766}"/>
              </a:ext>
            </a:extLst>
          </p:cNvPr>
          <p:cNvSpPr>
            <a:spLocks noGrp="1"/>
          </p:cNvSpPr>
          <p:nvPr>
            <p:ph type="title"/>
          </p:nvPr>
        </p:nvSpPr>
        <p:spPr/>
        <p:txBody>
          <a:bodyPr/>
          <a:lstStyle/>
          <a:p>
            <a:r>
              <a:rPr lang="en-US" dirty="0"/>
              <a:t>Timeline of $$$</a:t>
            </a:r>
          </a:p>
        </p:txBody>
      </p:sp>
    </p:spTree>
    <p:extLst>
      <p:ext uri="{BB962C8B-B14F-4D97-AF65-F5344CB8AC3E}">
        <p14:creationId xmlns:p14="http://schemas.microsoft.com/office/powerpoint/2010/main" val="26643691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 – Subpart 1</a:t>
            </a:r>
          </a:p>
        </p:txBody>
      </p:sp>
      <p:sp>
        <p:nvSpPr>
          <p:cNvPr id="8" name="Content Placeholder 7"/>
          <p:cNvSpPr>
            <a:spLocks noGrp="1"/>
          </p:cNvSpPr>
          <p:nvPr>
            <p:ph idx="13"/>
          </p:nvPr>
        </p:nvSpPr>
        <p:spPr>
          <a:xfrm>
            <a:off x="84221" y="1905608"/>
            <a:ext cx="12192000" cy="5517876"/>
          </a:xfrm>
        </p:spPr>
        <p:txBody>
          <a:bodyPr>
            <a:noAutofit/>
          </a:bodyPr>
          <a:lstStyle/>
          <a:p>
            <a:r>
              <a:rPr lang="en-US" sz="2800" dirty="0"/>
              <a:t>Complete - </a:t>
            </a:r>
            <a:r>
              <a:rPr lang="en-US" sz="2800" dirty="0">
                <a:highlight>
                  <a:srgbClr val="00FF00"/>
                </a:highlight>
              </a:rPr>
              <a:t>ONLINE Application form </a:t>
            </a:r>
          </a:p>
          <a:p>
            <a:pPr lvl="1"/>
            <a:r>
              <a:rPr lang="en-US" sz="2400" dirty="0"/>
              <a:t>FYI - revision to questions coming in Spring of 2023 for 2023-24 grant application  </a:t>
            </a:r>
          </a:p>
          <a:p>
            <a:r>
              <a:rPr lang="en-US" sz="2800" dirty="0"/>
              <a:t>Upload - Current Memo of Understanding (MOU) between agency &amp; SDE</a:t>
            </a:r>
          </a:p>
          <a:p>
            <a:pPr lvl="1"/>
            <a:r>
              <a:rPr lang="en-US" sz="2800" dirty="0"/>
              <a:t>Lists the responsibilities, duties, &amp; services provided by each entity</a:t>
            </a:r>
          </a:p>
          <a:p>
            <a:pPr lvl="1"/>
            <a:r>
              <a:rPr lang="en-US" sz="2800" dirty="0"/>
              <a:t>Dated, signed by both entities &amp; submitted with application</a:t>
            </a:r>
          </a:p>
          <a:p>
            <a:r>
              <a:rPr lang="en-US" sz="2800" dirty="0"/>
              <a:t>Preliminary Budget</a:t>
            </a:r>
          </a:p>
          <a:p>
            <a:pPr lvl="1"/>
            <a:r>
              <a:rPr lang="en-US" sz="2800" dirty="0"/>
              <a:t>Aligned to project goals listed in the application w/ projected carry-over</a:t>
            </a:r>
          </a:p>
          <a:p>
            <a:r>
              <a:rPr lang="en-US" sz="2800" dirty="0"/>
              <a:t>Revised Budget</a:t>
            </a:r>
          </a:p>
          <a:p>
            <a:pPr lvl="1"/>
            <a:r>
              <a:rPr lang="en-US" sz="2800" dirty="0"/>
              <a:t>Actual award &amp; carry-over (GRA balance) </a:t>
            </a:r>
            <a:br>
              <a:rPr lang="en-US" sz="2800" b="1" dirty="0"/>
            </a:br>
            <a:endParaRPr lang="en-US" sz="2800" b="1" dirty="0"/>
          </a:p>
        </p:txBody>
      </p:sp>
      <p:sp>
        <p:nvSpPr>
          <p:cNvPr id="5" name="Slide Number Placeholder 1">
            <a:extLst>
              <a:ext uri="{FF2B5EF4-FFF2-40B4-BE49-F238E27FC236}">
                <a16:creationId xmlns:a16="http://schemas.microsoft.com/office/drawing/2014/main" id="{594D6950-CEA4-46B2-9F17-2E42CF613C8C}"/>
              </a:ext>
            </a:extLst>
          </p:cNvPr>
          <p:cNvSpPr>
            <a:spLocks noGrp="1"/>
          </p:cNvSpPr>
          <p:nvPr>
            <p:ph type="sldNum" sz="quarter" idx="12"/>
          </p:nvPr>
        </p:nvSpPr>
        <p:spPr>
          <a:xfrm>
            <a:off x="9230662" y="6395774"/>
            <a:ext cx="2743200" cy="365125"/>
          </a:xfrm>
        </p:spPr>
        <p:txBody>
          <a:bodyPr/>
          <a:lstStyle/>
          <a:p>
            <a:r>
              <a:rPr lang="en-US" dirty="0"/>
              <a:t> SY2021-22 | </a:t>
            </a:r>
            <a:fld id="{C26AAFF7-C4D7-4A72-B8FA-A17532192431}" type="slidenum">
              <a:rPr lang="en-US" smtClean="0"/>
              <a:pPr/>
              <a:t>25</a:t>
            </a:fld>
            <a:endParaRPr lang="en-US" dirty="0"/>
          </a:p>
        </p:txBody>
      </p:sp>
    </p:spTree>
    <p:extLst>
      <p:ext uri="{BB962C8B-B14F-4D97-AF65-F5344CB8AC3E}">
        <p14:creationId xmlns:p14="http://schemas.microsoft.com/office/powerpoint/2010/main" val="31716009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D3E37A8-941E-4C71-AB73-562BCC334E60}"/>
              </a:ext>
            </a:extLst>
          </p:cNvPr>
          <p:cNvSpPr>
            <a:spLocks noGrp="1"/>
          </p:cNvSpPr>
          <p:nvPr>
            <p:ph type="sldNum" sz="quarter" idx="12"/>
          </p:nvPr>
        </p:nvSpPr>
        <p:spPr/>
        <p:txBody>
          <a:bodyPr/>
          <a:lstStyle/>
          <a:p>
            <a:r>
              <a:rPr lang="en-US"/>
              <a:t> Presentation Title | </a:t>
            </a:r>
            <a:fld id="{C26AAFF7-C4D7-4A72-B8FA-A17532192431}" type="slidenum">
              <a:rPr lang="en-US" smtClean="0"/>
              <a:pPr/>
              <a:t>26</a:t>
            </a:fld>
            <a:endParaRPr lang="en-US" dirty="0"/>
          </a:p>
        </p:txBody>
      </p:sp>
      <p:sp>
        <p:nvSpPr>
          <p:cNvPr id="8" name="Rectangle 7">
            <a:extLst>
              <a:ext uri="{FF2B5EF4-FFF2-40B4-BE49-F238E27FC236}">
                <a16:creationId xmlns:a16="http://schemas.microsoft.com/office/drawing/2014/main" id="{D5319897-BB8E-4B5F-8C93-580A784C67BA}"/>
              </a:ext>
            </a:extLst>
          </p:cNvPr>
          <p:cNvSpPr/>
          <p:nvPr/>
        </p:nvSpPr>
        <p:spPr>
          <a:xfrm>
            <a:off x="1601332" y="6022879"/>
            <a:ext cx="8393965" cy="369332"/>
          </a:xfrm>
          <a:prstGeom prst="rect">
            <a:avLst/>
          </a:prstGeom>
        </p:spPr>
        <p:txBody>
          <a:bodyPr wrap="none">
            <a:spAutoFit/>
          </a:bodyPr>
          <a:lstStyle/>
          <a:p>
            <a:r>
              <a:rPr lang="en-US" dirty="0"/>
              <a:t>Link to Online Application - </a:t>
            </a:r>
            <a:r>
              <a:rPr lang="en-US" dirty="0">
                <a:hlinkClick r:id="rId2"/>
              </a:rPr>
              <a:t>https://apps.sde.idaho.gov/NeglectedAndDelinquentArchive</a:t>
            </a:r>
            <a:endParaRPr lang="en-US" dirty="0"/>
          </a:p>
        </p:txBody>
      </p:sp>
      <p:pic>
        <p:nvPicPr>
          <p:cNvPr id="7" name="Picture 6" descr="Screenshot of Subpart 1 application - Budget Tab">
            <a:extLst>
              <a:ext uri="{FF2B5EF4-FFF2-40B4-BE49-F238E27FC236}">
                <a16:creationId xmlns:a16="http://schemas.microsoft.com/office/drawing/2014/main" id="{1DA955D7-28E2-493D-A24D-41A8AEFC90FF}"/>
              </a:ext>
            </a:extLst>
          </p:cNvPr>
          <p:cNvPicPr>
            <a:picLocks noChangeAspect="1"/>
          </p:cNvPicPr>
          <p:nvPr/>
        </p:nvPicPr>
        <p:blipFill>
          <a:blip r:embed="rId3"/>
          <a:stretch>
            <a:fillRect/>
          </a:stretch>
        </p:blipFill>
        <p:spPr>
          <a:xfrm>
            <a:off x="8129019" y="1726319"/>
            <a:ext cx="3732556" cy="3802178"/>
          </a:xfrm>
          <a:prstGeom prst="rect">
            <a:avLst/>
          </a:prstGeom>
        </p:spPr>
      </p:pic>
      <p:sp>
        <p:nvSpPr>
          <p:cNvPr id="11" name="TextBox 10">
            <a:extLst>
              <a:ext uri="{FF2B5EF4-FFF2-40B4-BE49-F238E27FC236}">
                <a16:creationId xmlns:a16="http://schemas.microsoft.com/office/drawing/2014/main" id="{B2D7F7FD-3745-4486-9A9B-B26BA34CE35C}"/>
              </a:ext>
            </a:extLst>
          </p:cNvPr>
          <p:cNvSpPr txBox="1"/>
          <p:nvPr/>
        </p:nvSpPr>
        <p:spPr>
          <a:xfrm>
            <a:off x="8349915" y="1251934"/>
            <a:ext cx="2922507" cy="369332"/>
          </a:xfrm>
          <a:prstGeom prst="rect">
            <a:avLst/>
          </a:prstGeom>
          <a:noFill/>
        </p:spPr>
        <p:txBody>
          <a:bodyPr wrap="square" rtlCol="0">
            <a:spAutoFit/>
          </a:bodyPr>
          <a:lstStyle/>
          <a:p>
            <a:pPr algn="ctr"/>
            <a:r>
              <a:rPr lang="en-US" b="1" dirty="0"/>
              <a:t>Budget Tab</a:t>
            </a:r>
          </a:p>
        </p:txBody>
      </p:sp>
      <p:pic>
        <p:nvPicPr>
          <p:cNvPr id="6" name="Picture 5" descr="Screenshot of Subpart 1 application - Program Description Tab">
            <a:extLst>
              <a:ext uri="{FF2B5EF4-FFF2-40B4-BE49-F238E27FC236}">
                <a16:creationId xmlns:a16="http://schemas.microsoft.com/office/drawing/2014/main" id="{F931384E-D241-4456-AB7E-60A7E343117B}"/>
              </a:ext>
            </a:extLst>
          </p:cNvPr>
          <p:cNvPicPr>
            <a:picLocks noChangeAspect="1"/>
          </p:cNvPicPr>
          <p:nvPr/>
        </p:nvPicPr>
        <p:blipFill>
          <a:blip r:embed="rId4"/>
          <a:stretch>
            <a:fillRect/>
          </a:stretch>
        </p:blipFill>
        <p:spPr>
          <a:xfrm>
            <a:off x="4429947" y="1770332"/>
            <a:ext cx="3130969" cy="3389507"/>
          </a:xfrm>
          <a:prstGeom prst="rect">
            <a:avLst/>
          </a:prstGeom>
        </p:spPr>
      </p:pic>
      <p:sp>
        <p:nvSpPr>
          <p:cNvPr id="10" name="TextBox 9">
            <a:extLst>
              <a:ext uri="{FF2B5EF4-FFF2-40B4-BE49-F238E27FC236}">
                <a16:creationId xmlns:a16="http://schemas.microsoft.com/office/drawing/2014/main" id="{89F9E2A0-DDA7-4C4E-9429-A8D759BD14E3}"/>
              </a:ext>
            </a:extLst>
          </p:cNvPr>
          <p:cNvSpPr txBox="1"/>
          <p:nvPr/>
        </p:nvSpPr>
        <p:spPr>
          <a:xfrm>
            <a:off x="4429947" y="1285490"/>
            <a:ext cx="2922507" cy="369332"/>
          </a:xfrm>
          <a:prstGeom prst="rect">
            <a:avLst/>
          </a:prstGeom>
          <a:noFill/>
        </p:spPr>
        <p:txBody>
          <a:bodyPr wrap="square" rtlCol="0">
            <a:spAutoFit/>
          </a:bodyPr>
          <a:lstStyle/>
          <a:p>
            <a:pPr algn="ctr"/>
            <a:r>
              <a:rPr lang="en-US" b="1" dirty="0"/>
              <a:t>Program Description Tab</a:t>
            </a:r>
          </a:p>
        </p:txBody>
      </p:sp>
      <p:pic>
        <p:nvPicPr>
          <p:cNvPr id="5" name="Content Placeholder 4" descr="Screenshot of Subpart 1 application - Information Tab">
            <a:extLst>
              <a:ext uri="{FF2B5EF4-FFF2-40B4-BE49-F238E27FC236}">
                <a16:creationId xmlns:a16="http://schemas.microsoft.com/office/drawing/2014/main" id="{525A6FBF-E91C-415F-8322-D76F201121DD}"/>
              </a:ext>
            </a:extLst>
          </p:cNvPr>
          <p:cNvPicPr>
            <a:picLocks noGrp="1" noChangeAspect="1"/>
          </p:cNvPicPr>
          <p:nvPr>
            <p:ph idx="13"/>
          </p:nvPr>
        </p:nvPicPr>
        <p:blipFill>
          <a:blip r:embed="rId5"/>
          <a:stretch>
            <a:fillRect/>
          </a:stretch>
        </p:blipFill>
        <p:spPr>
          <a:xfrm>
            <a:off x="330425" y="1770332"/>
            <a:ext cx="3310524" cy="3317335"/>
          </a:xfrm>
          <a:prstGeom prst="rect">
            <a:avLst/>
          </a:prstGeom>
        </p:spPr>
      </p:pic>
      <p:sp>
        <p:nvSpPr>
          <p:cNvPr id="9" name="TextBox 8">
            <a:extLst>
              <a:ext uri="{FF2B5EF4-FFF2-40B4-BE49-F238E27FC236}">
                <a16:creationId xmlns:a16="http://schemas.microsoft.com/office/drawing/2014/main" id="{BB397EC6-2CA8-4746-A033-15E1E9C2BE6D}"/>
              </a:ext>
            </a:extLst>
          </p:cNvPr>
          <p:cNvSpPr txBox="1"/>
          <p:nvPr/>
        </p:nvSpPr>
        <p:spPr>
          <a:xfrm>
            <a:off x="434303" y="1285490"/>
            <a:ext cx="2922507" cy="369332"/>
          </a:xfrm>
          <a:prstGeom prst="rect">
            <a:avLst/>
          </a:prstGeom>
          <a:noFill/>
        </p:spPr>
        <p:txBody>
          <a:bodyPr wrap="square" rtlCol="0">
            <a:spAutoFit/>
          </a:bodyPr>
          <a:lstStyle/>
          <a:p>
            <a:pPr algn="ctr"/>
            <a:r>
              <a:rPr lang="en-US" b="1" dirty="0"/>
              <a:t>Information Tab</a:t>
            </a:r>
          </a:p>
        </p:txBody>
      </p:sp>
      <p:sp>
        <p:nvSpPr>
          <p:cNvPr id="4" name="Title 3">
            <a:extLst>
              <a:ext uri="{FF2B5EF4-FFF2-40B4-BE49-F238E27FC236}">
                <a16:creationId xmlns:a16="http://schemas.microsoft.com/office/drawing/2014/main" id="{5055C797-1E53-410F-847C-8F4C9322AB55}"/>
              </a:ext>
            </a:extLst>
          </p:cNvPr>
          <p:cNvSpPr>
            <a:spLocks noGrp="1"/>
          </p:cNvSpPr>
          <p:nvPr>
            <p:ph type="title"/>
          </p:nvPr>
        </p:nvSpPr>
        <p:spPr/>
        <p:txBody>
          <a:bodyPr/>
          <a:lstStyle/>
          <a:p>
            <a:r>
              <a:rPr lang="en-US" dirty="0"/>
              <a:t>Subpart 1:  Application/Budget Example</a:t>
            </a:r>
          </a:p>
        </p:txBody>
      </p:sp>
    </p:spTree>
    <p:extLst>
      <p:ext uri="{BB962C8B-B14F-4D97-AF65-F5344CB8AC3E}">
        <p14:creationId xmlns:p14="http://schemas.microsoft.com/office/powerpoint/2010/main" val="3125779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AB1D641-D157-45D3-A9AA-8D52727991C2}"/>
              </a:ext>
            </a:extLst>
          </p:cNvPr>
          <p:cNvSpPr>
            <a:spLocks noGrp="1"/>
          </p:cNvSpPr>
          <p:nvPr>
            <p:ph type="sldNum" sz="quarter" idx="12"/>
          </p:nvPr>
        </p:nvSpPr>
        <p:spPr/>
        <p:txBody>
          <a:bodyPr/>
          <a:lstStyle/>
          <a:p>
            <a:r>
              <a:rPr lang="en-US"/>
              <a:t> Presentation Title | </a:t>
            </a:r>
            <a:fld id="{C26AAFF7-C4D7-4A72-B8FA-A17532192431}" type="slidenum">
              <a:rPr lang="en-US" smtClean="0"/>
              <a:pPr/>
              <a:t>27</a:t>
            </a:fld>
            <a:endParaRPr lang="en-US" dirty="0"/>
          </a:p>
        </p:txBody>
      </p:sp>
      <p:graphicFrame>
        <p:nvGraphicFramePr>
          <p:cNvPr id="5" name="Diagram 4" descr="Timeline for application">
            <a:extLst>
              <a:ext uri="{FF2B5EF4-FFF2-40B4-BE49-F238E27FC236}">
                <a16:creationId xmlns:a16="http://schemas.microsoft.com/office/drawing/2014/main" id="{1F03B684-9540-4DEB-821B-2F193315294F}"/>
              </a:ext>
            </a:extLst>
          </p:cNvPr>
          <p:cNvGraphicFramePr/>
          <p:nvPr>
            <p:extLst>
              <p:ext uri="{D42A27DB-BD31-4B8C-83A1-F6EECF244321}">
                <p14:modId xmlns:p14="http://schemas.microsoft.com/office/powerpoint/2010/main" val="3787014156"/>
              </p:ext>
            </p:extLst>
          </p:nvPr>
        </p:nvGraphicFramePr>
        <p:xfrm>
          <a:off x="434304" y="1311443"/>
          <a:ext cx="11260391" cy="41869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le 3">
            <a:extLst>
              <a:ext uri="{FF2B5EF4-FFF2-40B4-BE49-F238E27FC236}">
                <a16:creationId xmlns:a16="http://schemas.microsoft.com/office/drawing/2014/main" id="{4765C04F-0478-4BB1-B11E-9FC10E108B96}"/>
              </a:ext>
            </a:extLst>
          </p:cNvPr>
          <p:cNvSpPr>
            <a:spLocks noGrp="1"/>
          </p:cNvSpPr>
          <p:nvPr>
            <p:ph type="title"/>
          </p:nvPr>
        </p:nvSpPr>
        <p:spPr/>
        <p:txBody>
          <a:bodyPr/>
          <a:lstStyle/>
          <a:p>
            <a:r>
              <a:rPr lang="en-US" dirty="0"/>
              <a:t>Subpart 1:  Application/Budget Timeline</a:t>
            </a:r>
          </a:p>
        </p:txBody>
      </p:sp>
    </p:spTree>
    <p:extLst>
      <p:ext uri="{BB962C8B-B14F-4D97-AF65-F5344CB8AC3E}">
        <p14:creationId xmlns:p14="http://schemas.microsoft.com/office/powerpoint/2010/main" val="32619948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 – Subpart 2  (Formula - JDCs)</a:t>
            </a:r>
          </a:p>
        </p:txBody>
      </p:sp>
      <p:sp>
        <p:nvSpPr>
          <p:cNvPr id="8" name="Content Placeholder 7"/>
          <p:cNvSpPr>
            <a:spLocks noGrp="1"/>
          </p:cNvSpPr>
          <p:nvPr>
            <p:ph idx="13"/>
          </p:nvPr>
        </p:nvSpPr>
        <p:spPr>
          <a:xfrm>
            <a:off x="434304" y="1060460"/>
            <a:ext cx="11539558" cy="5517876"/>
          </a:xfrm>
        </p:spPr>
        <p:txBody>
          <a:bodyPr>
            <a:noAutofit/>
          </a:bodyPr>
          <a:lstStyle/>
          <a:p>
            <a:r>
              <a:rPr lang="en-US" sz="2800" b="1" dirty="0"/>
              <a:t>Application </a:t>
            </a:r>
            <a:r>
              <a:rPr lang="en-US" sz="2800" dirty="0"/>
              <a:t>submitted by the district to support supplemental support for the educational program within the partner facility </a:t>
            </a:r>
          </a:p>
          <a:p>
            <a:pPr lvl="1"/>
            <a:r>
              <a:rPr lang="en-US" sz="2800" dirty="0"/>
              <a:t>Signed by both the LEA and the Facility </a:t>
            </a:r>
          </a:p>
          <a:p>
            <a:pPr lvl="1"/>
            <a:r>
              <a:rPr lang="en-US" sz="2800" dirty="0"/>
              <a:t>Submitted via Email </a:t>
            </a:r>
            <a:r>
              <a:rPr lang="en-US" sz="2800" dirty="0">
                <a:sym typeface="Wingdings" panose="05000000000000000000" pitchFamily="2" charset="2"/>
              </a:rPr>
              <a:t></a:t>
            </a:r>
          </a:p>
          <a:p>
            <a:pPr lvl="1"/>
            <a:r>
              <a:rPr lang="en-US" sz="2800" dirty="0">
                <a:highlight>
                  <a:srgbClr val="00FF00"/>
                </a:highlight>
              </a:rPr>
              <a:t>ONLINE Application (coming soon!)</a:t>
            </a:r>
            <a:endParaRPr lang="en-US" sz="2800" dirty="0"/>
          </a:p>
          <a:p>
            <a:r>
              <a:rPr lang="en-US" sz="2800" b="1" dirty="0"/>
              <a:t>Current Memo of Understanding </a:t>
            </a:r>
            <a:r>
              <a:rPr lang="en-US" sz="2800" dirty="0"/>
              <a:t>(MOU) between district and facility </a:t>
            </a:r>
          </a:p>
          <a:p>
            <a:pPr lvl="1"/>
            <a:r>
              <a:rPr lang="en-US" sz="2800" dirty="0"/>
              <a:t>Lists the responsibilities, duties, &amp; services provided by each entity</a:t>
            </a:r>
          </a:p>
          <a:p>
            <a:pPr lvl="1"/>
            <a:r>
              <a:rPr lang="en-US" sz="2800" dirty="0"/>
              <a:t>Dated, signed by both entities &amp; submitted with application</a:t>
            </a:r>
          </a:p>
          <a:p>
            <a:r>
              <a:rPr lang="en-US" sz="2800" b="1" dirty="0"/>
              <a:t>Preliminary Budget</a:t>
            </a:r>
          </a:p>
          <a:p>
            <a:pPr lvl="1"/>
            <a:r>
              <a:rPr lang="en-US" sz="2800" dirty="0"/>
              <a:t>Aligned to project goals listed in the application w/ projected carry-over</a:t>
            </a:r>
          </a:p>
          <a:p>
            <a:r>
              <a:rPr lang="en-US" sz="2800" b="1" dirty="0"/>
              <a:t>Revised Budget</a:t>
            </a:r>
          </a:p>
          <a:p>
            <a:pPr lvl="1"/>
            <a:r>
              <a:rPr lang="en-US" sz="2800" dirty="0"/>
              <a:t>Actual award &amp; carry-over (GRA balance)</a:t>
            </a:r>
            <a:br>
              <a:rPr lang="en-US" sz="2800" b="1" dirty="0"/>
            </a:br>
            <a:endParaRPr lang="en-US" sz="2800" b="1" dirty="0"/>
          </a:p>
        </p:txBody>
      </p:sp>
      <p:sp>
        <p:nvSpPr>
          <p:cNvPr id="5" name="Slide Number Placeholder 1">
            <a:extLst>
              <a:ext uri="{FF2B5EF4-FFF2-40B4-BE49-F238E27FC236}">
                <a16:creationId xmlns:a16="http://schemas.microsoft.com/office/drawing/2014/main" id="{F7D9CD23-B2C7-4B5E-B098-0BDBDCD90384}"/>
              </a:ext>
            </a:extLst>
          </p:cNvPr>
          <p:cNvSpPr>
            <a:spLocks noGrp="1"/>
          </p:cNvSpPr>
          <p:nvPr>
            <p:ph type="sldNum" sz="quarter" idx="12"/>
          </p:nvPr>
        </p:nvSpPr>
        <p:spPr>
          <a:xfrm>
            <a:off x="9230662" y="6395774"/>
            <a:ext cx="2743200" cy="365125"/>
          </a:xfrm>
        </p:spPr>
        <p:txBody>
          <a:bodyPr/>
          <a:lstStyle/>
          <a:p>
            <a:r>
              <a:rPr lang="en-US" dirty="0"/>
              <a:t> SY2021-22 | </a:t>
            </a:r>
            <a:fld id="{C26AAFF7-C4D7-4A72-B8FA-A17532192431}" type="slidenum">
              <a:rPr lang="en-US" smtClean="0"/>
              <a:pPr/>
              <a:t>28</a:t>
            </a:fld>
            <a:endParaRPr lang="en-US" dirty="0"/>
          </a:p>
        </p:txBody>
      </p:sp>
    </p:spTree>
    <p:extLst>
      <p:ext uri="{BB962C8B-B14F-4D97-AF65-F5344CB8AC3E}">
        <p14:creationId xmlns:p14="http://schemas.microsoft.com/office/powerpoint/2010/main" val="11387070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AB1D641-D157-45D3-A9AA-8D52727991C2}"/>
              </a:ext>
            </a:extLst>
          </p:cNvPr>
          <p:cNvSpPr>
            <a:spLocks noGrp="1"/>
          </p:cNvSpPr>
          <p:nvPr>
            <p:ph type="sldNum" sz="quarter" idx="12"/>
          </p:nvPr>
        </p:nvSpPr>
        <p:spPr/>
        <p:txBody>
          <a:bodyPr/>
          <a:lstStyle/>
          <a:p>
            <a:r>
              <a:rPr lang="en-US"/>
              <a:t> Presentation Title | </a:t>
            </a:r>
            <a:fld id="{C26AAFF7-C4D7-4A72-B8FA-A17532192431}" type="slidenum">
              <a:rPr lang="en-US" smtClean="0"/>
              <a:pPr/>
              <a:t>29</a:t>
            </a:fld>
            <a:endParaRPr lang="en-US" dirty="0"/>
          </a:p>
        </p:txBody>
      </p:sp>
      <p:graphicFrame>
        <p:nvGraphicFramePr>
          <p:cNvPr id="5" name="Diagram 4" descr="timeline for Subpart 2 application/budget">
            <a:extLst>
              <a:ext uri="{FF2B5EF4-FFF2-40B4-BE49-F238E27FC236}">
                <a16:creationId xmlns:a16="http://schemas.microsoft.com/office/drawing/2014/main" id="{1F03B684-9540-4DEB-821B-2F193315294F}"/>
              </a:ext>
            </a:extLst>
          </p:cNvPr>
          <p:cNvGraphicFramePr/>
          <p:nvPr>
            <p:extLst>
              <p:ext uri="{D42A27DB-BD31-4B8C-83A1-F6EECF244321}">
                <p14:modId xmlns:p14="http://schemas.microsoft.com/office/powerpoint/2010/main" val="451777055"/>
              </p:ext>
            </p:extLst>
          </p:nvPr>
        </p:nvGraphicFramePr>
        <p:xfrm>
          <a:off x="434304" y="1311443"/>
          <a:ext cx="11260391" cy="41869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le 3">
            <a:extLst>
              <a:ext uri="{FF2B5EF4-FFF2-40B4-BE49-F238E27FC236}">
                <a16:creationId xmlns:a16="http://schemas.microsoft.com/office/drawing/2014/main" id="{4765C04F-0478-4BB1-B11E-9FC10E108B96}"/>
              </a:ext>
            </a:extLst>
          </p:cNvPr>
          <p:cNvSpPr>
            <a:spLocks noGrp="1"/>
          </p:cNvSpPr>
          <p:nvPr>
            <p:ph type="title"/>
          </p:nvPr>
        </p:nvSpPr>
        <p:spPr>
          <a:xfrm>
            <a:off x="29570" y="0"/>
            <a:ext cx="10515600" cy="988601"/>
          </a:xfrm>
        </p:spPr>
        <p:txBody>
          <a:bodyPr>
            <a:normAutofit/>
          </a:bodyPr>
          <a:lstStyle/>
          <a:p>
            <a:r>
              <a:rPr lang="en-US" sz="3400" dirty="0"/>
              <a:t>Subpart 2 (Formula):  Application/Budget Timeline</a:t>
            </a:r>
          </a:p>
        </p:txBody>
      </p:sp>
    </p:spTree>
    <p:extLst>
      <p:ext uri="{BB962C8B-B14F-4D97-AF65-F5344CB8AC3E}">
        <p14:creationId xmlns:p14="http://schemas.microsoft.com/office/powerpoint/2010/main" val="34747215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4E14278-0479-48C5-BA3E-B9B5F83616BF}"/>
              </a:ext>
            </a:extLst>
          </p:cNvPr>
          <p:cNvSpPr>
            <a:spLocks noGrp="1"/>
          </p:cNvSpPr>
          <p:nvPr>
            <p:ph type="sldNum" sz="quarter" idx="12"/>
          </p:nvPr>
        </p:nvSpPr>
        <p:spPr/>
        <p:txBody>
          <a:bodyPr/>
          <a:lstStyle/>
          <a:p>
            <a:r>
              <a:rPr lang="en-US"/>
              <a:t> Presentation Title | </a:t>
            </a:r>
            <a:fld id="{C26AAFF7-C4D7-4A72-B8FA-A17532192431}" type="slidenum">
              <a:rPr lang="en-US" smtClean="0"/>
              <a:pPr/>
              <a:t>3</a:t>
            </a:fld>
            <a:endParaRPr lang="en-US" dirty="0"/>
          </a:p>
        </p:txBody>
      </p:sp>
      <p:sp>
        <p:nvSpPr>
          <p:cNvPr id="5" name="Title 4">
            <a:extLst>
              <a:ext uri="{FF2B5EF4-FFF2-40B4-BE49-F238E27FC236}">
                <a16:creationId xmlns:a16="http://schemas.microsoft.com/office/drawing/2014/main" id="{B9560B22-D488-402A-ACA6-21DD8093F919}"/>
              </a:ext>
            </a:extLst>
          </p:cNvPr>
          <p:cNvSpPr>
            <a:spLocks noGrp="1"/>
          </p:cNvSpPr>
          <p:nvPr>
            <p:ph type="ctrTitle"/>
          </p:nvPr>
        </p:nvSpPr>
        <p:spPr/>
        <p:txBody>
          <a:bodyPr/>
          <a:lstStyle/>
          <a:p>
            <a:r>
              <a:rPr lang="en-US" dirty="0"/>
              <a:t>Definitions &amp; Service Structure</a:t>
            </a:r>
          </a:p>
        </p:txBody>
      </p:sp>
    </p:spTree>
    <p:extLst>
      <p:ext uri="{BB962C8B-B14F-4D97-AF65-F5344CB8AC3E}">
        <p14:creationId xmlns:p14="http://schemas.microsoft.com/office/powerpoint/2010/main" val="14857194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Example of MOU">
            <a:extLst>
              <a:ext uri="{FF2B5EF4-FFF2-40B4-BE49-F238E27FC236}">
                <a16:creationId xmlns:a16="http://schemas.microsoft.com/office/drawing/2014/main" id="{E2BF986C-5116-48B9-AB67-23BF8EAA47E8}"/>
              </a:ext>
            </a:extLst>
          </p:cNvPr>
          <p:cNvPicPr>
            <a:picLocks noChangeAspect="1"/>
          </p:cNvPicPr>
          <p:nvPr/>
        </p:nvPicPr>
        <p:blipFill>
          <a:blip r:embed="rId2"/>
          <a:stretch>
            <a:fillRect/>
          </a:stretch>
        </p:blipFill>
        <p:spPr>
          <a:xfrm>
            <a:off x="8084654" y="4084777"/>
            <a:ext cx="1826374" cy="2593451"/>
          </a:xfrm>
          <a:prstGeom prst="rect">
            <a:avLst/>
          </a:prstGeom>
          <a:ln>
            <a:solidFill>
              <a:schemeClr val="accent5">
                <a:lumMod val="75000"/>
              </a:schemeClr>
            </a:solidFill>
          </a:ln>
        </p:spPr>
      </p:pic>
      <p:pic>
        <p:nvPicPr>
          <p:cNvPr id="11" name="Picture 10" descr="page 2 of MOU">
            <a:extLst>
              <a:ext uri="{FF2B5EF4-FFF2-40B4-BE49-F238E27FC236}">
                <a16:creationId xmlns:a16="http://schemas.microsoft.com/office/drawing/2014/main" id="{3C7E2CEA-9382-430B-BC88-F8DAC488C69B}"/>
              </a:ext>
            </a:extLst>
          </p:cNvPr>
          <p:cNvPicPr>
            <a:picLocks noChangeAspect="1"/>
          </p:cNvPicPr>
          <p:nvPr/>
        </p:nvPicPr>
        <p:blipFill>
          <a:blip r:embed="rId3"/>
          <a:stretch>
            <a:fillRect/>
          </a:stretch>
        </p:blipFill>
        <p:spPr>
          <a:xfrm rot="1503277">
            <a:off x="9753896" y="4257901"/>
            <a:ext cx="1696731" cy="2282507"/>
          </a:xfrm>
          <a:prstGeom prst="rect">
            <a:avLst/>
          </a:prstGeom>
          <a:ln>
            <a:solidFill>
              <a:schemeClr val="accent5">
                <a:lumMod val="75000"/>
              </a:schemeClr>
            </a:solidFill>
          </a:ln>
        </p:spPr>
      </p:pic>
      <p:sp>
        <p:nvSpPr>
          <p:cNvPr id="12" name="TextBox 11">
            <a:extLst>
              <a:ext uri="{FF2B5EF4-FFF2-40B4-BE49-F238E27FC236}">
                <a16:creationId xmlns:a16="http://schemas.microsoft.com/office/drawing/2014/main" id="{9E5E8DA9-1866-4B10-8815-AA2CC16F97AA}"/>
              </a:ext>
            </a:extLst>
          </p:cNvPr>
          <p:cNvSpPr txBox="1"/>
          <p:nvPr/>
        </p:nvSpPr>
        <p:spPr>
          <a:xfrm>
            <a:off x="8084654" y="3705282"/>
            <a:ext cx="3477718" cy="369332"/>
          </a:xfrm>
          <a:prstGeom prst="rect">
            <a:avLst/>
          </a:prstGeom>
          <a:noFill/>
        </p:spPr>
        <p:txBody>
          <a:bodyPr wrap="square" rtlCol="0">
            <a:spAutoFit/>
          </a:bodyPr>
          <a:lstStyle/>
          <a:p>
            <a:pPr algn="ctr"/>
            <a:r>
              <a:rPr lang="en-US" b="1" dirty="0"/>
              <a:t>Current MOU</a:t>
            </a:r>
          </a:p>
        </p:txBody>
      </p:sp>
      <p:pic>
        <p:nvPicPr>
          <p:cNvPr id="7" name="Picture 6" descr="Preliminary Budget Spreadsheet">
            <a:extLst>
              <a:ext uri="{FF2B5EF4-FFF2-40B4-BE49-F238E27FC236}">
                <a16:creationId xmlns:a16="http://schemas.microsoft.com/office/drawing/2014/main" id="{72E31A09-2E2A-427B-B8C1-CE4A823965BA}"/>
              </a:ext>
            </a:extLst>
          </p:cNvPr>
          <p:cNvPicPr>
            <a:picLocks noChangeAspect="1"/>
          </p:cNvPicPr>
          <p:nvPr/>
        </p:nvPicPr>
        <p:blipFill>
          <a:blip r:embed="rId4"/>
          <a:stretch>
            <a:fillRect/>
          </a:stretch>
        </p:blipFill>
        <p:spPr>
          <a:xfrm>
            <a:off x="8419393" y="1447306"/>
            <a:ext cx="2886470" cy="2256020"/>
          </a:xfrm>
          <a:prstGeom prst="rect">
            <a:avLst/>
          </a:prstGeom>
        </p:spPr>
      </p:pic>
      <p:sp>
        <p:nvSpPr>
          <p:cNvPr id="13" name="TextBox 12">
            <a:extLst>
              <a:ext uri="{FF2B5EF4-FFF2-40B4-BE49-F238E27FC236}">
                <a16:creationId xmlns:a16="http://schemas.microsoft.com/office/drawing/2014/main" id="{A409FB09-412D-4170-A169-3B192CDDDF44}"/>
              </a:ext>
            </a:extLst>
          </p:cNvPr>
          <p:cNvSpPr txBox="1"/>
          <p:nvPr/>
        </p:nvSpPr>
        <p:spPr>
          <a:xfrm>
            <a:off x="8123769" y="1076831"/>
            <a:ext cx="3477718" cy="369332"/>
          </a:xfrm>
          <a:prstGeom prst="rect">
            <a:avLst/>
          </a:prstGeom>
          <a:noFill/>
        </p:spPr>
        <p:txBody>
          <a:bodyPr wrap="square" rtlCol="0">
            <a:spAutoFit/>
          </a:bodyPr>
          <a:lstStyle/>
          <a:p>
            <a:pPr algn="ctr"/>
            <a:r>
              <a:rPr lang="en-US" b="1" dirty="0"/>
              <a:t>Preliminary Budget</a:t>
            </a:r>
          </a:p>
        </p:txBody>
      </p:sp>
      <p:pic>
        <p:nvPicPr>
          <p:cNvPr id="8" name="Picture 7" descr="Please list who is being paid with Title I-D funds">
            <a:extLst>
              <a:ext uri="{FF2B5EF4-FFF2-40B4-BE49-F238E27FC236}">
                <a16:creationId xmlns:a16="http://schemas.microsoft.com/office/drawing/2014/main" id="{5A71F782-9183-49BE-AAF5-E1E8062AA560}"/>
              </a:ext>
            </a:extLst>
          </p:cNvPr>
          <p:cNvPicPr>
            <a:picLocks noChangeAspect="1"/>
          </p:cNvPicPr>
          <p:nvPr/>
        </p:nvPicPr>
        <p:blipFill>
          <a:blip r:embed="rId5"/>
          <a:stretch>
            <a:fillRect/>
          </a:stretch>
        </p:blipFill>
        <p:spPr>
          <a:xfrm>
            <a:off x="3619538" y="6142989"/>
            <a:ext cx="3748055" cy="649300"/>
          </a:xfrm>
          <a:prstGeom prst="rect">
            <a:avLst/>
          </a:prstGeom>
        </p:spPr>
      </p:pic>
      <p:sp>
        <p:nvSpPr>
          <p:cNvPr id="14" name="TextBox 13">
            <a:extLst>
              <a:ext uri="{FF2B5EF4-FFF2-40B4-BE49-F238E27FC236}">
                <a16:creationId xmlns:a16="http://schemas.microsoft.com/office/drawing/2014/main" id="{1BDCE5BD-2E46-4730-983D-B8DF0EB33658}"/>
              </a:ext>
            </a:extLst>
          </p:cNvPr>
          <p:cNvSpPr txBox="1"/>
          <p:nvPr/>
        </p:nvSpPr>
        <p:spPr>
          <a:xfrm>
            <a:off x="3619538" y="5774916"/>
            <a:ext cx="3477718" cy="369332"/>
          </a:xfrm>
          <a:prstGeom prst="rect">
            <a:avLst/>
          </a:prstGeom>
          <a:noFill/>
        </p:spPr>
        <p:txBody>
          <a:bodyPr wrap="square" rtlCol="0">
            <a:spAutoFit/>
          </a:bodyPr>
          <a:lstStyle/>
          <a:p>
            <a:pPr algn="ctr"/>
            <a:r>
              <a:rPr lang="en-US" b="1" dirty="0"/>
              <a:t>List of Individual paid with T1-D</a:t>
            </a:r>
          </a:p>
        </p:txBody>
      </p:sp>
      <p:pic>
        <p:nvPicPr>
          <p:cNvPr id="5" name="Content Placeholder 4" descr="Sample of Application with signatures">
            <a:extLst>
              <a:ext uri="{FF2B5EF4-FFF2-40B4-BE49-F238E27FC236}">
                <a16:creationId xmlns:a16="http://schemas.microsoft.com/office/drawing/2014/main" id="{C4B95C1B-B0E1-4D56-8461-CA3B36C8A360}"/>
              </a:ext>
            </a:extLst>
          </p:cNvPr>
          <p:cNvPicPr>
            <a:picLocks noGrp="1" noChangeAspect="1"/>
          </p:cNvPicPr>
          <p:nvPr>
            <p:ph idx="13"/>
          </p:nvPr>
        </p:nvPicPr>
        <p:blipFill>
          <a:blip r:embed="rId6"/>
          <a:stretch>
            <a:fillRect/>
          </a:stretch>
        </p:blipFill>
        <p:spPr>
          <a:xfrm>
            <a:off x="3701034" y="1495778"/>
            <a:ext cx="3416071" cy="3965918"/>
          </a:xfrm>
          <a:prstGeom prst="rect">
            <a:avLst/>
          </a:prstGeom>
          <a:ln>
            <a:solidFill>
              <a:schemeClr val="accent5">
                <a:lumMod val="75000"/>
              </a:schemeClr>
            </a:solidFill>
          </a:ln>
        </p:spPr>
      </p:pic>
      <p:sp>
        <p:nvSpPr>
          <p:cNvPr id="16" name="TextBox 15">
            <a:extLst>
              <a:ext uri="{FF2B5EF4-FFF2-40B4-BE49-F238E27FC236}">
                <a16:creationId xmlns:a16="http://schemas.microsoft.com/office/drawing/2014/main" id="{B837707F-A325-420E-B3AF-A934DC1FACA0}"/>
              </a:ext>
            </a:extLst>
          </p:cNvPr>
          <p:cNvSpPr txBox="1"/>
          <p:nvPr/>
        </p:nvSpPr>
        <p:spPr>
          <a:xfrm>
            <a:off x="3701034" y="1076831"/>
            <a:ext cx="3477718" cy="369332"/>
          </a:xfrm>
          <a:prstGeom prst="rect">
            <a:avLst/>
          </a:prstGeom>
          <a:noFill/>
        </p:spPr>
        <p:txBody>
          <a:bodyPr wrap="square" rtlCol="0">
            <a:spAutoFit/>
          </a:bodyPr>
          <a:lstStyle/>
          <a:p>
            <a:pPr algn="ctr"/>
            <a:r>
              <a:rPr lang="en-US" b="1" dirty="0"/>
              <a:t>Application w/ Signatures</a:t>
            </a:r>
          </a:p>
        </p:txBody>
      </p:sp>
      <p:sp>
        <p:nvSpPr>
          <p:cNvPr id="6" name="TextBox 5">
            <a:extLst>
              <a:ext uri="{FF2B5EF4-FFF2-40B4-BE49-F238E27FC236}">
                <a16:creationId xmlns:a16="http://schemas.microsoft.com/office/drawing/2014/main" id="{47964262-912C-4A27-AC96-50E47E24B1F9}"/>
              </a:ext>
            </a:extLst>
          </p:cNvPr>
          <p:cNvSpPr txBox="1"/>
          <p:nvPr/>
        </p:nvSpPr>
        <p:spPr>
          <a:xfrm>
            <a:off x="92216" y="1217073"/>
            <a:ext cx="3212432" cy="4801314"/>
          </a:xfrm>
          <a:prstGeom prst="rect">
            <a:avLst/>
          </a:prstGeom>
          <a:noFill/>
        </p:spPr>
        <p:txBody>
          <a:bodyPr wrap="square" rtlCol="0">
            <a:spAutoFit/>
          </a:bodyPr>
          <a:lstStyle/>
          <a:p>
            <a:r>
              <a:rPr lang="en-US" b="1" u="sng" dirty="0"/>
              <a:t>Application Sections </a:t>
            </a:r>
          </a:p>
          <a:p>
            <a:r>
              <a:rPr lang="en-US" dirty="0"/>
              <a:t>- Partnership &amp; Agreement</a:t>
            </a:r>
          </a:p>
          <a:p>
            <a:r>
              <a:rPr lang="en-US" dirty="0"/>
              <a:t> - Educational Program</a:t>
            </a:r>
          </a:p>
          <a:p>
            <a:r>
              <a:rPr lang="en-US" dirty="0"/>
              <a:t> - Student Evaluation Process</a:t>
            </a:r>
          </a:p>
          <a:p>
            <a:r>
              <a:rPr lang="en-US" dirty="0"/>
              <a:t> - Vocational &amp; Life Skills Opportunities</a:t>
            </a:r>
          </a:p>
          <a:p>
            <a:r>
              <a:rPr lang="en-US" dirty="0"/>
              <a:t> - Coordination of Support Services</a:t>
            </a:r>
          </a:p>
          <a:p>
            <a:r>
              <a:rPr lang="en-US" dirty="0"/>
              <a:t> - Family Engagement</a:t>
            </a:r>
          </a:p>
          <a:p>
            <a:r>
              <a:rPr lang="en-US" dirty="0"/>
              <a:t> - Transition Services</a:t>
            </a:r>
          </a:p>
          <a:p>
            <a:r>
              <a:rPr lang="en-US" dirty="0"/>
              <a:t> - Coordination with Other Programs &amp; Agencies</a:t>
            </a:r>
          </a:p>
          <a:p>
            <a:r>
              <a:rPr lang="en-US" dirty="0"/>
              <a:t> - Program Evaluation Process</a:t>
            </a:r>
          </a:p>
          <a:p>
            <a:endParaRPr lang="en-US" dirty="0"/>
          </a:p>
          <a:p>
            <a:r>
              <a:rPr lang="en-US" dirty="0"/>
              <a:t> - Allowable Use of Funds</a:t>
            </a:r>
          </a:p>
          <a:p>
            <a:r>
              <a:rPr lang="en-US" dirty="0"/>
              <a:t> - Preliminary Budget Worksheet </a:t>
            </a:r>
          </a:p>
          <a:p>
            <a:endParaRPr lang="en-US" dirty="0"/>
          </a:p>
        </p:txBody>
      </p:sp>
      <p:sp>
        <p:nvSpPr>
          <p:cNvPr id="4" name="Title 3">
            <a:extLst>
              <a:ext uri="{FF2B5EF4-FFF2-40B4-BE49-F238E27FC236}">
                <a16:creationId xmlns:a16="http://schemas.microsoft.com/office/drawing/2014/main" id="{720D87A6-5A1E-442F-A671-98554445D721}"/>
              </a:ext>
            </a:extLst>
          </p:cNvPr>
          <p:cNvSpPr>
            <a:spLocks noGrp="1"/>
          </p:cNvSpPr>
          <p:nvPr>
            <p:ph type="title"/>
          </p:nvPr>
        </p:nvSpPr>
        <p:spPr>
          <a:xfrm>
            <a:off x="86662" y="24063"/>
            <a:ext cx="10515600" cy="988601"/>
          </a:xfrm>
        </p:spPr>
        <p:txBody>
          <a:bodyPr/>
          <a:lstStyle/>
          <a:p>
            <a:r>
              <a:rPr lang="en-US" dirty="0"/>
              <a:t>Subpart 2 (Formula) – Application Example</a:t>
            </a:r>
          </a:p>
        </p:txBody>
      </p:sp>
    </p:spTree>
    <p:extLst>
      <p:ext uri="{BB962C8B-B14F-4D97-AF65-F5344CB8AC3E}">
        <p14:creationId xmlns:p14="http://schemas.microsoft.com/office/powerpoint/2010/main" val="16506950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sample of final budget">
            <a:extLst>
              <a:ext uri="{FF2B5EF4-FFF2-40B4-BE49-F238E27FC236}">
                <a16:creationId xmlns:a16="http://schemas.microsoft.com/office/drawing/2014/main" id="{2759D4FF-87E5-4F25-901F-47EEA6DEECC5}"/>
              </a:ext>
            </a:extLst>
          </p:cNvPr>
          <p:cNvPicPr>
            <a:picLocks noChangeAspect="1"/>
          </p:cNvPicPr>
          <p:nvPr/>
        </p:nvPicPr>
        <p:blipFill>
          <a:blip r:embed="rId2"/>
          <a:stretch>
            <a:fillRect/>
          </a:stretch>
        </p:blipFill>
        <p:spPr>
          <a:xfrm>
            <a:off x="6845752" y="2429666"/>
            <a:ext cx="3317380" cy="3972830"/>
          </a:xfrm>
          <a:prstGeom prst="rect">
            <a:avLst/>
          </a:prstGeom>
        </p:spPr>
      </p:pic>
      <p:sp>
        <p:nvSpPr>
          <p:cNvPr id="8" name="TextBox 7">
            <a:extLst>
              <a:ext uri="{FF2B5EF4-FFF2-40B4-BE49-F238E27FC236}">
                <a16:creationId xmlns:a16="http://schemas.microsoft.com/office/drawing/2014/main" id="{1667E67C-B39B-43B6-8931-9CFC3B420FEF}"/>
              </a:ext>
            </a:extLst>
          </p:cNvPr>
          <p:cNvSpPr txBox="1"/>
          <p:nvPr/>
        </p:nvSpPr>
        <p:spPr>
          <a:xfrm>
            <a:off x="5666282" y="1158790"/>
            <a:ext cx="6355829" cy="923330"/>
          </a:xfrm>
          <a:prstGeom prst="rect">
            <a:avLst/>
          </a:prstGeom>
          <a:noFill/>
        </p:spPr>
        <p:txBody>
          <a:bodyPr wrap="square" rtlCol="0">
            <a:spAutoFit/>
          </a:bodyPr>
          <a:lstStyle/>
          <a:p>
            <a:r>
              <a:rPr lang="en-US" dirty="0"/>
              <a:t>Final Award/Budget – Due after SDE receives from exact amount from  US. Dept. Ed. &amp; we finalize calculations in Oct/Nov &amp; send out your “to date” GRA balance</a:t>
            </a:r>
          </a:p>
        </p:txBody>
      </p:sp>
      <p:pic>
        <p:nvPicPr>
          <p:cNvPr id="9" name="Picture 8" descr="Sample preliminary budget">
            <a:extLst>
              <a:ext uri="{FF2B5EF4-FFF2-40B4-BE49-F238E27FC236}">
                <a16:creationId xmlns:a16="http://schemas.microsoft.com/office/drawing/2014/main" id="{211B0450-62D9-40B4-BA4F-13ECB9C0F41F}"/>
              </a:ext>
            </a:extLst>
          </p:cNvPr>
          <p:cNvPicPr>
            <a:picLocks noChangeAspect="1"/>
          </p:cNvPicPr>
          <p:nvPr/>
        </p:nvPicPr>
        <p:blipFill>
          <a:blip r:embed="rId3"/>
          <a:stretch>
            <a:fillRect/>
          </a:stretch>
        </p:blipFill>
        <p:spPr>
          <a:xfrm>
            <a:off x="827189" y="2429666"/>
            <a:ext cx="3317380" cy="3972830"/>
          </a:xfrm>
          <a:prstGeom prst="rect">
            <a:avLst/>
          </a:prstGeom>
        </p:spPr>
      </p:pic>
      <p:sp>
        <p:nvSpPr>
          <p:cNvPr id="6" name="TextBox 5">
            <a:extLst>
              <a:ext uri="{FF2B5EF4-FFF2-40B4-BE49-F238E27FC236}">
                <a16:creationId xmlns:a16="http://schemas.microsoft.com/office/drawing/2014/main" id="{7235DC51-9CD2-4B84-8AB0-21BA0E15B73E}"/>
              </a:ext>
            </a:extLst>
          </p:cNvPr>
          <p:cNvSpPr txBox="1"/>
          <p:nvPr/>
        </p:nvSpPr>
        <p:spPr>
          <a:xfrm>
            <a:off x="169889" y="1181916"/>
            <a:ext cx="5351489" cy="923330"/>
          </a:xfrm>
          <a:prstGeom prst="rect">
            <a:avLst/>
          </a:prstGeom>
          <a:noFill/>
        </p:spPr>
        <p:txBody>
          <a:bodyPr wrap="square" rtlCol="0">
            <a:spAutoFit/>
          </a:bodyPr>
          <a:lstStyle/>
          <a:p>
            <a:r>
              <a:rPr lang="en-US" dirty="0"/>
              <a:t>Preliminary Award/Budget - based on our BEST GUESS &amp; your projected Carry-over </a:t>
            </a:r>
            <a:br>
              <a:rPr lang="en-US" dirty="0"/>
            </a:br>
            <a:r>
              <a:rPr lang="en-US" dirty="0"/>
              <a:t> – Due w/ Application</a:t>
            </a:r>
          </a:p>
        </p:txBody>
      </p:sp>
      <p:sp>
        <p:nvSpPr>
          <p:cNvPr id="4" name="Title 3">
            <a:extLst>
              <a:ext uri="{FF2B5EF4-FFF2-40B4-BE49-F238E27FC236}">
                <a16:creationId xmlns:a16="http://schemas.microsoft.com/office/drawing/2014/main" id="{F4119158-B523-4E50-AB40-2E26CB6FF1F9}"/>
              </a:ext>
            </a:extLst>
          </p:cNvPr>
          <p:cNvSpPr>
            <a:spLocks noGrp="1"/>
          </p:cNvSpPr>
          <p:nvPr>
            <p:ph type="title"/>
          </p:nvPr>
        </p:nvSpPr>
        <p:spPr/>
        <p:txBody>
          <a:bodyPr/>
          <a:lstStyle/>
          <a:p>
            <a:r>
              <a:rPr lang="en-US" dirty="0"/>
              <a:t>Subpart 2 (Formula) – Budget Examples</a:t>
            </a:r>
          </a:p>
        </p:txBody>
      </p:sp>
    </p:spTree>
    <p:extLst>
      <p:ext uri="{BB962C8B-B14F-4D97-AF65-F5344CB8AC3E}">
        <p14:creationId xmlns:p14="http://schemas.microsoft.com/office/powerpoint/2010/main" val="40384743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7BB6BF7C-9189-476D-A8A8-992B2AFD7D63}"/>
              </a:ext>
            </a:extLst>
          </p:cNvPr>
          <p:cNvSpPr>
            <a:spLocks noGrp="1"/>
          </p:cNvSpPr>
          <p:nvPr>
            <p:ph type="sldNum" sz="quarter" idx="12"/>
          </p:nvPr>
        </p:nvSpPr>
        <p:spPr>
          <a:xfrm>
            <a:off x="9230662" y="6395774"/>
            <a:ext cx="2743200" cy="365125"/>
          </a:xfrm>
        </p:spPr>
        <p:txBody>
          <a:bodyPr/>
          <a:lstStyle/>
          <a:p>
            <a:r>
              <a:rPr lang="en-US" dirty="0"/>
              <a:t> SY2021-22 | </a:t>
            </a:r>
            <a:fld id="{C26AAFF7-C4D7-4A72-B8FA-A17532192431}" type="slidenum">
              <a:rPr lang="en-US" smtClean="0"/>
              <a:pPr/>
              <a:t>32</a:t>
            </a:fld>
            <a:endParaRPr lang="en-US" dirty="0"/>
          </a:p>
        </p:txBody>
      </p:sp>
      <p:graphicFrame>
        <p:nvGraphicFramePr>
          <p:cNvPr id="10" name="Diagram 9" descr="timeline of 3 year competitive subgrant">
            <a:extLst>
              <a:ext uri="{FF2B5EF4-FFF2-40B4-BE49-F238E27FC236}">
                <a16:creationId xmlns:a16="http://schemas.microsoft.com/office/drawing/2014/main" id="{E77EB3FC-9BC3-42B8-BD47-66E5FE8806C9}"/>
              </a:ext>
            </a:extLst>
          </p:cNvPr>
          <p:cNvGraphicFramePr/>
          <p:nvPr>
            <p:extLst>
              <p:ext uri="{D42A27DB-BD31-4B8C-83A1-F6EECF244321}">
                <p14:modId xmlns:p14="http://schemas.microsoft.com/office/powerpoint/2010/main" val="3198167861"/>
              </p:ext>
            </p:extLst>
          </p:nvPr>
        </p:nvGraphicFramePr>
        <p:xfrm>
          <a:off x="434304" y="2391347"/>
          <a:ext cx="11260391" cy="41869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ontent Placeholder 7"/>
          <p:cNvSpPr>
            <a:spLocks noGrp="1"/>
          </p:cNvSpPr>
          <p:nvPr>
            <p:ph idx="13"/>
          </p:nvPr>
        </p:nvSpPr>
        <p:spPr>
          <a:xfrm>
            <a:off x="434304" y="1340124"/>
            <a:ext cx="11539558" cy="5517876"/>
          </a:xfrm>
        </p:spPr>
        <p:txBody>
          <a:bodyPr>
            <a:noAutofit/>
          </a:bodyPr>
          <a:lstStyle/>
          <a:p>
            <a:pPr marL="0" indent="0">
              <a:buNone/>
            </a:pPr>
            <a:r>
              <a:rPr lang="en-US" sz="2800" b="1" dirty="0"/>
              <a:t>Look for information regarding the Competitive Title ID Subpart 2 grant application Spring 2024 for the 2025-2028 grant cycle. </a:t>
            </a:r>
          </a:p>
          <a:p>
            <a:pPr marL="0" indent="0">
              <a:buNone/>
            </a:pPr>
            <a:endParaRPr lang="en-US" sz="2800" b="1" dirty="0"/>
          </a:p>
          <a:p>
            <a:pPr marL="0" indent="0">
              <a:buNone/>
            </a:pPr>
            <a:r>
              <a:rPr lang="en-US" sz="2800" b="1" dirty="0"/>
              <a:t> </a:t>
            </a:r>
            <a:br>
              <a:rPr lang="en-US" sz="2800" b="1" dirty="0"/>
            </a:br>
            <a:endParaRPr lang="en-US" sz="2800" b="1" dirty="0"/>
          </a:p>
        </p:txBody>
      </p:sp>
      <p:sp>
        <p:nvSpPr>
          <p:cNvPr id="2" name="Title 1"/>
          <p:cNvSpPr>
            <a:spLocks noGrp="1"/>
          </p:cNvSpPr>
          <p:nvPr>
            <p:ph type="title"/>
          </p:nvPr>
        </p:nvSpPr>
        <p:spPr>
          <a:xfrm>
            <a:off x="86662" y="0"/>
            <a:ext cx="10515600" cy="988601"/>
          </a:xfrm>
        </p:spPr>
        <p:txBody>
          <a:bodyPr>
            <a:normAutofit fontScale="90000"/>
          </a:bodyPr>
          <a:lstStyle/>
          <a:p>
            <a:r>
              <a:rPr lang="en-US" dirty="0"/>
              <a:t>3 Year Title I-D Subpart 2 – Competitive Grant </a:t>
            </a:r>
          </a:p>
        </p:txBody>
      </p:sp>
    </p:spTree>
    <p:extLst>
      <p:ext uri="{BB962C8B-B14F-4D97-AF65-F5344CB8AC3E}">
        <p14:creationId xmlns:p14="http://schemas.microsoft.com/office/powerpoint/2010/main" val="16739780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83F0667-2D8B-49EC-A507-C9B380304311}"/>
              </a:ext>
            </a:extLst>
          </p:cNvPr>
          <p:cNvSpPr>
            <a:spLocks noGrp="1"/>
          </p:cNvSpPr>
          <p:nvPr>
            <p:ph idx="13"/>
          </p:nvPr>
        </p:nvSpPr>
        <p:spPr>
          <a:xfrm>
            <a:off x="218138" y="1340123"/>
            <a:ext cx="11755724" cy="5855156"/>
          </a:xfrm>
        </p:spPr>
        <p:txBody>
          <a:bodyPr>
            <a:normAutofit fontScale="62500" lnSpcReduction="20000"/>
          </a:bodyPr>
          <a:lstStyle/>
          <a:p>
            <a:pPr marL="0" indent="0">
              <a:buNone/>
            </a:pPr>
            <a:r>
              <a:rPr lang="en-US" b="1" dirty="0"/>
              <a:t>Purpose:  </a:t>
            </a:r>
            <a:r>
              <a:rPr lang="en-US" dirty="0"/>
              <a:t>The Idaho Title I-D, Subpart 2 At-Risk Subgrant is a competitive grant which is 100 percent federally funded.  The Idaho State Department of Education (SDE) provides grants to Local Educational Agencies (LEAs) through a competitive three-year subgrant process.  These grants provide funds to LEAs to be used to support youth participating in either LEA At-Risk programs or LEA/Partner Facility programs with the goals of meeting state standards, achieving graduation, supporting their future success, and the prevention of dropping out of school. Districts are encouraged to coordinate and collaboration with other agencies/facilities to provide comprehensive services to at-risk youth and their families.   </a:t>
            </a:r>
          </a:p>
          <a:p>
            <a:pPr marL="0" indent="0">
              <a:buNone/>
            </a:pPr>
            <a:r>
              <a:rPr lang="en-US" b="1" dirty="0"/>
              <a:t>Awards:  </a:t>
            </a:r>
            <a:r>
              <a:rPr lang="en-US" dirty="0"/>
              <a:t>Subgrant awards are available in a range from approximately $10,000 to $100,000 per year and are disseminated in annual installments.  Approximately 5-10 subgrants will be awarded depending on the number of quality applications received and funds available from the US Dept. of Education.  The SDE will fund the highest scoring/ranked applicants first and continue until funding is exhausted.</a:t>
            </a:r>
          </a:p>
          <a:p>
            <a:pPr marL="0" indent="0">
              <a:buNone/>
            </a:pPr>
            <a:r>
              <a:rPr lang="en-US" b="1" dirty="0"/>
              <a:t>Eligibility:</a:t>
            </a:r>
            <a:r>
              <a:rPr lang="en-US" dirty="0"/>
              <a:t>  Any LEA serving At-Risk students within the state of Idaho is eligible to apply form funds under this program.  Grants will be awarded on the basis on the percentage of At-Risk youth within the LEA, collaboration/partnerships, and the quality of the application submitted.  </a:t>
            </a:r>
          </a:p>
          <a:p>
            <a:pPr marL="0" indent="0">
              <a:buNone/>
            </a:pPr>
            <a:endParaRPr lang="en-US" dirty="0"/>
          </a:p>
        </p:txBody>
      </p:sp>
      <p:sp>
        <p:nvSpPr>
          <p:cNvPr id="3" name="Slide Number Placeholder 2">
            <a:extLst>
              <a:ext uri="{FF2B5EF4-FFF2-40B4-BE49-F238E27FC236}">
                <a16:creationId xmlns:a16="http://schemas.microsoft.com/office/drawing/2014/main" id="{86586F26-F2CB-4EDB-BC04-177EC788C60F}"/>
              </a:ext>
            </a:extLst>
          </p:cNvPr>
          <p:cNvSpPr>
            <a:spLocks noGrp="1"/>
          </p:cNvSpPr>
          <p:nvPr>
            <p:ph type="sldNum" sz="quarter" idx="12"/>
          </p:nvPr>
        </p:nvSpPr>
        <p:spPr/>
        <p:txBody>
          <a:bodyPr/>
          <a:lstStyle/>
          <a:p>
            <a:r>
              <a:rPr lang="en-US"/>
              <a:t> Presentation Title | </a:t>
            </a:r>
            <a:fld id="{C26AAFF7-C4D7-4A72-B8FA-A17532192431}" type="slidenum">
              <a:rPr lang="en-US" smtClean="0"/>
              <a:pPr/>
              <a:t>33</a:t>
            </a:fld>
            <a:endParaRPr lang="en-US" dirty="0"/>
          </a:p>
        </p:txBody>
      </p:sp>
      <p:sp>
        <p:nvSpPr>
          <p:cNvPr id="4" name="Title 3">
            <a:extLst>
              <a:ext uri="{FF2B5EF4-FFF2-40B4-BE49-F238E27FC236}">
                <a16:creationId xmlns:a16="http://schemas.microsoft.com/office/drawing/2014/main" id="{317963F8-1853-44A8-B380-1A1586DF03F0}"/>
              </a:ext>
            </a:extLst>
          </p:cNvPr>
          <p:cNvSpPr>
            <a:spLocks noGrp="1"/>
          </p:cNvSpPr>
          <p:nvPr>
            <p:ph type="title"/>
          </p:nvPr>
        </p:nvSpPr>
        <p:spPr/>
        <p:txBody>
          <a:bodyPr>
            <a:normAutofit fontScale="90000"/>
          </a:bodyPr>
          <a:lstStyle/>
          <a:p>
            <a:r>
              <a:rPr lang="en-US" dirty="0"/>
              <a:t>3 Year Title I-D Subpart 2 – Competitive Grant</a:t>
            </a:r>
          </a:p>
        </p:txBody>
      </p:sp>
    </p:spTree>
    <p:extLst>
      <p:ext uri="{BB962C8B-B14F-4D97-AF65-F5344CB8AC3E}">
        <p14:creationId xmlns:p14="http://schemas.microsoft.com/office/powerpoint/2010/main" val="31549599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B1C39F6-C54A-4946-961D-61C41AB59B1B}"/>
              </a:ext>
            </a:extLst>
          </p:cNvPr>
          <p:cNvSpPr>
            <a:spLocks noGrp="1"/>
          </p:cNvSpPr>
          <p:nvPr>
            <p:ph type="sldNum" sz="quarter" idx="12"/>
          </p:nvPr>
        </p:nvSpPr>
        <p:spPr/>
        <p:txBody>
          <a:bodyPr/>
          <a:lstStyle/>
          <a:p>
            <a:r>
              <a:rPr lang="en-US"/>
              <a:t> Presentation Title | </a:t>
            </a:r>
            <a:fld id="{C26AAFF7-C4D7-4A72-B8FA-A17532192431}" type="slidenum">
              <a:rPr lang="en-US" smtClean="0"/>
              <a:pPr/>
              <a:t>34</a:t>
            </a:fld>
            <a:endParaRPr lang="en-US" dirty="0"/>
          </a:p>
        </p:txBody>
      </p:sp>
      <p:pic>
        <p:nvPicPr>
          <p:cNvPr id="9" name="Picture 8" descr="Screenshot of 3-year grant app.">
            <a:extLst>
              <a:ext uri="{FF2B5EF4-FFF2-40B4-BE49-F238E27FC236}">
                <a16:creationId xmlns:a16="http://schemas.microsoft.com/office/drawing/2014/main" id="{E284F633-CE73-4DD8-B8C4-A0AAE9B0510D}"/>
              </a:ext>
            </a:extLst>
          </p:cNvPr>
          <p:cNvPicPr>
            <a:picLocks noChangeAspect="1"/>
          </p:cNvPicPr>
          <p:nvPr/>
        </p:nvPicPr>
        <p:blipFill>
          <a:blip r:embed="rId2"/>
          <a:stretch>
            <a:fillRect/>
          </a:stretch>
        </p:blipFill>
        <p:spPr>
          <a:xfrm rot="1412584">
            <a:off x="8105280" y="1978769"/>
            <a:ext cx="4219734" cy="2258352"/>
          </a:xfrm>
          <a:prstGeom prst="rect">
            <a:avLst/>
          </a:prstGeom>
          <a:ln>
            <a:solidFill>
              <a:schemeClr val="tx2"/>
            </a:solidFill>
          </a:ln>
        </p:spPr>
      </p:pic>
      <p:pic>
        <p:nvPicPr>
          <p:cNvPr id="8" name="Picture 7" descr="Screenshot of 3-year grant app.">
            <a:extLst>
              <a:ext uri="{FF2B5EF4-FFF2-40B4-BE49-F238E27FC236}">
                <a16:creationId xmlns:a16="http://schemas.microsoft.com/office/drawing/2014/main" id="{E9C53B6B-7851-4AE2-9C69-AC4B6E6132EC}"/>
              </a:ext>
            </a:extLst>
          </p:cNvPr>
          <p:cNvPicPr>
            <a:picLocks noChangeAspect="1"/>
          </p:cNvPicPr>
          <p:nvPr/>
        </p:nvPicPr>
        <p:blipFill>
          <a:blip r:embed="rId3"/>
          <a:stretch>
            <a:fillRect/>
          </a:stretch>
        </p:blipFill>
        <p:spPr>
          <a:xfrm>
            <a:off x="6936315" y="2193500"/>
            <a:ext cx="3305645" cy="4202274"/>
          </a:xfrm>
          <a:prstGeom prst="rect">
            <a:avLst/>
          </a:prstGeom>
          <a:ln>
            <a:solidFill>
              <a:schemeClr val="tx2"/>
            </a:solidFill>
          </a:ln>
        </p:spPr>
      </p:pic>
      <p:pic>
        <p:nvPicPr>
          <p:cNvPr id="7" name="Picture 6" descr="Screenshot of 3-year grant app.">
            <a:extLst>
              <a:ext uri="{FF2B5EF4-FFF2-40B4-BE49-F238E27FC236}">
                <a16:creationId xmlns:a16="http://schemas.microsoft.com/office/drawing/2014/main" id="{C16D4373-67AA-4203-BAC6-83B407260B99}"/>
              </a:ext>
            </a:extLst>
          </p:cNvPr>
          <p:cNvPicPr>
            <a:picLocks noChangeAspect="1"/>
          </p:cNvPicPr>
          <p:nvPr/>
        </p:nvPicPr>
        <p:blipFill>
          <a:blip r:embed="rId4"/>
          <a:stretch>
            <a:fillRect/>
          </a:stretch>
        </p:blipFill>
        <p:spPr>
          <a:xfrm>
            <a:off x="4183551" y="1230000"/>
            <a:ext cx="3682498" cy="4261432"/>
          </a:xfrm>
          <a:prstGeom prst="rect">
            <a:avLst/>
          </a:prstGeom>
          <a:ln>
            <a:solidFill>
              <a:schemeClr val="tx2"/>
            </a:solidFill>
          </a:ln>
        </p:spPr>
      </p:pic>
      <p:pic>
        <p:nvPicPr>
          <p:cNvPr id="6" name="Picture 5" descr="Screenshot of 3-year grant app.">
            <a:extLst>
              <a:ext uri="{FF2B5EF4-FFF2-40B4-BE49-F238E27FC236}">
                <a16:creationId xmlns:a16="http://schemas.microsoft.com/office/drawing/2014/main" id="{41B27186-95DC-46F7-9C7B-AB122F821EAF}"/>
              </a:ext>
            </a:extLst>
          </p:cNvPr>
          <p:cNvPicPr>
            <a:picLocks noChangeAspect="1"/>
          </p:cNvPicPr>
          <p:nvPr/>
        </p:nvPicPr>
        <p:blipFill>
          <a:blip r:embed="rId5"/>
          <a:stretch>
            <a:fillRect/>
          </a:stretch>
        </p:blipFill>
        <p:spPr>
          <a:xfrm>
            <a:off x="2496869" y="2655726"/>
            <a:ext cx="3187740" cy="4009869"/>
          </a:xfrm>
          <a:prstGeom prst="rect">
            <a:avLst/>
          </a:prstGeom>
          <a:ln>
            <a:solidFill>
              <a:schemeClr val="tx2"/>
            </a:solidFill>
          </a:ln>
        </p:spPr>
      </p:pic>
      <p:pic>
        <p:nvPicPr>
          <p:cNvPr id="5" name="Content Placeholder 4" descr="Screenshot of 3-year grant app.">
            <a:extLst>
              <a:ext uri="{FF2B5EF4-FFF2-40B4-BE49-F238E27FC236}">
                <a16:creationId xmlns:a16="http://schemas.microsoft.com/office/drawing/2014/main" id="{7DB0AD5E-DD6F-41C8-9CB2-5F3B9821B199}"/>
              </a:ext>
            </a:extLst>
          </p:cNvPr>
          <p:cNvPicPr>
            <a:picLocks noGrp="1" noChangeAspect="1"/>
          </p:cNvPicPr>
          <p:nvPr>
            <p:ph idx="13"/>
          </p:nvPr>
        </p:nvPicPr>
        <p:blipFill>
          <a:blip r:embed="rId6"/>
          <a:stretch>
            <a:fillRect/>
          </a:stretch>
        </p:blipFill>
        <p:spPr>
          <a:xfrm rot="20956734">
            <a:off x="374442" y="1651429"/>
            <a:ext cx="3470845" cy="4351338"/>
          </a:xfrm>
          <a:prstGeom prst="rect">
            <a:avLst/>
          </a:prstGeom>
          <a:ln>
            <a:solidFill>
              <a:schemeClr val="tx2"/>
            </a:solidFill>
          </a:ln>
        </p:spPr>
      </p:pic>
      <p:sp>
        <p:nvSpPr>
          <p:cNvPr id="4" name="Title 3">
            <a:extLst>
              <a:ext uri="{FF2B5EF4-FFF2-40B4-BE49-F238E27FC236}">
                <a16:creationId xmlns:a16="http://schemas.microsoft.com/office/drawing/2014/main" id="{B003DA92-07DC-474D-AFA7-F2397CB23A9C}"/>
              </a:ext>
            </a:extLst>
          </p:cNvPr>
          <p:cNvSpPr>
            <a:spLocks noGrp="1"/>
          </p:cNvSpPr>
          <p:nvPr>
            <p:ph type="title"/>
          </p:nvPr>
        </p:nvSpPr>
        <p:spPr>
          <a:xfrm>
            <a:off x="86662" y="13300"/>
            <a:ext cx="10515600" cy="988601"/>
          </a:xfrm>
        </p:spPr>
        <p:txBody>
          <a:bodyPr>
            <a:normAutofit/>
          </a:bodyPr>
          <a:lstStyle/>
          <a:p>
            <a:r>
              <a:rPr lang="en-US" dirty="0"/>
              <a:t>Competitive 3-year Grant Application</a:t>
            </a:r>
          </a:p>
        </p:txBody>
      </p:sp>
    </p:spTree>
    <p:extLst>
      <p:ext uri="{BB962C8B-B14F-4D97-AF65-F5344CB8AC3E}">
        <p14:creationId xmlns:p14="http://schemas.microsoft.com/office/powerpoint/2010/main" val="19194868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example of application packet">
            <a:extLst>
              <a:ext uri="{FF2B5EF4-FFF2-40B4-BE49-F238E27FC236}">
                <a16:creationId xmlns:a16="http://schemas.microsoft.com/office/drawing/2014/main" id="{E2BF986C-5116-48B9-AB67-23BF8EAA47E8}"/>
              </a:ext>
            </a:extLst>
          </p:cNvPr>
          <p:cNvPicPr>
            <a:picLocks noChangeAspect="1"/>
          </p:cNvPicPr>
          <p:nvPr/>
        </p:nvPicPr>
        <p:blipFill>
          <a:blip r:embed="rId2"/>
          <a:stretch>
            <a:fillRect/>
          </a:stretch>
        </p:blipFill>
        <p:spPr>
          <a:xfrm>
            <a:off x="8084654" y="4084777"/>
            <a:ext cx="1826374" cy="2593451"/>
          </a:xfrm>
          <a:prstGeom prst="rect">
            <a:avLst/>
          </a:prstGeom>
          <a:ln>
            <a:solidFill>
              <a:schemeClr val="accent5">
                <a:lumMod val="75000"/>
              </a:schemeClr>
            </a:solidFill>
          </a:ln>
        </p:spPr>
      </p:pic>
      <p:pic>
        <p:nvPicPr>
          <p:cNvPr id="11" name="Picture 10" descr="example of application packet">
            <a:extLst>
              <a:ext uri="{FF2B5EF4-FFF2-40B4-BE49-F238E27FC236}">
                <a16:creationId xmlns:a16="http://schemas.microsoft.com/office/drawing/2014/main" id="{3C7E2CEA-9382-430B-BC88-F8DAC488C69B}"/>
              </a:ext>
            </a:extLst>
          </p:cNvPr>
          <p:cNvPicPr>
            <a:picLocks noChangeAspect="1"/>
          </p:cNvPicPr>
          <p:nvPr/>
        </p:nvPicPr>
        <p:blipFill>
          <a:blip r:embed="rId3"/>
          <a:stretch>
            <a:fillRect/>
          </a:stretch>
        </p:blipFill>
        <p:spPr>
          <a:xfrm rot="1503277">
            <a:off x="9753896" y="4257901"/>
            <a:ext cx="1696731" cy="2282507"/>
          </a:xfrm>
          <a:prstGeom prst="rect">
            <a:avLst/>
          </a:prstGeom>
          <a:ln>
            <a:solidFill>
              <a:schemeClr val="accent5">
                <a:lumMod val="75000"/>
              </a:schemeClr>
            </a:solidFill>
          </a:ln>
        </p:spPr>
      </p:pic>
      <p:sp>
        <p:nvSpPr>
          <p:cNvPr id="12" name="TextBox 11">
            <a:extLst>
              <a:ext uri="{FF2B5EF4-FFF2-40B4-BE49-F238E27FC236}">
                <a16:creationId xmlns:a16="http://schemas.microsoft.com/office/drawing/2014/main" id="{9E5E8DA9-1866-4B10-8815-AA2CC16F97AA}"/>
              </a:ext>
            </a:extLst>
          </p:cNvPr>
          <p:cNvSpPr txBox="1"/>
          <p:nvPr/>
        </p:nvSpPr>
        <p:spPr>
          <a:xfrm>
            <a:off x="8084654" y="3705282"/>
            <a:ext cx="3477718" cy="369332"/>
          </a:xfrm>
          <a:prstGeom prst="rect">
            <a:avLst/>
          </a:prstGeom>
          <a:noFill/>
        </p:spPr>
        <p:txBody>
          <a:bodyPr wrap="square" rtlCol="0">
            <a:spAutoFit/>
          </a:bodyPr>
          <a:lstStyle/>
          <a:p>
            <a:pPr algn="ctr"/>
            <a:r>
              <a:rPr lang="en-US" b="1" dirty="0"/>
              <a:t>Current MOUs</a:t>
            </a:r>
          </a:p>
        </p:txBody>
      </p:sp>
      <p:pic>
        <p:nvPicPr>
          <p:cNvPr id="8" name="Picture 7" descr="example of application packets">
            <a:extLst>
              <a:ext uri="{FF2B5EF4-FFF2-40B4-BE49-F238E27FC236}">
                <a16:creationId xmlns:a16="http://schemas.microsoft.com/office/drawing/2014/main" id="{5A71F782-9183-49BE-AAF5-E1E8062AA560}"/>
              </a:ext>
            </a:extLst>
          </p:cNvPr>
          <p:cNvPicPr>
            <a:picLocks noChangeAspect="1"/>
          </p:cNvPicPr>
          <p:nvPr/>
        </p:nvPicPr>
        <p:blipFill>
          <a:blip r:embed="rId4"/>
          <a:stretch>
            <a:fillRect/>
          </a:stretch>
        </p:blipFill>
        <p:spPr>
          <a:xfrm>
            <a:off x="3985598" y="5673840"/>
            <a:ext cx="3748055" cy="649300"/>
          </a:xfrm>
          <a:prstGeom prst="rect">
            <a:avLst/>
          </a:prstGeom>
        </p:spPr>
      </p:pic>
      <p:sp>
        <p:nvSpPr>
          <p:cNvPr id="14" name="TextBox 13">
            <a:extLst>
              <a:ext uri="{FF2B5EF4-FFF2-40B4-BE49-F238E27FC236}">
                <a16:creationId xmlns:a16="http://schemas.microsoft.com/office/drawing/2014/main" id="{1BDCE5BD-2E46-4730-983D-B8DF0EB33658}"/>
              </a:ext>
            </a:extLst>
          </p:cNvPr>
          <p:cNvSpPr txBox="1"/>
          <p:nvPr/>
        </p:nvSpPr>
        <p:spPr>
          <a:xfrm>
            <a:off x="4007456" y="5340158"/>
            <a:ext cx="3477718" cy="369332"/>
          </a:xfrm>
          <a:prstGeom prst="rect">
            <a:avLst/>
          </a:prstGeom>
          <a:noFill/>
        </p:spPr>
        <p:txBody>
          <a:bodyPr wrap="square" rtlCol="0">
            <a:spAutoFit/>
          </a:bodyPr>
          <a:lstStyle/>
          <a:p>
            <a:pPr algn="ctr"/>
            <a:r>
              <a:rPr lang="en-US" b="1" dirty="0"/>
              <a:t>List of Individual paid with T1-D</a:t>
            </a:r>
          </a:p>
        </p:txBody>
      </p:sp>
      <p:pic>
        <p:nvPicPr>
          <p:cNvPr id="2" name="Picture 1" descr="example of application packet">
            <a:extLst>
              <a:ext uri="{FF2B5EF4-FFF2-40B4-BE49-F238E27FC236}">
                <a16:creationId xmlns:a16="http://schemas.microsoft.com/office/drawing/2014/main" id="{6CBA3A3A-0525-4D11-B68A-D5BEB2F0F480}"/>
              </a:ext>
            </a:extLst>
          </p:cNvPr>
          <p:cNvPicPr>
            <a:picLocks noChangeAspect="1"/>
          </p:cNvPicPr>
          <p:nvPr/>
        </p:nvPicPr>
        <p:blipFill>
          <a:blip r:embed="rId5"/>
          <a:stretch>
            <a:fillRect/>
          </a:stretch>
        </p:blipFill>
        <p:spPr>
          <a:xfrm>
            <a:off x="8985720" y="1389434"/>
            <a:ext cx="1850616" cy="2305685"/>
          </a:xfrm>
          <a:prstGeom prst="rect">
            <a:avLst/>
          </a:prstGeom>
        </p:spPr>
      </p:pic>
      <p:sp>
        <p:nvSpPr>
          <p:cNvPr id="13" name="TextBox 12">
            <a:extLst>
              <a:ext uri="{FF2B5EF4-FFF2-40B4-BE49-F238E27FC236}">
                <a16:creationId xmlns:a16="http://schemas.microsoft.com/office/drawing/2014/main" id="{A409FB09-412D-4170-A169-3B192CDDDF44}"/>
              </a:ext>
            </a:extLst>
          </p:cNvPr>
          <p:cNvSpPr txBox="1"/>
          <p:nvPr/>
        </p:nvSpPr>
        <p:spPr>
          <a:xfrm>
            <a:off x="8123769" y="1076831"/>
            <a:ext cx="3477718" cy="369332"/>
          </a:xfrm>
          <a:prstGeom prst="rect">
            <a:avLst/>
          </a:prstGeom>
          <a:noFill/>
        </p:spPr>
        <p:txBody>
          <a:bodyPr wrap="square" rtlCol="0">
            <a:spAutoFit/>
          </a:bodyPr>
          <a:lstStyle/>
          <a:p>
            <a:pPr algn="ctr"/>
            <a:r>
              <a:rPr lang="en-US" b="1" dirty="0"/>
              <a:t>Projected Budget</a:t>
            </a:r>
          </a:p>
        </p:txBody>
      </p:sp>
      <p:pic>
        <p:nvPicPr>
          <p:cNvPr id="9" name="Picture 8" descr="example of application packet">
            <a:extLst>
              <a:ext uri="{FF2B5EF4-FFF2-40B4-BE49-F238E27FC236}">
                <a16:creationId xmlns:a16="http://schemas.microsoft.com/office/drawing/2014/main" id="{7C5CF8ED-C753-4988-81A0-7A1AB2657172}"/>
              </a:ext>
            </a:extLst>
          </p:cNvPr>
          <p:cNvPicPr>
            <a:picLocks noChangeAspect="1"/>
          </p:cNvPicPr>
          <p:nvPr/>
        </p:nvPicPr>
        <p:blipFill>
          <a:blip r:embed="rId6"/>
          <a:stretch>
            <a:fillRect/>
          </a:stretch>
        </p:blipFill>
        <p:spPr>
          <a:xfrm>
            <a:off x="4168870" y="1510330"/>
            <a:ext cx="2716824" cy="3429001"/>
          </a:xfrm>
          <a:prstGeom prst="rect">
            <a:avLst/>
          </a:prstGeom>
          <a:ln>
            <a:solidFill>
              <a:schemeClr val="tx1"/>
            </a:solidFill>
          </a:ln>
        </p:spPr>
      </p:pic>
      <p:sp>
        <p:nvSpPr>
          <p:cNvPr id="16" name="TextBox 15">
            <a:extLst>
              <a:ext uri="{FF2B5EF4-FFF2-40B4-BE49-F238E27FC236}">
                <a16:creationId xmlns:a16="http://schemas.microsoft.com/office/drawing/2014/main" id="{B837707F-A325-420E-B3AF-A934DC1FACA0}"/>
              </a:ext>
            </a:extLst>
          </p:cNvPr>
          <p:cNvSpPr txBox="1"/>
          <p:nvPr/>
        </p:nvSpPr>
        <p:spPr>
          <a:xfrm>
            <a:off x="3701034" y="1076831"/>
            <a:ext cx="3477718" cy="369332"/>
          </a:xfrm>
          <a:prstGeom prst="rect">
            <a:avLst/>
          </a:prstGeom>
          <a:noFill/>
        </p:spPr>
        <p:txBody>
          <a:bodyPr wrap="square" rtlCol="0">
            <a:spAutoFit/>
          </a:bodyPr>
          <a:lstStyle/>
          <a:p>
            <a:pPr algn="ctr"/>
            <a:r>
              <a:rPr lang="en-US" b="1" dirty="0"/>
              <a:t>Application w/ Signatures</a:t>
            </a:r>
          </a:p>
        </p:txBody>
      </p:sp>
      <p:sp>
        <p:nvSpPr>
          <p:cNvPr id="6" name="TextBox 5">
            <a:extLst>
              <a:ext uri="{FF2B5EF4-FFF2-40B4-BE49-F238E27FC236}">
                <a16:creationId xmlns:a16="http://schemas.microsoft.com/office/drawing/2014/main" id="{47964262-912C-4A27-AC96-50E47E24B1F9}"/>
              </a:ext>
            </a:extLst>
          </p:cNvPr>
          <p:cNvSpPr txBox="1"/>
          <p:nvPr/>
        </p:nvSpPr>
        <p:spPr>
          <a:xfrm>
            <a:off x="251344" y="1446163"/>
            <a:ext cx="3706131" cy="4801314"/>
          </a:xfrm>
          <a:prstGeom prst="rect">
            <a:avLst/>
          </a:prstGeom>
          <a:noFill/>
        </p:spPr>
        <p:txBody>
          <a:bodyPr wrap="square" rtlCol="0">
            <a:spAutoFit/>
          </a:bodyPr>
          <a:lstStyle/>
          <a:p>
            <a:r>
              <a:rPr lang="en-US" sz="2400" b="1" u="sng" dirty="0"/>
              <a:t>Application Sections </a:t>
            </a:r>
          </a:p>
          <a:p>
            <a:pPr marL="285750" indent="-285750">
              <a:buFontTx/>
              <a:buChar char="-"/>
            </a:pPr>
            <a:r>
              <a:rPr lang="en-US" sz="2400" dirty="0"/>
              <a:t>Program Description</a:t>
            </a:r>
          </a:p>
          <a:p>
            <a:pPr marL="285750" indent="-285750">
              <a:buFontTx/>
              <a:buChar char="-"/>
            </a:pPr>
            <a:r>
              <a:rPr lang="en-US" sz="2400" dirty="0"/>
              <a:t>Needs Assessment/Goals</a:t>
            </a:r>
          </a:p>
          <a:p>
            <a:pPr marL="285750" indent="-285750">
              <a:buFontTx/>
              <a:buChar char="-"/>
            </a:pPr>
            <a:r>
              <a:rPr lang="en-US" sz="2400" dirty="0"/>
              <a:t>Family Engagement</a:t>
            </a:r>
          </a:p>
          <a:p>
            <a:pPr marL="285750" indent="-285750">
              <a:buFontTx/>
              <a:buChar char="-"/>
            </a:pPr>
            <a:r>
              <a:rPr lang="en-US" sz="2400" dirty="0"/>
              <a:t>Collaboration &amp; Partnerships</a:t>
            </a:r>
          </a:p>
          <a:p>
            <a:pPr marL="285750" indent="-285750">
              <a:buFontTx/>
              <a:buChar char="-"/>
            </a:pPr>
            <a:r>
              <a:rPr lang="en-US" sz="2400" dirty="0"/>
              <a:t>Program Evaluation Process</a:t>
            </a:r>
          </a:p>
          <a:p>
            <a:pPr marL="285750" indent="-285750">
              <a:buFontTx/>
              <a:buChar char="-"/>
            </a:pPr>
            <a:r>
              <a:rPr lang="en-US" sz="2400" dirty="0"/>
              <a:t>Student Evaluation Process</a:t>
            </a:r>
          </a:p>
          <a:p>
            <a:pPr marL="285750" indent="-285750">
              <a:buFontTx/>
              <a:buChar char="-"/>
            </a:pPr>
            <a:r>
              <a:rPr lang="en-US" sz="2400" dirty="0"/>
              <a:t>Data Collection</a:t>
            </a:r>
          </a:p>
          <a:p>
            <a:pPr marL="285750" indent="-285750">
              <a:buFontTx/>
              <a:buChar char="-"/>
            </a:pPr>
            <a:r>
              <a:rPr lang="en-US" sz="2400" dirty="0"/>
              <a:t>Budget</a:t>
            </a:r>
          </a:p>
          <a:p>
            <a:pPr marL="285750" indent="-285750">
              <a:buFontTx/>
              <a:buChar char="-"/>
            </a:pPr>
            <a:endParaRPr lang="en-US" dirty="0"/>
          </a:p>
        </p:txBody>
      </p:sp>
      <p:sp>
        <p:nvSpPr>
          <p:cNvPr id="4" name="Title 3">
            <a:extLst>
              <a:ext uri="{FF2B5EF4-FFF2-40B4-BE49-F238E27FC236}">
                <a16:creationId xmlns:a16="http://schemas.microsoft.com/office/drawing/2014/main" id="{720D87A6-5A1E-442F-A671-98554445D721}"/>
              </a:ext>
            </a:extLst>
          </p:cNvPr>
          <p:cNvSpPr>
            <a:spLocks noGrp="1"/>
          </p:cNvSpPr>
          <p:nvPr>
            <p:ph type="title"/>
          </p:nvPr>
        </p:nvSpPr>
        <p:spPr>
          <a:xfrm>
            <a:off x="86662" y="24063"/>
            <a:ext cx="10515600" cy="988601"/>
          </a:xfrm>
        </p:spPr>
        <p:txBody>
          <a:bodyPr>
            <a:normAutofit fontScale="90000"/>
          </a:bodyPr>
          <a:lstStyle/>
          <a:p>
            <a:r>
              <a:rPr lang="en-US" dirty="0"/>
              <a:t>Competitive 3-year Grant – Application Packet</a:t>
            </a:r>
          </a:p>
        </p:txBody>
      </p:sp>
    </p:spTree>
    <p:extLst>
      <p:ext uri="{BB962C8B-B14F-4D97-AF65-F5344CB8AC3E}">
        <p14:creationId xmlns:p14="http://schemas.microsoft.com/office/powerpoint/2010/main" val="2383000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example of budgets for years 2 &amp; 3">
            <a:extLst>
              <a:ext uri="{FF2B5EF4-FFF2-40B4-BE49-F238E27FC236}">
                <a16:creationId xmlns:a16="http://schemas.microsoft.com/office/drawing/2014/main" id="{27FB34FD-DD1D-4D2E-BA35-D257D200432B}"/>
              </a:ext>
            </a:extLst>
          </p:cNvPr>
          <p:cNvPicPr>
            <a:picLocks noChangeAspect="1"/>
          </p:cNvPicPr>
          <p:nvPr/>
        </p:nvPicPr>
        <p:blipFill>
          <a:blip r:embed="rId2"/>
          <a:stretch>
            <a:fillRect/>
          </a:stretch>
        </p:blipFill>
        <p:spPr>
          <a:xfrm>
            <a:off x="7897044" y="2285968"/>
            <a:ext cx="2322174" cy="2780991"/>
          </a:xfrm>
          <a:prstGeom prst="rect">
            <a:avLst/>
          </a:prstGeom>
          <a:ln>
            <a:solidFill>
              <a:schemeClr val="tx2"/>
            </a:solidFill>
          </a:ln>
        </p:spPr>
      </p:pic>
      <p:pic>
        <p:nvPicPr>
          <p:cNvPr id="11" name="Picture 10" descr="example of budgets for years 2 &amp; 3">
            <a:extLst>
              <a:ext uri="{FF2B5EF4-FFF2-40B4-BE49-F238E27FC236}">
                <a16:creationId xmlns:a16="http://schemas.microsoft.com/office/drawing/2014/main" id="{1BA33B76-0536-4AB8-824D-42490B1E8A57}"/>
              </a:ext>
            </a:extLst>
          </p:cNvPr>
          <p:cNvPicPr>
            <a:picLocks noChangeAspect="1"/>
          </p:cNvPicPr>
          <p:nvPr/>
        </p:nvPicPr>
        <p:blipFill>
          <a:blip r:embed="rId2"/>
          <a:stretch>
            <a:fillRect/>
          </a:stretch>
        </p:blipFill>
        <p:spPr>
          <a:xfrm>
            <a:off x="9206521" y="3676464"/>
            <a:ext cx="2322174" cy="2780991"/>
          </a:xfrm>
          <a:prstGeom prst="rect">
            <a:avLst/>
          </a:prstGeom>
          <a:ln>
            <a:solidFill>
              <a:schemeClr val="tx2"/>
            </a:solidFill>
          </a:ln>
        </p:spPr>
      </p:pic>
      <p:sp>
        <p:nvSpPr>
          <p:cNvPr id="12" name="TextBox 11">
            <a:extLst>
              <a:ext uri="{FF2B5EF4-FFF2-40B4-BE49-F238E27FC236}">
                <a16:creationId xmlns:a16="http://schemas.microsoft.com/office/drawing/2014/main" id="{91B63CE1-569F-43FB-9932-AE5EB19E5C09}"/>
              </a:ext>
            </a:extLst>
          </p:cNvPr>
          <p:cNvSpPr txBox="1"/>
          <p:nvPr/>
        </p:nvSpPr>
        <p:spPr>
          <a:xfrm>
            <a:off x="7909223" y="1246169"/>
            <a:ext cx="3619471" cy="923330"/>
          </a:xfrm>
          <a:prstGeom prst="rect">
            <a:avLst/>
          </a:prstGeom>
          <a:noFill/>
        </p:spPr>
        <p:txBody>
          <a:bodyPr wrap="square" rtlCol="0">
            <a:spAutoFit/>
          </a:bodyPr>
          <a:lstStyle/>
          <a:p>
            <a:r>
              <a:rPr lang="en-US" b="1" dirty="0"/>
              <a:t>Year 2 &amp; 3 Budgets</a:t>
            </a:r>
            <a:r>
              <a:rPr lang="en-US" dirty="0"/>
              <a:t>– Due after SDE recalculates annual award – based on US Dept of Ed award to SDE</a:t>
            </a:r>
          </a:p>
        </p:txBody>
      </p:sp>
      <p:pic>
        <p:nvPicPr>
          <p:cNvPr id="3" name="Picture 2" descr="example of final award/budget">
            <a:extLst>
              <a:ext uri="{FF2B5EF4-FFF2-40B4-BE49-F238E27FC236}">
                <a16:creationId xmlns:a16="http://schemas.microsoft.com/office/drawing/2014/main" id="{4399DB0A-9300-48D3-B1FA-95F2F396B25C}"/>
              </a:ext>
            </a:extLst>
          </p:cNvPr>
          <p:cNvPicPr>
            <a:picLocks noChangeAspect="1"/>
          </p:cNvPicPr>
          <p:nvPr/>
        </p:nvPicPr>
        <p:blipFill>
          <a:blip r:embed="rId3"/>
          <a:stretch>
            <a:fillRect/>
          </a:stretch>
        </p:blipFill>
        <p:spPr>
          <a:xfrm>
            <a:off x="3744819" y="2550695"/>
            <a:ext cx="2800508" cy="3489157"/>
          </a:xfrm>
          <a:prstGeom prst="rect">
            <a:avLst/>
          </a:prstGeom>
          <a:ln>
            <a:solidFill>
              <a:schemeClr val="tx2"/>
            </a:solidFill>
          </a:ln>
        </p:spPr>
      </p:pic>
      <p:sp>
        <p:nvSpPr>
          <p:cNvPr id="8" name="TextBox 7">
            <a:extLst>
              <a:ext uri="{FF2B5EF4-FFF2-40B4-BE49-F238E27FC236}">
                <a16:creationId xmlns:a16="http://schemas.microsoft.com/office/drawing/2014/main" id="{1667E67C-B39B-43B6-8931-9CFC3B420FEF}"/>
              </a:ext>
            </a:extLst>
          </p:cNvPr>
          <p:cNvSpPr txBox="1"/>
          <p:nvPr/>
        </p:nvSpPr>
        <p:spPr>
          <a:xfrm>
            <a:off x="3857490" y="1596701"/>
            <a:ext cx="3072984" cy="646331"/>
          </a:xfrm>
          <a:prstGeom prst="rect">
            <a:avLst/>
          </a:prstGeom>
          <a:noFill/>
        </p:spPr>
        <p:txBody>
          <a:bodyPr wrap="square" rtlCol="0">
            <a:spAutoFit/>
          </a:bodyPr>
          <a:lstStyle/>
          <a:p>
            <a:r>
              <a:rPr lang="en-US" b="1" dirty="0"/>
              <a:t>Final Award/Budget </a:t>
            </a:r>
            <a:r>
              <a:rPr lang="en-US" dirty="0"/>
              <a:t>– Due after SDE finalizes</a:t>
            </a:r>
          </a:p>
        </p:txBody>
      </p:sp>
      <p:pic>
        <p:nvPicPr>
          <p:cNvPr id="2" name="Picture 1" descr="example of projected budget">
            <a:extLst>
              <a:ext uri="{FF2B5EF4-FFF2-40B4-BE49-F238E27FC236}">
                <a16:creationId xmlns:a16="http://schemas.microsoft.com/office/drawing/2014/main" id="{4C9F4224-3A2A-4CEE-8755-A53C0EA6B26D}"/>
              </a:ext>
            </a:extLst>
          </p:cNvPr>
          <p:cNvPicPr>
            <a:picLocks noChangeAspect="1"/>
          </p:cNvPicPr>
          <p:nvPr/>
        </p:nvPicPr>
        <p:blipFill>
          <a:blip r:embed="rId4"/>
          <a:stretch>
            <a:fillRect/>
          </a:stretch>
        </p:blipFill>
        <p:spPr>
          <a:xfrm>
            <a:off x="299785" y="2380819"/>
            <a:ext cx="2936855" cy="3659033"/>
          </a:xfrm>
          <a:prstGeom prst="rect">
            <a:avLst/>
          </a:prstGeom>
          <a:ln>
            <a:solidFill>
              <a:schemeClr val="tx2"/>
            </a:solidFill>
          </a:ln>
        </p:spPr>
      </p:pic>
      <p:sp>
        <p:nvSpPr>
          <p:cNvPr id="6" name="TextBox 5">
            <a:extLst>
              <a:ext uri="{FF2B5EF4-FFF2-40B4-BE49-F238E27FC236}">
                <a16:creationId xmlns:a16="http://schemas.microsoft.com/office/drawing/2014/main" id="{7235DC51-9CD2-4B84-8AB0-21BA0E15B73E}"/>
              </a:ext>
            </a:extLst>
          </p:cNvPr>
          <p:cNvSpPr txBox="1"/>
          <p:nvPr/>
        </p:nvSpPr>
        <p:spPr>
          <a:xfrm>
            <a:off x="169890" y="1181916"/>
            <a:ext cx="3772524" cy="923330"/>
          </a:xfrm>
          <a:prstGeom prst="rect">
            <a:avLst/>
          </a:prstGeom>
          <a:noFill/>
        </p:spPr>
        <p:txBody>
          <a:bodyPr wrap="square" rtlCol="0">
            <a:spAutoFit/>
          </a:bodyPr>
          <a:lstStyle/>
          <a:p>
            <a:r>
              <a:rPr lang="en-US" b="1" dirty="0"/>
              <a:t>Projected Budget </a:t>
            </a:r>
            <a:r>
              <a:rPr lang="en-US" dirty="0"/>
              <a:t>- based on your Needs Assessment, Goals, Plan </a:t>
            </a:r>
            <a:br>
              <a:rPr lang="en-US" dirty="0"/>
            </a:br>
            <a:r>
              <a:rPr lang="en-US" dirty="0"/>
              <a:t> – Due w/ Application</a:t>
            </a:r>
          </a:p>
        </p:txBody>
      </p:sp>
      <p:sp>
        <p:nvSpPr>
          <p:cNvPr id="4" name="Title 3">
            <a:extLst>
              <a:ext uri="{FF2B5EF4-FFF2-40B4-BE49-F238E27FC236}">
                <a16:creationId xmlns:a16="http://schemas.microsoft.com/office/drawing/2014/main" id="{F4119158-B523-4E50-AB40-2E26CB6FF1F9}"/>
              </a:ext>
            </a:extLst>
          </p:cNvPr>
          <p:cNvSpPr>
            <a:spLocks noGrp="1"/>
          </p:cNvSpPr>
          <p:nvPr>
            <p:ph type="title"/>
          </p:nvPr>
        </p:nvSpPr>
        <p:spPr/>
        <p:txBody>
          <a:bodyPr>
            <a:normAutofit fontScale="90000"/>
          </a:bodyPr>
          <a:lstStyle/>
          <a:p>
            <a:r>
              <a:rPr lang="en-US" dirty="0"/>
              <a:t>Subpart 2 (Comp) – Annual Budget Examples</a:t>
            </a:r>
          </a:p>
        </p:txBody>
      </p:sp>
    </p:spTree>
    <p:extLst>
      <p:ext uri="{BB962C8B-B14F-4D97-AF65-F5344CB8AC3E}">
        <p14:creationId xmlns:p14="http://schemas.microsoft.com/office/powerpoint/2010/main" val="28324162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7BB6BF7C-9189-476D-A8A8-992B2AFD7D63}"/>
              </a:ext>
            </a:extLst>
          </p:cNvPr>
          <p:cNvSpPr>
            <a:spLocks noGrp="1"/>
          </p:cNvSpPr>
          <p:nvPr>
            <p:ph type="sldNum" sz="quarter" idx="12"/>
          </p:nvPr>
        </p:nvSpPr>
        <p:spPr>
          <a:xfrm>
            <a:off x="9230662" y="6395774"/>
            <a:ext cx="2743200" cy="365125"/>
          </a:xfrm>
        </p:spPr>
        <p:txBody>
          <a:bodyPr/>
          <a:lstStyle/>
          <a:p>
            <a:r>
              <a:rPr lang="en-US" dirty="0"/>
              <a:t>| </a:t>
            </a:r>
            <a:fld id="{C26AAFF7-C4D7-4A72-B8FA-A17532192431}" type="slidenum">
              <a:rPr lang="en-US" smtClean="0"/>
              <a:pPr/>
              <a:t>37</a:t>
            </a:fld>
            <a:endParaRPr lang="en-US" dirty="0"/>
          </a:p>
        </p:txBody>
      </p:sp>
      <p:graphicFrame>
        <p:nvGraphicFramePr>
          <p:cNvPr id="10" name="Diagram 9" descr="timeline of 3 year grant - budget">
            <a:extLst>
              <a:ext uri="{FF2B5EF4-FFF2-40B4-BE49-F238E27FC236}">
                <a16:creationId xmlns:a16="http://schemas.microsoft.com/office/drawing/2014/main" id="{E77EB3FC-9BC3-42B8-BD47-66E5FE8806C9}"/>
              </a:ext>
            </a:extLst>
          </p:cNvPr>
          <p:cNvGraphicFramePr/>
          <p:nvPr>
            <p:extLst>
              <p:ext uri="{D42A27DB-BD31-4B8C-83A1-F6EECF244321}">
                <p14:modId xmlns:p14="http://schemas.microsoft.com/office/powerpoint/2010/main" val="2305119219"/>
              </p:ext>
            </p:extLst>
          </p:nvPr>
        </p:nvGraphicFramePr>
        <p:xfrm>
          <a:off x="434304" y="2391347"/>
          <a:ext cx="11539558" cy="41869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ontent Placeholder 7"/>
          <p:cNvSpPr>
            <a:spLocks noGrp="1"/>
          </p:cNvSpPr>
          <p:nvPr>
            <p:ph idx="13"/>
          </p:nvPr>
        </p:nvSpPr>
        <p:spPr>
          <a:xfrm>
            <a:off x="326221" y="1220183"/>
            <a:ext cx="11539558" cy="868660"/>
          </a:xfrm>
        </p:spPr>
        <p:txBody>
          <a:bodyPr>
            <a:noAutofit/>
          </a:bodyPr>
          <a:lstStyle/>
          <a:p>
            <a:pPr marL="0" indent="0">
              <a:buNone/>
            </a:pPr>
            <a:r>
              <a:rPr lang="en-US" sz="2800" b="1" dirty="0"/>
              <a:t>Look for information regarding the Competitive Title ID Subpart 2 grant application Spring 2024 for the 2025-2028 grant cycle. </a:t>
            </a:r>
          </a:p>
          <a:p>
            <a:pPr marL="0" indent="0">
              <a:buNone/>
            </a:pPr>
            <a:endParaRPr lang="en-US" sz="2800" b="1" dirty="0"/>
          </a:p>
          <a:p>
            <a:pPr marL="0" indent="0">
              <a:buNone/>
            </a:pPr>
            <a:r>
              <a:rPr lang="en-US" sz="2800" b="1" dirty="0"/>
              <a:t> </a:t>
            </a:r>
            <a:br>
              <a:rPr lang="en-US" sz="2800" b="1" dirty="0"/>
            </a:br>
            <a:endParaRPr lang="en-US" sz="2800" b="1" dirty="0"/>
          </a:p>
        </p:txBody>
      </p:sp>
      <p:sp>
        <p:nvSpPr>
          <p:cNvPr id="2" name="Title 1"/>
          <p:cNvSpPr>
            <a:spLocks noGrp="1"/>
          </p:cNvSpPr>
          <p:nvPr>
            <p:ph type="title"/>
          </p:nvPr>
        </p:nvSpPr>
        <p:spPr>
          <a:xfrm>
            <a:off x="86662" y="0"/>
            <a:ext cx="10515600" cy="988601"/>
          </a:xfrm>
        </p:spPr>
        <p:txBody>
          <a:bodyPr>
            <a:normAutofit fontScale="90000"/>
          </a:bodyPr>
          <a:lstStyle/>
          <a:p>
            <a:r>
              <a:rPr lang="en-US" dirty="0"/>
              <a:t>Three-year Competitive Grant – Budget Timeline</a:t>
            </a:r>
          </a:p>
        </p:txBody>
      </p:sp>
    </p:spTree>
    <p:extLst>
      <p:ext uri="{BB962C8B-B14F-4D97-AF65-F5344CB8AC3E}">
        <p14:creationId xmlns:p14="http://schemas.microsoft.com/office/powerpoint/2010/main" val="25018914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E2C1A90-53F9-4582-B18D-0CF21DB0FE8B}"/>
              </a:ext>
            </a:extLst>
          </p:cNvPr>
          <p:cNvSpPr>
            <a:spLocks noGrp="1"/>
          </p:cNvSpPr>
          <p:nvPr>
            <p:ph type="sldNum" sz="quarter" idx="12"/>
          </p:nvPr>
        </p:nvSpPr>
        <p:spPr/>
        <p:txBody>
          <a:bodyPr/>
          <a:lstStyle/>
          <a:p>
            <a:r>
              <a:rPr lang="en-US"/>
              <a:t> Presentation Title | </a:t>
            </a:r>
            <a:fld id="{C26AAFF7-C4D7-4A72-B8FA-A17532192431}" type="slidenum">
              <a:rPr lang="en-US" smtClean="0"/>
              <a:pPr/>
              <a:t>38</a:t>
            </a:fld>
            <a:endParaRPr lang="en-US" dirty="0"/>
          </a:p>
        </p:txBody>
      </p:sp>
      <p:sp>
        <p:nvSpPr>
          <p:cNvPr id="7" name="Rectangle 6">
            <a:extLst>
              <a:ext uri="{FF2B5EF4-FFF2-40B4-BE49-F238E27FC236}">
                <a16:creationId xmlns:a16="http://schemas.microsoft.com/office/drawing/2014/main" id="{8FDAAFD1-E0FF-4415-89F0-AC483A43A832}"/>
              </a:ext>
            </a:extLst>
          </p:cNvPr>
          <p:cNvSpPr/>
          <p:nvPr/>
        </p:nvSpPr>
        <p:spPr>
          <a:xfrm>
            <a:off x="1850012" y="5378007"/>
            <a:ext cx="8095999" cy="1200329"/>
          </a:xfrm>
          <a:prstGeom prst="rect">
            <a:avLst/>
          </a:prstGeom>
          <a:noFill/>
        </p:spPr>
        <p:txBody>
          <a:bodyPr wrap="none" lIns="91440" tIns="45720" rIns="91440" bIns="45720">
            <a:spAutoFit/>
          </a:bodyPr>
          <a:lstStyle/>
          <a:p>
            <a:pPr algn="ctr"/>
            <a:r>
              <a:rPr lang="en-US" sz="72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Drop-out Prevention </a:t>
            </a:r>
          </a:p>
        </p:txBody>
      </p:sp>
      <p:sp>
        <p:nvSpPr>
          <p:cNvPr id="6" name="Content Placeholder 5">
            <a:extLst>
              <a:ext uri="{FF2B5EF4-FFF2-40B4-BE49-F238E27FC236}">
                <a16:creationId xmlns:a16="http://schemas.microsoft.com/office/drawing/2014/main" id="{D7121633-6F1A-41BE-B83C-924D51E8F4D8}"/>
              </a:ext>
            </a:extLst>
          </p:cNvPr>
          <p:cNvSpPr>
            <a:spLocks noGrp="1"/>
          </p:cNvSpPr>
          <p:nvPr>
            <p:ph sz="quarter" idx="4"/>
          </p:nvPr>
        </p:nvSpPr>
        <p:spPr>
          <a:xfrm>
            <a:off x="6096000" y="2742204"/>
            <a:ext cx="6096000" cy="3684588"/>
          </a:xfrm>
        </p:spPr>
        <p:txBody>
          <a:bodyPr/>
          <a:lstStyle/>
          <a:p>
            <a:r>
              <a:rPr lang="en-US" dirty="0"/>
              <a:t>Diversion programs</a:t>
            </a:r>
          </a:p>
          <a:p>
            <a:r>
              <a:rPr lang="en-US" dirty="0"/>
              <a:t>Substance Abuse Treatment</a:t>
            </a:r>
          </a:p>
          <a:p>
            <a:r>
              <a:rPr lang="en-US" dirty="0"/>
              <a:t>Facility-based Intervention Programs</a:t>
            </a:r>
          </a:p>
          <a:p>
            <a:r>
              <a:rPr lang="en-US" dirty="0"/>
              <a:t>Weekend Detention Programs</a:t>
            </a:r>
          </a:p>
          <a:p>
            <a:r>
              <a:rPr lang="en-US" dirty="0"/>
              <a:t>Alternative School programs</a:t>
            </a:r>
          </a:p>
          <a:p>
            <a:pPr marL="0" indent="0">
              <a:buNone/>
            </a:pPr>
            <a:endParaRPr lang="en-US" dirty="0"/>
          </a:p>
        </p:txBody>
      </p:sp>
      <p:sp>
        <p:nvSpPr>
          <p:cNvPr id="8" name="Text Placeholder 4">
            <a:extLst>
              <a:ext uri="{FF2B5EF4-FFF2-40B4-BE49-F238E27FC236}">
                <a16:creationId xmlns:a16="http://schemas.microsoft.com/office/drawing/2014/main" id="{008C8C94-7018-4447-88A6-6729251099EB}"/>
              </a:ext>
            </a:extLst>
          </p:cNvPr>
          <p:cNvSpPr txBox="1">
            <a:spLocks/>
          </p:cNvSpPr>
          <p:nvPr/>
        </p:nvSpPr>
        <p:spPr>
          <a:xfrm>
            <a:off x="6096000" y="1802389"/>
            <a:ext cx="5157787" cy="823912"/>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rgbClr val="000000"/>
                </a:solidFill>
                <a:latin typeface="+mn-lt"/>
                <a:ea typeface="Open Sans Semibold" panose="020B0706030804020204" pitchFamily="34" charset="0"/>
                <a:cs typeface="Open Sans Semibold" panose="020B07060308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4000" u="sng" dirty="0"/>
              <a:t>Day Programs</a:t>
            </a:r>
          </a:p>
        </p:txBody>
      </p:sp>
      <p:sp>
        <p:nvSpPr>
          <p:cNvPr id="2" name="Content Placeholder 1">
            <a:extLst>
              <a:ext uri="{FF2B5EF4-FFF2-40B4-BE49-F238E27FC236}">
                <a16:creationId xmlns:a16="http://schemas.microsoft.com/office/drawing/2014/main" id="{48233975-80C9-4C9A-8149-AACBB6E6C8AB}"/>
              </a:ext>
            </a:extLst>
          </p:cNvPr>
          <p:cNvSpPr>
            <a:spLocks noGrp="1"/>
          </p:cNvSpPr>
          <p:nvPr>
            <p:ph sz="half" idx="2"/>
          </p:nvPr>
        </p:nvSpPr>
        <p:spPr>
          <a:xfrm>
            <a:off x="740225" y="2742204"/>
            <a:ext cx="5157787" cy="3684588"/>
          </a:xfrm>
        </p:spPr>
        <p:txBody>
          <a:bodyPr/>
          <a:lstStyle/>
          <a:p>
            <a:r>
              <a:rPr lang="en-US" dirty="0"/>
              <a:t>Runaway shelters</a:t>
            </a:r>
          </a:p>
          <a:p>
            <a:r>
              <a:rPr lang="en-US" dirty="0"/>
              <a:t>Substance Abuse Treatment</a:t>
            </a:r>
          </a:p>
          <a:p>
            <a:r>
              <a:rPr lang="en-US" dirty="0"/>
              <a:t>Crisis Care Centers</a:t>
            </a:r>
          </a:p>
          <a:p>
            <a:r>
              <a:rPr lang="en-US" dirty="0"/>
              <a:t>Statute Offenders Alternative Placement</a:t>
            </a:r>
          </a:p>
        </p:txBody>
      </p:sp>
      <p:sp>
        <p:nvSpPr>
          <p:cNvPr id="5" name="Text Placeholder 4">
            <a:extLst>
              <a:ext uri="{FF2B5EF4-FFF2-40B4-BE49-F238E27FC236}">
                <a16:creationId xmlns:a16="http://schemas.microsoft.com/office/drawing/2014/main" id="{940555A9-3E3C-493F-B0F5-56C77547DAA6}"/>
              </a:ext>
            </a:extLst>
          </p:cNvPr>
          <p:cNvSpPr>
            <a:spLocks noGrp="1"/>
          </p:cNvSpPr>
          <p:nvPr>
            <p:ph type="body" idx="1"/>
          </p:nvPr>
        </p:nvSpPr>
        <p:spPr>
          <a:xfrm>
            <a:off x="740225" y="1802389"/>
            <a:ext cx="5157787" cy="823912"/>
          </a:xfrm>
        </p:spPr>
        <p:txBody>
          <a:bodyPr>
            <a:normAutofit/>
          </a:bodyPr>
          <a:lstStyle/>
          <a:p>
            <a:r>
              <a:rPr lang="en-US" sz="4000" u="sng" dirty="0"/>
              <a:t>Residential Sites</a:t>
            </a:r>
          </a:p>
        </p:txBody>
      </p:sp>
      <p:sp>
        <p:nvSpPr>
          <p:cNvPr id="9" name="Rectangle 8">
            <a:extLst>
              <a:ext uri="{FF2B5EF4-FFF2-40B4-BE49-F238E27FC236}">
                <a16:creationId xmlns:a16="http://schemas.microsoft.com/office/drawing/2014/main" id="{70C9D2BE-311A-4A20-91F7-5AAD6210D4E4}"/>
              </a:ext>
            </a:extLst>
          </p:cNvPr>
          <p:cNvSpPr/>
          <p:nvPr/>
        </p:nvSpPr>
        <p:spPr>
          <a:xfrm>
            <a:off x="233497" y="1064405"/>
            <a:ext cx="11725005"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cap="none" spc="0" dirty="0">
                <a:ln/>
                <a:solidFill>
                  <a:schemeClr val="accent3"/>
                </a:solidFill>
                <a:effectLst/>
              </a:rPr>
              <a:t>Please let me know for 2024-2027 cycle!</a:t>
            </a:r>
          </a:p>
        </p:txBody>
      </p:sp>
      <p:sp>
        <p:nvSpPr>
          <p:cNvPr id="4" name="Title 3">
            <a:extLst>
              <a:ext uri="{FF2B5EF4-FFF2-40B4-BE49-F238E27FC236}">
                <a16:creationId xmlns:a16="http://schemas.microsoft.com/office/drawing/2014/main" id="{1381F4F8-AEAB-4C86-8DE6-D7767647C53E}"/>
              </a:ext>
            </a:extLst>
          </p:cNvPr>
          <p:cNvSpPr>
            <a:spLocks noGrp="1"/>
          </p:cNvSpPr>
          <p:nvPr>
            <p:ph type="title"/>
          </p:nvPr>
        </p:nvSpPr>
        <p:spPr/>
        <p:txBody>
          <a:bodyPr/>
          <a:lstStyle/>
          <a:p>
            <a:r>
              <a:rPr lang="en-US" dirty="0"/>
              <a:t>Potential 3 year Subpart 2 Grant sites</a:t>
            </a:r>
          </a:p>
        </p:txBody>
      </p:sp>
    </p:spTree>
    <p:extLst>
      <p:ext uri="{BB962C8B-B14F-4D97-AF65-F5344CB8AC3E}">
        <p14:creationId xmlns:p14="http://schemas.microsoft.com/office/powerpoint/2010/main" val="386483650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r>
              <a:rPr lang="en-US"/>
              <a:t> Presentation Title | </a:t>
            </a:r>
            <a:fld id="{C26AAFF7-C4D7-4A72-B8FA-A17532192431}" type="slidenum">
              <a:rPr lang="en-US" smtClean="0"/>
              <a:pPr/>
              <a:t>39</a:t>
            </a:fld>
            <a:endParaRPr lang="en-US" dirty="0"/>
          </a:p>
        </p:txBody>
      </p:sp>
      <p:sp>
        <p:nvSpPr>
          <p:cNvPr id="10" name="TextBox 9">
            <a:extLst>
              <a:ext uri="{FF2B5EF4-FFF2-40B4-BE49-F238E27FC236}">
                <a16:creationId xmlns:a16="http://schemas.microsoft.com/office/drawing/2014/main" id="{3B1DB6D1-5286-47E9-BDC1-AF237C2EA0EB}"/>
              </a:ext>
            </a:extLst>
          </p:cNvPr>
          <p:cNvSpPr txBox="1"/>
          <p:nvPr/>
        </p:nvSpPr>
        <p:spPr>
          <a:xfrm>
            <a:off x="533400" y="5120444"/>
            <a:ext cx="11440462" cy="1323439"/>
          </a:xfrm>
          <a:prstGeom prst="rect">
            <a:avLst/>
          </a:prstGeom>
          <a:noFill/>
        </p:spPr>
        <p:txBody>
          <a:bodyPr wrap="square" rtlCol="0">
            <a:spAutoFit/>
          </a:bodyPr>
          <a:lstStyle/>
          <a:p>
            <a:r>
              <a:rPr lang="en-US" sz="2000" dirty="0"/>
              <a:t>“Based on the number of identified students living in residential “Neglected” facilities located within the district’s geographical boundaries during the annual Fall Neglected, Delinquent, or At-Risk Count.  Funds can be used for LEA programs for identified LEA “At-Risk” students for drop-out prevention or for LEA/Facility Partner Title I-A type programs.”  </a:t>
            </a:r>
          </a:p>
        </p:txBody>
      </p:sp>
      <p:pic>
        <p:nvPicPr>
          <p:cNvPr id="9" name="Picture 8" descr="screenshot of CFSGA neglected set-aside amount. ">
            <a:extLst>
              <a:ext uri="{FF2B5EF4-FFF2-40B4-BE49-F238E27FC236}">
                <a16:creationId xmlns:a16="http://schemas.microsoft.com/office/drawing/2014/main" id="{8039AA70-B310-49D7-9838-698233376BA0}"/>
              </a:ext>
            </a:extLst>
          </p:cNvPr>
          <p:cNvPicPr>
            <a:picLocks noChangeAspect="1"/>
          </p:cNvPicPr>
          <p:nvPr/>
        </p:nvPicPr>
        <p:blipFill>
          <a:blip r:embed="rId2"/>
          <a:stretch>
            <a:fillRect/>
          </a:stretch>
        </p:blipFill>
        <p:spPr>
          <a:xfrm>
            <a:off x="218138" y="1147779"/>
            <a:ext cx="7459116" cy="3486637"/>
          </a:xfrm>
          <a:prstGeom prst="rect">
            <a:avLst/>
          </a:prstGeom>
        </p:spPr>
      </p:pic>
      <p:pic>
        <p:nvPicPr>
          <p:cNvPr id="11" name="Picture 10" descr="instructions">
            <a:extLst>
              <a:ext uri="{FF2B5EF4-FFF2-40B4-BE49-F238E27FC236}">
                <a16:creationId xmlns:a16="http://schemas.microsoft.com/office/drawing/2014/main" id="{9161E151-6288-44A5-A3AB-BA098A8B791E}"/>
              </a:ext>
            </a:extLst>
          </p:cNvPr>
          <p:cNvPicPr>
            <a:picLocks noChangeAspect="1"/>
          </p:cNvPicPr>
          <p:nvPr/>
        </p:nvPicPr>
        <p:blipFill>
          <a:blip r:embed="rId3"/>
          <a:stretch>
            <a:fillRect/>
          </a:stretch>
        </p:blipFill>
        <p:spPr>
          <a:xfrm>
            <a:off x="6822437" y="2970645"/>
            <a:ext cx="5369563" cy="2118188"/>
          </a:xfrm>
          <a:prstGeom prst="rect">
            <a:avLst/>
          </a:prstGeom>
        </p:spPr>
      </p:pic>
      <p:sp>
        <p:nvSpPr>
          <p:cNvPr id="4" name="Title 3"/>
          <p:cNvSpPr>
            <a:spLocks noGrp="1"/>
          </p:cNvSpPr>
          <p:nvPr>
            <p:ph type="title"/>
          </p:nvPr>
        </p:nvSpPr>
        <p:spPr/>
        <p:txBody>
          <a:bodyPr/>
          <a:lstStyle/>
          <a:p>
            <a:r>
              <a:rPr lang="en-US" dirty="0"/>
              <a:t>Title IA – Neglected Set-Aside in CSFGA</a:t>
            </a:r>
          </a:p>
        </p:txBody>
      </p:sp>
      <p:sp>
        <p:nvSpPr>
          <p:cNvPr id="8" name="Left Arrow 7" descr="arrow"/>
          <p:cNvSpPr/>
          <p:nvPr/>
        </p:nvSpPr>
        <p:spPr>
          <a:xfrm>
            <a:off x="3323007" y="3887355"/>
            <a:ext cx="3816631" cy="581482"/>
          </a:xfrm>
          <a:prstGeom prst="lef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268756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4304" y="0"/>
            <a:ext cx="9866984" cy="988601"/>
          </a:xfrm>
        </p:spPr>
        <p:txBody>
          <a:bodyPr>
            <a:normAutofit fontScale="90000"/>
          </a:bodyPr>
          <a:lstStyle/>
          <a:p>
            <a:r>
              <a:rPr lang="en-US" dirty="0"/>
              <a:t>Delinquent/Needing Supervision:  </a:t>
            </a:r>
            <a:br>
              <a:rPr lang="en-US" dirty="0"/>
            </a:br>
            <a:r>
              <a:rPr lang="en-US" dirty="0"/>
              <a:t>Who are these youth?</a:t>
            </a:r>
          </a:p>
        </p:txBody>
      </p:sp>
      <p:sp>
        <p:nvSpPr>
          <p:cNvPr id="3" name="Content Placeholder 2"/>
          <p:cNvSpPr>
            <a:spLocks noGrp="1"/>
          </p:cNvSpPr>
          <p:nvPr>
            <p:ph idx="13"/>
          </p:nvPr>
        </p:nvSpPr>
        <p:spPr>
          <a:xfrm>
            <a:off x="218138" y="785401"/>
            <a:ext cx="11973862" cy="5975498"/>
          </a:xfrm>
        </p:spPr>
        <p:txBody>
          <a:bodyPr>
            <a:normAutofit fontScale="92500" lnSpcReduction="10000"/>
          </a:bodyPr>
          <a:lstStyle/>
          <a:p>
            <a:pPr marL="0" indent="0">
              <a:buNone/>
            </a:pPr>
            <a:endParaRPr lang="en-US" sz="3100" b="1" dirty="0"/>
          </a:p>
          <a:p>
            <a:pPr marL="0" indent="0">
              <a:buNone/>
            </a:pPr>
            <a:r>
              <a:rPr lang="en-US" sz="3100" b="1" dirty="0"/>
              <a:t>Delinquent</a:t>
            </a:r>
            <a:r>
              <a:rPr lang="en-US" sz="3100" dirty="0"/>
              <a:t>: Up through age 21, who do not have diploma or GED</a:t>
            </a:r>
          </a:p>
          <a:p>
            <a:pPr marL="0" indent="0">
              <a:buNone/>
            </a:pPr>
            <a:r>
              <a:rPr lang="en-US" sz="3100" dirty="0"/>
              <a:t>	 </a:t>
            </a:r>
            <a:r>
              <a:rPr lang="en-US" sz="3100" i="1" dirty="0"/>
              <a:t>(Attend school onsite, virtually or day program)</a:t>
            </a:r>
          </a:p>
          <a:p>
            <a:pPr marL="0" indent="0">
              <a:buNone/>
            </a:pPr>
            <a:endParaRPr lang="en-US" sz="3100" dirty="0"/>
          </a:p>
          <a:p>
            <a:pPr lvl="1"/>
            <a:r>
              <a:rPr lang="en-US" sz="3100" b="1" dirty="0"/>
              <a:t>Pre-adjudicated </a:t>
            </a:r>
            <a:r>
              <a:rPr lang="en-US" sz="3100" dirty="0"/>
              <a:t>(held in detention centers – short term/long term, OR supervised diversion* programs - counseling, day programs, OR </a:t>
            </a:r>
            <a:br>
              <a:rPr lang="en-US" sz="3100" dirty="0"/>
            </a:br>
            <a:r>
              <a:rPr lang="en-US" sz="3100" dirty="0"/>
              <a:t>residential diversion* programs - substance abuse programs) </a:t>
            </a:r>
          </a:p>
          <a:p>
            <a:pPr lvl="1"/>
            <a:r>
              <a:rPr lang="en-US" sz="3100" b="1" dirty="0"/>
              <a:t>Adjudicated/Sentenced </a:t>
            </a:r>
            <a:r>
              <a:rPr lang="en-US" sz="3100" dirty="0"/>
              <a:t>(committed to a “correctional” facility – long term) </a:t>
            </a:r>
          </a:p>
          <a:p>
            <a:pPr lvl="1"/>
            <a:r>
              <a:rPr lang="en-US" sz="3100" b="1" dirty="0"/>
              <a:t>Post-adjudicated/Probation </a:t>
            </a:r>
            <a:r>
              <a:rPr lang="en-US" sz="3100" dirty="0"/>
              <a:t>(court ordered - transitional day program) </a:t>
            </a:r>
          </a:p>
          <a:p>
            <a:pPr marL="457200" lvl="1" indent="0">
              <a:buNone/>
            </a:pPr>
            <a:endParaRPr lang="en-US" sz="3100" dirty="0"/>
          </a:p>
          <a:p>
            <a:pPr marL="0" indent="0">
              <a:buNone/>
            </a:pPr>
            <a:r>
              <a:rPr lang="en-US" sz="3500" b="1" dirty="0"/>
              <a:t>*In Idaho more and more kids are being diverted to other programs instead of incarceration = “Needing Supervision” to reduce harm to self, others, property</a:t>
            </a:r>
          </a:p>
        </p:txBody>
      </p:sp>
      <p:sp>
        <p:nvSpPr>
          <p:cNvPr id="5" name="Slide Number Placeholder 1">
            <a:extLst>
              <a:ext uri="{FF2B5EF4-FFF2-40B4-BE49-F238E27FC236}">
                <a16:creationId xmlns:a16="http://schemas.microsoft.com/office/drawing/2014/main" id="{CF949760-70F3-4A51-B415-542943A25EF0}"/>
              </a:ext>
            </a:extLst>
          </p:cNvPr>
          <p:cNvSpPr>
            <a:spLocks noGrp="1"/>
          </p:cNvSpPr>
          <p:nvPr>
            <p:ph type="sldNum" sz="quarter" idx="12"/>
          </p:nvPr>
        </p:nvSpPr>
        <p:spPr>
          <a:xfrm>
            <a:off x="9230662" y="6395774"/>
            <a:ext cx="2743200" cy="365125"/>
          </a:xfrm>
        </p:spPr>
        <p:txBody>
          <a:bodyPr/>
          <a:lstStyle/>
          <a:p>
            <a:r>
              <a:rPr lang="en-US" dirty="0"/>
              <a:t> SY2021-22 | </a:t>
            </a:r>
            <a:fld id="{C26AAFF7-C4D7-4A72-B8FA-A17532192431}" type="slidenum">
              <a:rPr lang="en-US" smtClean="0"/>
              <a:pPr/>
              <a:t>4</a:t>
            </a:fld>
            <a:endParaRPr lang="en-US" dirty="0"/>
          </a:p>
        </p:txBody>
      </p:sp>
    </p:spTree>
    <p:extLst>
      <p:ext uri="{BB962C8B-B14F-4D97-AF65-F5344CB8AC3E}">
        <p14:creationId xmlns:p14="http://schemas.microsoft.com/office/powerpoint/2010/main" val="93857246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r>
              <a:rPr lang="en-US"/>
              <a:t> Presentation Title | </a:t>
            </a:r>
            <a:fld id="{C26AAFF7-C4D7-4A72-B8FA-A17532192431}" type="slidenum">
              <a:rPr lang="en-US" smtClean="0"/>
              <a:pPr/>
              <a:t>40</a:t>
            </a:fld>
            <a:endParaRPr lang="en-US" dirty="0"/>
          </a:p>
        </p:txBody>
      </p:sp>
      <p:grpSp>
        <p:nvGrpSpPr>
          <p:cNvPr id="15" name="Group 14" descr="Arrow - review 3rd">
            <a:extLst>
              <a:ext uri="{FF2B5EF4-FFF2-40B4-BE49-F238E27FC236}">
                <a16:creationId xmlns:a16="http://schemas.microsoft.com/office/drawing/2014/main" id="{FE3C7964-B322-46A7-B41B-CB44706D757B}"/>
              </a:ext>
            </a:extLst>
          </p:cNvPr>
          <p:cNvGrpSpPr/>
          <p:nvPr/>
        </p:nvGrpSpPr>
        <p:grpSpPr>
          <a:xfrm>
            <a:off x="4637514" y="1834003"/>
            <a:ext cx="2287510" cy="2602888"/>
            <a:chOff x="5575425" y="1643376"/>
            <a:chExt cx="2287510" cy="2602888"/>
          </a:xfrm>
        </p:grpSpPr>
        <p:sp>
          <p:nvSpPr>
            <p:cNvPr id="18" name="Down Arrow 10">
              <a:extLst>
                <a:ext uri="{FF2B5EF4-FFF2-40B4-BE49-F238E27FC236}">
                  <a16:creationId xmlns:a16="http://schemas.microsoft.com/office/drawing/2014/main" id="{18A2DD3C-1D56-40D8-9265-E2879395BA71}"/>
                </a:ext>
              </a:extLst>
            </p:cNvPr>
            <p:cNvSpPr/>
            <p:nvPr/>
          </p:nvSpPr>
          <p:spPr>
            <a:xfrm>
              <a:off x="5978827" y="2196238"/>
              <a:ext cx="1028564" cy="2050026"/>
            </a:xfrm>
            <a:prstGeom prst="downArrow">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669B638E-AADC-4DD5-BB53-DF8DDF0A973D}"/>
                </a:ext>
              </a:extLst>
            </p:cNvPr>
            <p:cNvSpPr txBox="1"/>
            <p:nvPr/>
          </p:nvSpPr>
          <p:spPr>
            <a:xfrm>
              <a:off x="5575425" y="1643376"/>
              <a:ext cx="2287510" cy="400110"/>
            </a:xfrm>
            <a:prstGeom prst="rect">
              <a:avLst/>
            </a:prstGeom>
            <a:noFill/>
            <a:ln>
              <a:solidFill>
                <a:schemeClr val="accent2">
                  <a:lumMod val="75000"/>
                </a:schemeClr>
              </a:solidFill>
            </a:ln>
          </p:spPr>
          <p:txBody>
            <a:bodyPr wrap="square" rtlCol="0">
              <a:spAutoFit/>
            </a:bodyPr>
            <a:lstStyle/>
            <a:p>
              <a:r>
                <a:rPr lang="en-US" sz="2000" dirty="0"/>
                <a:t>3</a:t>
              </a:r>
              <a:r>
                <a:rPr lang="en-US" sz="2000" baseline="30000" dirty="0"/>
                <a:t>rd</a:t>
              </a:r>
              <a:r>
                <a:rPr lang="en-US" sz="2000" dirty="0"/>
                <a:t> – Budget Details</a:t>
              </a:r>
            </a:p>
          </p:txBody>
        </p:sp>
      </p:grpSp>
      <p:grpSp>
        <p:nvGrpSpPr>
          <p:cNvPr id="17" name="Group 16" descr="Arrow - review 2nd"/>
          <p:cNvGrpSpPr/>
          <p:nvPr/>
        </p:nvGrpSpPr>
        <p:grpSpPr>
          <a:xfrm>
            <a:off x="7206364" y="1704700"/>
            <a:ext cx="2985238" cy="2762230"/>
            <a:chOff x="5412655" y="1448554"/>
            <a:chExt cx="2985238" cy="2762230"/>
          </a:xfrm>
        </p:grpSpPr>
        <p:sp>
          <p:nvSpPr>
            <p:cNvPr id="11" name="Down Arrow 10"/>
            <p:cNvSpPr/>
            <p:nvPr/>
          </p:nvSpPr>
          <p:spPr>
            <a:xfrm>
              <a:off x="5876710" y="2160758"/>
              <a:ext cx="1028564" cy="205002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5412655" y="1448554"/>
              <a:ext cx="2985238" cy="707886"/>
            </a:xfrm>
            <a:prstGeom prst="rect">
              <a:avLst/>
            </a:prstGeom>
            <a:noFill/>
            <a:ln>
              <a:solidFill>
                <a:schemeClr val="accent6">
                  <a:lumMod val="60000"/>
                  <a:lumOff val="40000"/>
                </a:schemeClr>
              </a:solidFill>
            </a:ln>
          </p:spPr>
          <p:txBody>
            <a:bodyPr wrap="square" rtlCol="0">
              <a:spAutoFit/>
            </a:bodyPr>
            <a:lstStyle/>
            <a:p>
              <a:r>
                <a:rPr lang="en-US" sz="2000" dirty="0"/>
                <a:t>2</a:t>
              </a:r>
              <a:r>
                <a:rPr lang="en-US" sz="2000" baseline="30000" dirty="0"/>
                <a:t>nd</a:t>
              </a:r>
              <a:r>
                <a:rPr lang="en-US" sz="2000" dirty="0"/>
                <a:t> – Update Contacts &amp; Describe Program(s)</a:t>
              </a:r>
            </a:p>
          </p:txBody>
        </p:sp>
      </p:grpSp>
      <p:grpSp>
        <p:nvGrpSpPr>
          <p:cNvPr id="16" name="Group 15" descr="Arrow - review 1st"/>
          <p:cNvGrpSpPr/>
          <p:nvPr/>
        </p:nvGrpSpPr>
        <p:grpSpPr>
          <a:xfrm>
            <a:off x="1535177" y="1893925"/>
            <a:ext cx="2455317" cy="2542966"/>
            <a:chOff x="2610310" y="2032623"/>
            <a:chExt cx="1946784" cy="2542966"/>
          </a:xfrm>
        </p:grpSpPr>
        <p:sp>
          <p:nvSpPr>
            <p:cNvPr id="10" name="Down Arrow 9"/>
            <p:cNvSpPr/>
            <p:nvPr/>
          </p:nvSpPr>
          <p:spPr>
            <a:xfrm>
              <a:off x="3451619" y="2525563"/>
              <a:ext cx="815533" cy="2050026"/>
            </a:xfrm>
            <a:prstGeom prst="downArrow">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2610310" y="2032623"/>
              <a:ext cx="1946784" cy="400110"/>
            </a:xfrm>
            <a:prstGeom prst="rect">
              <a:avLst/>
            </a:prstGeom>
            <a:noFill/>
            <a:ln>
              <a:solidFill>
                <a:schemeClr val="accent3"/>
              </a:solidFill>
            </a:ln>
          </p:spPr>
          <p:txBody>
            <a:bodyPr wrap="square" rtlCol="0">
              <a:spAutoFit/>
            </a:bodyPr>
            <a:lstStyle/>
            <a:p>
              <a:r>
                <a:rPr lang="en-US" sz="2000" dirty="0"/>
                <a:t>1</a:t>
              </a:r>
              <a:r>
                <a:rPr lang="en-US" sz="2000" baseline="30000" dirty="0"/>
                <a:t>st</a:t>
              </a:r>
              <a:r>
                <a:rPr lang="en-US" sz="2000" dirty="0"/>
                <a:t> – Review Amount</a:t>
              </a:r>
            </a:p>
          </p:txBody>
        </p:sp>
      </p:grpSp>
      <p:pic>
        <p:nvPicPr>
          <p:cNvPr id="8" name="Picture 7" descr="screenshot of CFSGA Title I tabs">
            <a:extLst>
              <a:ext uri="{FF2B5EF4-FFF2-40B4-BE49-F238E27FC236}">
                <a16:creationId xmlns:a16="http://schemas.microsoft.com/office/drawing/2014/main" id="{8A3CF1B3-69C0-4A54-B8DE-9AB7578BF8E4}"/>
              </a:ext>
            </a:extLst>
          </p:cNvPr>
          <p:cNvPicPr>
            <a:picLocks noChangeAspect="1"/>
          </p:cNvPicPr>
          <p:nvPr/>
        </p:nvPicPr>
        <p:blipFill>
          <a:blip r:embed="rId3"/>
          <a:stretch>
            <a:fillRect/>
          </a:stretch>
        </p:blipFill>
        <p:spPr>
          <a:xfrm>
            <a:off x="507319" y="4091913"/>
            <a:ext cx="11466543" cy="1635787"/>
          </a:xfrm>
          <a:prstGeom prst="rect">
            <a:avLst/>
          </a:prstGeom>
        </p:spPr>
      </p:pic>
      <p:sp>
        <p:nvSpPr>
          <p:cNvPr id="4" name="Title 3"/>
          <p:cNvSpPr>
            <a:spLocks noGrp="1"/>
          </p:cNvSpPr>
          <p:nvPr>
            <p:ph type="title"/>
          </p:nvPr>
        </p:nvSpPr>
        <p:spPr>
          <a:xfrm>
            <a:off x="86662" y="0"/>
            <a:ext cx="10515600" cy="988601"/>
          </a:xfrm>
        </p:spPr>
        <p:txBody>
          <a:bodyPr/>
          <a:lstStyle/>
          <a:p>
            <a:r>
              <a:rPr lang="en-US" dirty="0"/>
              <a:t>CFSGA Title IA Tabs – Neglected Set Aside</a:t>
            </a:r>
          </a:p>
        </p:txBody>
      </p:sp>
    </p:spTree>
    <p:extLst>
      <p:ext uri="{BB962C8B-B14F-4D97-AF65-F5344CB8AC3E}">
        <p14:creationId xmlns:p14="http://schemas.microsoft.com/office/powerpoint/2010/main" val="2879019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r>
              <a:rPr lang="en-US"/>
              <a:t> Presentation Title | </a:t>
            </a:r>
            <a:fld id="{C26AAFF7-C4D7-4A72-B8FA-A17532192431}" type="slidenum">
              <a:rPr lang="en-US" smtClean="0"/>
              <a:pPr/>
              <a:t>41</a:t>
            </a:fld>
            <a:endParaRPr lang="en-US" dirty="0"/>
          </a:p>
        </p:txBody>
      </p:sp>
      <p:pic>
        <p:nvPicPr>
          <p:cNvPr id="9" name="Picture 8" descr="CFSGA Set-asides">
            <a:extLst>
              <a:ext uri="{FF2B5EF4-FFF2-40B4-BE49-F238E27FC236}">
                <a16:creationId xmlns:a16="http://schemas.microsoft.com/office/drawing/2014/main" id="{5F023213-4399-4AEF-AB78-20F3F9141907}"/>
              </a:ext>
            </a:extLst>
          </p:cNvPr>
          <p:cNvPicPr>
            <a:picLocks noChangeAspect="1"/>
          </p:cNvPicPr>
          <p:nvPr/>
        </p:nvPicPr>
        <p:blipFill>
          <a:blip r:embed="rId3"/>
          <a:stretch>
            <a:fillRect/>
          </a:stretch>
        </p:blipFill>
        <p:spPr>
          <a:xfrm>
            <a:off x="434304" y="1244996"/>
            <a:ext cx="9922824" cy="5150778"/>
          </a:xfrm>
          <a:prstGeom prst="rect">
            <a:avLst/>
          </a:prstGeom>
        </p:spPr>
      </p:pic>
      <p:sp>
        <p:nvSpPr>
          <p:cNvPr id="4" name="Title 3"/>
          <p:cNvSpPr>
            <a:spLocks noGrp="1"/>
          </p:cNvSpPr>
          <p:nvPr>
            <p:ph type="title"/>
          </p:nvPr>
        </p:nvSpPr>
        <p:spPr/>
        <p:txBody>
          <a:bodyPr>
            <a:normAutofit fontScale="90000"/>
          </a:bodyPr>
          <a:lstStyle/>
          <a:p>
            <a:r>
              <a:rPr lang="en-US" dirty="0"/>
              <a:t>1</a:t>
            </a:r>
            <a:r>
              <a:rPr lang="en-US" baseline="30000" dirty="0"/>
              <a:t>st</a:t>
            </a:r>
            <a:r>
              <a:rPr lang="en-US" dirty="0"/>
              <a:t> – Allocations/Set-Aside Tab:  </a:t>
            </a:r>
            <a:br>
              <a:rPr lang="en-US" dirty="0"/>
            </a:br>
            <a:r>
              <a:rPr lang="en-US" dirty="0"/>
              <a:t>	 Set-Aside Amount</a:t>
            </a:r>
          </a:p>
        </p:txBody>
      </p:sp>
    </p:spTree>
    <p:extLst>
      <p:ext uri="{BB962C8B-B14F-4D97-AF65-F5344CB8AC3E}">
        <p14:creationId xmlns:p14="http://schemas.microsoft.com/office/powerpoint/2010/main" val="94242960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CD863BB-80C7-49AC-86C6-95E7AFF38FE8}"/>
              </a:ext>
            </a:extLst>
          </p:cNvPr>
          <p:cNvSpPr>
            <a:spLocks noGrp="1"/>
          </p:cNvSpPr>
          <p:nvPr>
            <p:ph type="sldNum" sz="quarter" idx="12"/>
          </p:nvPr>
        </p:nvSpPr>
        <p:spPr/>
        <p:txBody>
          <a:bodyPr/>
          <a:lstStyle/>
          <a:p>
            <a:r>
              <a:rPr lang="en-US"/>
              <a:t> Presentation Title | </a:t>
            </a:r>
            <a:fld id="{C26AAFF7-C4D7-4A72-B8FA-A17532192431}" type="slidenum">
              <a:rPr lang="en-US" smtClean="0"/>
              <a:pPr/>
              <a:t>42</a:t>
            </a:fld>
            <a:endParaRPr lang="en-US" dirty="0"/>
          </a:p>
        </p:txBody>
      </p:sp>
      <p:pic>
        <p:nvPicPr>
          <p:cNvPr id="15" name="Picture 14" descr="screenshot of CFSGA Neglected tab">
            <a:extLst>
              <a:ext uri="{FF2B5EF4-FFF2-40B4-BE49-F238E27FC236}">
                <a16:creationId xmlns:a16="http://schemas.microsoft.com/office/drawing/2014/main" id="{7D81F1C8-C750-4C2A-96D9-E2F93A522622}"/>
              </a:ext>
            </a:extLst>
          </p:cNvPr>
          <p:cNvPicPr>
            <a:picLocks noChangeAspect="1"/>
          </p:cNvPicPr>
          <p:nvPr/>
        </p:nvPicPr>
        <p:blipFill>
          <a:blip r:embed="rId3"/>
          <a:stretch>
            <a:fillRect/>
          </a:stretch>
        </p:blipFill>
        <p:spPr>
          <a:xfrm>
            <a:off x="193673" y="1304679"/>
            <a:ext cx="11429435" cy="4727151"/>
          </a:xfrm>
          <a:prstGeom prst="rect">
            <a:avLst/>
          </a:prstGeom>
        </p:spPr>
      </p:pic>
      <p:sp>
        <p:nvSpPr>
          <p:cNvPr id="4" name="Title 3">
            <a:extLst>
              <a:ext uri="{FF2B5EF4-FFF2-40B4-BE49-F238E27FC236}">
                <a16:creationId xmlns:a16="http://schemas.microsoft.com/office/drawing/2014/main" id="{727530D0-2B30-4F2B-B25E-9815262B52A8}"/>
              </a:ext>
            </a:extLst>
          </p:cNvPr>
          <p:cNvSpPr>
            <a:spLocks noGrp="1"/>
          </p:cNvSpPr>
          <p:nvPr>
            <p:ph type="title"/>
          </p:nvPr>
        </p:nvSpPr>
        <p:spPr/>
        <p:txBody>
          <a:bodyPr/>
          <a:lstStyle/>
          <a:p>
            <a:r>
              <a:rPr lang="en-US" dirty="0"/>
              <a:t>T1-A Neglected Set-Aside – CSFGA plan </a:t>
            </a:r>
          </a:p>
        </p:txBody>
      </p:sp>
    </p:spTree>
    <p:extLst>
      <p:ext uri="{BB962C8B-B14F-4D97-AF65-F5344CB8AC3E}">
        <p14:creationId xmlns:p14="http://schemas.microsoft.com/office/powerpoint/2010/main" val="235918569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Neg set-aside tab instructions">
            <a:extLst>
              <a:ext uri="{FF2B5EF4-FFF2-40B4-BE49-F238E27FC236}">
                <a16:creationId xmlns:a16="http://schemas.microsoft.com/office/drawing/2014/main" id="{9F755B74-537A-4A21-B612-296EC11746D3}"/>
              </a:ext>
            </a:extLst>
          </p:cNvPr>
          <p:cNvPicPr>
            <a:picLocks noChangeAspect="1"/>
          </p:cNvPicPr>
          <p:nvPr/>
        </p:nvPicPr>
        <p:blipFill>
          <a:blip r:embed="rId3"/>
          <a:stretch>
            <a:fillRect/>
          </a:stretch>
        </p:blipFill>
        <p:spPr>
          <a:xfrm>
            <a:off x="6096000" y="2296901"/>
            <a:ext cx="5781237" cy="4496982"/>
          </a:xfrm>
          <a:prstGeom prst="rect">
            <a:avLst/>
          </a:prstGeom>
          <a:ln>
            <a:solidFill>
              <a:schemeClr val="bg2"/>
            </a:solidFill>
          </a:ln>
        </p:spPr>
      </p:pic>
      <p:sp>
        <p:nvSpPr>
          <p:cNvPr id="9" name="Down Arrow 9" descr="arrow">
            <a:extLst>
              <a:ext uri="{FF2B5EF4-FFF2-40B4-BE49-F238E27FC236}">
                <a16:creationId xmlns:a16="http://schemas.microsoft.com/office/drawing/2014/main" id="{0B77E722-4269-4203-A96B-41A72007895E}"/>
              </a:ext>
            </a:extLst>
          </p:cNvPr>
          <p:cNvSpPr/>
          <p:nvPr/>
        </p:nvSpPr>
        <p:spPr>
          <a:xfrm rot="19105229">
            <a:off x="7514207" y="1361644"/>
            <a:ext cx="309026" cy="97963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Neg set-aside tab instructions">
            <a:extLst>
              <a:ext uri="{FF2B5EF4-FFF2-40B4-BE49-F238E27FC236}">
                <a16:creationId xmlns:a16="http://schemas.microsoft.com/office/drawing/2014/main" id="{F4201F71-5AFE-44E6-A610-F1CF547205CD}"/>
              </a:ext>
            </a:extLst>
          </p:cNvPr>
          <p:cNvPicPr>
            <a:picLocks noChangeAspect="1"/>
          </p:cNvPicPr>
          <p:nvPr/>
        </p:nvPicPr>
        <p:blipFill>
          <a:blip r:embed="rId4"/>
          <a:stretch>
            <a:fillRect/>
          </a:stretch>
        </p:blipFill>
        <p:spPr>
          <a:xfrm>
            <a:off x="135650" y="2296901"/>
            <a:ext cx="5292050" cy="4496982"/>
          </a:xfrm>
          <a:prstGeom prst="rect">
            <a:avLst/>
          </a:prstGeom>
          <a:ln>
            <a:solidFill>
              <a:schemeClr val="bg2"/>
            </a:solidFill>
          </a:ln>
        </p:spPr>
      </p:pic>
      <p:sp>
        <p:nvSpPr>
          <p:cNvPr id="8" name="Down Arrow 10" descr="arrow">
            <a:extLst>
              <a:ext uri="{FF2B5EF4-FFF2-40B4-BE49-F238E27FC236}">
                <a16:creationId xmlns:a16="http://schemas.microsoft.com/office/drawing/2014/main" id="{54BEDCE4-B2D2-4E83-B7A2-928AC3118F4E}"/>
              </a:ext>
            </a:extLst>
          </p:cNvPr>
          <p:cNvSpPr/>
          <p:nvPr/>
        </p:nvSpPr>
        <p:spPr>
          <a:xfrm rot="2923342">
            <a:off x="3000250" y="1362242"/>
            <a:ext cx="309026" cy="9863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7CCC6AF3-9972-49FA-A447-BA75C35089FB}"/>
              </a:ext>
            </a:extLst>
          </p:cNvPr>
          <p:cNvSpPr txBox="1"/>
          <p:nvPr/>
        </p:nvSpPr>
        <p:spPr>
          <a:xfrm>
            <a:off x="3640419" y="1085702"/>
            <a:ext cx="3683899" cy="1200329"/>
          </a:xfrm>
          <a:prstGeom prst="rect">
            <a:avLst/>
          </a:prstGeom>
          <a:noFill/>
        </p:spPr>
        <p:txBody>
          <a:bodyPr wrap="square" rtlCol="0">
            <a:spAutoFit/>
          </a:bodyPr>
          <a:lstStyle/>
          <a:p>
            <a:r>
              <a:rPr lang="en-US" sz="2400" dirty="0"/>
              <a:t>Choose either one OR both depending on Consultation conversation</a:t>
            </a:r>
          </a:p>
        </p:txBody>
      </p:sp>
      <p:sp>
        <p:nvSpPr>
          <p:cNvPr id="4" name="Title 3">
            <a:extLst>
              <a:ext uri="{FF2B5EF4-FFF2-40B4-BE49-F238E27FC236}">
                <a16:creationId xmlns:a16="http://schemas.microsoft.com/office/drawing/2014/main" id="{511929C3-DD0A-441C-BB73-E361342E0E64}"/>
              </a:ext>
            </a:extLst>
          </p:cNvPr>
          <p:cNvSpPr>
            <a:spLocks noGrp="1"/>
          </p:cNvSpPr>
          <p:nvPr>
            <p:ph type="title"/>
          </p:nvPr>
        </p:nvSpPr>
        <p:spPr>
          <a:xfrm>
            <a:off x="332704" y="97101"/>
            <a:ext cx="10515600" cy="988601"/>
          </a:xfrm>
        </p:spPr>
        <p:txBody>
          <a:bodyPr/>
          <a:lstStyle/>
          <a:p>
            <a:r>
              <a:rPr lang="en-US" dirty="0"/>
              <a:t>District Program vs Facility Program</a:t>
            </a:r>
          </a:p>
        </p:txBody>
      </p:sp>
    </p:spTree>
    <p:extLst>
      <p:ext uri="{BB962C8B-B14F-4D97-AF65-F5344CB8AC3E}">
        <p14:creationId xmlns:p14="http://schemas.microsoft.com/office/powerpoint/2010/main" val="264114887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Neg set-aside tab instructions - add consultation letter">
            <a:extLst>
              <a:ext uri="{FF2B5EF4-FFF2-40B4-BE49-F238E27FC236}">
                <a16:creationId xmlns:a16="http://schemas.microsoft.com/office/drawing/2014/main" id="{F63B34D2-5FAD-491A-9DD8-75D55DEA5B55}"/>
              </a:ext>
            </a:extLst>
          </p:cNvPr>
          <p:cNvPicPr>
            <a:picLocks noGrp="1" noChangeAspect="1"/>
          </p:cNvPicPr>
          <p:nvPr>
            <p:ph idx="13"/>
          </p:nvPr>
        </p:nvPicPr>
        <p:blipFill>
          <a:blip r:embed="rId3"/>
          <a:stretch>
            <a:fillRect/>
          </a:stretch>
        </p:blipFill>
        <p:spPr>
          <a:xfrm>
            <a:off x="6303313" y="1102192"/>
            <a:ext cx="5681662" cy="5755808"/>
          </a:xfrm>
          <a:prstGeom prst="rect">
            <a:avLst/>
          </a:prstGeom>
        </p:spPr>
      </p:pic>
      <p:sp>
        <p:nvSpPr>
          <p:cNvPr id="8" name="Arrow: Right 7" descr="arrow">
            <a:extLst>
              <a:ext uri="{FF2B5EF4-FFF2-40B4-BE49-F238E27FC236}">
                <a16:creationId xmlns:a16="http://schemas.microsoft.com/office/drawing/2014/main" id="{33FCF788-7BB0-4C0F-8E64-49DE2DB2D4A5}"/>
              </a:ext>
            </a:extLst>
          </p:cNvPr>
          <p:cNvSpPr/>
          <p:nvPr/>
        </p:nvSpPr>
        <p:spPr>
          <a:xfrm rot="10800000">
            <a:off x="9725890" y="3428998"/>
            <a:ext cx="2028305" cy="117625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screenshot of MOU">
            <a:extLst>
              <a:ext uri="{FF2B5EF4-FFF2-40B4-BE49-F238E27FC236}">
                <a16:creationId xmlns:a16="http://schemas.microsoft.com/office/drawing/2014/main" id="{E6049D65-8BEE-4B97-AC32-3435438D2F40}"/>
              </a:ext>
            </a:extLst>
          </p:cNvPr>
          <p:cNvPicPr>
            <a:picLocks noChangeAspect="1"/>
          </p:cNvPicPr>
          <p:nvPr/>
        </p:nvPicPr>
        <p:blipFill>
          <a:blip r:embed="rId4"/>
          <a:stretch>
            <a:fillRect/>
          </a:stretch>
        </p:blipFill>
        <p:spPr>
          <a:xfrm>
            <a:off x="3595298" y="4609332"/>
            <a:ext cx="2276795" cy="2062453"/>
          </a:xfrm>
          <a:prstGeom prst="rect">
            <a:avLst/>
          </a:prstGeom>
        </p:spPr>
      </p:pic>
      <p:pic>
        <p:nvPicPr>
          <p:cNvPr id="10" name="Picture 9" descr="screenshot of MOU">
            <a:extLst>
              <a:ext uri="{FF2B5EF4-FFF2-40B4-BE49-F238E27FC236}">
                <a16:creationId xmlns:a16="http://schemas.microsoft.com/office/drawing/2014/main" id="{7FE7AD98-FD74-41AD-80AE-AE3C35C35D92}"/>
              </a:ext>
            </a:extLst>
          </p:cNvPr>
          <p:cNvPicPr>
            <a:picLocks noChangeAspect="1"/>
          </p:cNvPicPr>
          <p:nvPr/>
        </p:nvPicPr>
        <p:blipFill>
          <a:blip r:embed="rId5"/>
          <a:stretch>
            <a:fillRect/>
          </a:stretch>
        </p:blipFill>
        <p:spPr>
          <a:xfrm>
            <a:off x="3595298" y="1586773"/>
            <a:ext cx="2293390" cy="2943485"/>
          </a:xfrm>
          <a:prstGeom prst="rect">
            <a:avLst/>
          </a:prstGeom>
        </p:spPr>
      </p:pic>
      <p:sp>
        <p:nvSpPr>
          <p:cNvPr id="12" name="TextBox 11">
            <a:extLst>
              <a:ext uri="{FF2B5EF4-FFF2-40B4-BE49-F238E27FC236}">
                <a16:creationId xmlns:a16="http://schemas.microsoft.com/office/drawing/2014/main" id="{1415DF8A-DDC4-47AC-B396-DBBF58006B8B}"/>
              </a:ext>
            </a:extLst>
          </p:cNvPr>
          <p:cNvSpPr txBox="1"/>
          <p:nvPr/>
        </p:nvSpPr>
        <p:spPr>
          <a:xfrm>
            <a:off x="4080273" y="1217441"/>
            <a:ext cx="3616830" cy="400110"/>
          </a:xfrm>
          <a:prstGeom prst="rect">
            <a:avLst/>
          </a:prstGeom>
          <a:noFill/>
        </p:spPr>
        <p:txBody>
          <a:bodyPr wrap="square" rtlCol="0">
            <a:spAutoFit/>
          </a:bodyPr>
          <a:lstStyle/>
          <a:p>
            <a:r>
              <a:rPr lang="en-US" sz="2000" b="1" dirty="0"/>
              <a:t>Current MOU</a:t>
            </a:r>
          </a:p>
        </p:txBody>
      </p:sp>
      <p:pic>
        <p:nvPicPr>
          <p:cNvPr id="13" name="Picture 12" descr="consultation letter">
            <a:extLst>
              <a:ext uri="{FF2B5EF4-FFF2-40B4-BE49-F238E27FC236}">
                <a16:creationId xmlns:a16="http://schemas.microsoft.com/office/drawing/2014/main" id="{5B16027B-F8C5-4F74-85E9-258F4C3D86D0}"/>
              </a:ext>
            </a:extLst>
          </p:cNvPr>
          <p:cNvPicPr>
            <a:picLocks noChangeAspect="1"/>
          </p:cNvPicPr>
          <p:nvPr/>
        </p:nvPicPr>
        <p:blipFill>
          <a:blip r:embed="rId6"/>
          <a:stretch>
            <a:fillRect/>
          </a:stretch>
        </p:blipFill>
        <p:spPr>
          <a:xfrm>
            <a:off x="207025" y="1617551"/>
            <a:ext cx="3121883" cy="3827700"/>
          </a:xfrm>
          <a:prstGeom prst="rect">
            <a:avLst/>
          </a:prstGeom>
          <a:ln>
            <a:solidFill>
              <a:schemeClr val="tx2"/>
            </a:solidFill>
          </a:ln>
        </p:spPr>
      </p:pic>
      <p:sp>
        <p:nvSpPr>
          <p:cNvPr id="9" name="TextBox 8">
            <a:extLst>
              <a:ext uri="{FF2B5EF4-FFF2-40B4-BE49-F238E27FC236}">
                <a16:creationId xmlns:a16="http://schemas.microsoft.com/office/drawing/2014/main" id="{A0998BC4-494D-4CD8-81FD-161559419AF0}"/>
              </a:ext>
            </a:extLst>
          </p:cNvPr>
          <p:cNvSpPr txBox="1"/>
          <p:nvPr/>
        </p:nvSpPr>
        <p:spPr>
          <a:xfrm>
            <a:off x="670756" y="1185369"/>
            <a:ext cx="3616830" cy="400110"/>
          </a:xfrm>
          <a:prstGeom prst="rect">
            <a:avLst/>
          </a:prstGeom>
          <a:noFill/>
        </p:spPr>
        <p:txBody>
          <a:bodyPr wrap="square" rtlCol="0">
            <a:spAutoFit/>
          </a:bodyPr>
          <a:lstStyle/>
          <a:p>
            <a:r>
              <a:rPr lang="en-US" sz="2000" b="1" dirty="0"/>
              <a:t>Consultation Letter </a:t>
            </a:r>
          </a:p>
        </p:txBody>
      </p:sp>
      <p:sp>
        <p:nvSpPr>
          <p:cNvPr id="4" name="Title 3">
            <a:extLst>
              <a:ext uri="{FF2B5EF4-FFF2-40B4-BE49-F238E27FC236}">
                <a16:creationId xmlns:a16="http://schemas.microsoft.com/office/drawing/2014/main" id="{727530D0-2B30-4F2B-B25E-9815262B52A8}"/>
              </a:ext>
            </a:extLst>
          </p:cNvPr>
          <p:cNvSpPr>
            <a:spLocks noGrp="1"/>
          </p:cNvSpPr>
          <p:nvPr>
            <p:ph type="title"/>
          </p:nvPr>
        </p:nvSpPr>
        <p:spPr/>
        <p:txBody>
          <a:bodyPr>
            <a:normAutofit/>
          </a:bodyPr>
          <a:lstStyle/>
          <a:p>
            <a:r>
              <a:rPr lang="en-US" dirty="0"/>
              <a:t>T1-A Neglected Set-Aside – Consultation   </a:t>
            </a:r>
          </a:p>
        </p:txBody>
      </p:sp>
    </p:spTree>
    <p:extLst>
      <p:ext uri="{BB962C8B-B14F-4D97-AF65-F5344CB8AC3E}">
        <p14:creationId xmlns:p14="http://schemas.microsoft.com/office/powerpoint/2010/main" val="330478031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CD863BB-80C7-49AC-86C6-95E7AFF38FE8}"/>
              </a:ext>
            </a:extLst>
          </p:cNvPr>
          <p:cNvSpPr>
            <a:spLocks noGrp="1"/>
          </p:cNvSpPr>
          <p:nvPr>
            <p:ph type="sldNum" sz="quarter" idx="12"/>
          </p:nvPr>
        </p:nvSpPr>
        <p:spPr/>
        <p:txBody>
          <a:bodyPr/>
          <a:lstStyle/>
          <a:p>
            <a:r>
              <a:rPr lang="en-US"/>
              <a:t> Presentation Title | </a:t>
            </a:r>
            <a:fld id="{C26AAFF7-C4D7-4A72-B8FA-A17532192431}" type="slidenum">
              <a:rPr lang="en-US" smtClean="0"/>
              <a:pPr/>
              <a:t>45</a:t>
            </a:fld>
            <a:endParaRPr lang="en-US" dirty="0"/>
          </a:p>
        </p:txBody>
      </p:sp>
      <p:sp>
        <p:nvSpPr>
          <p:cNvPr id="9" name="TextBox 8">
            <a:extLst>
              <a:ext uri="{FF2B5EF4-FFF2-40B4-BE49-F238E27FC236}">
                <a16:creationId xmlns:a16="http://schemas.microsoft.com/office/drawing/2014/main" id="{13D84BAE-5A9E-4366-8237-D1C4980F0CFF}"/>
              </a:ext>
            </a:extLst>
          </p:cNvPr>
          <p:cNvSpPr txBox="1"/>
          <p:nvPr/>
        </p:nvSpPr>
        <p:spPr>
          <a:xfrm>
            <a:off x="3997187" y="5104851"/>
            <a:ext cx="8079816" cy="1477328"/>
          </a:xfrm>
          <a:prstGeom prst="rect">
            <a:avLst/>
          </a:prstGeom>
          <a:noFill/>
        </p:spPr>
        <p:txBody>
          <a:bodyPr wrap="square" rtlCol="0">
            <a:spAutoFit/>
          </a:bodyPr>
          <a:lstStyle/>
          <a:p>
            <a:r>
              <a:rPr lang="en-US" b="1" dirty="0"/>
              <a:t>Good Example:  </a:t>
            </a:r>
            <a:r>
              <a:rPr lang="en-US" dirty="0"/>
              <a:t>$1000 District grant management costs, $1500 tutoring/mentor contract for neglected facility partner program, $2000 SEL intervention curriculum/supplies for district alternative high school.</a:t>
            </a:r>
            <a:br>
              <a:rPr lang="en-US" dirty="0"/>
            </a:br>
            <a:endParaRPr lang="en-US" dirty="0"/>
          </a:p>
          <a:p>
            <a:r>
              <a:rPr lang="en-US" b="1" dirty="0"/>
              <a:t>Poor Example:  </a:t>
            </a:r>
            <a:r>
              <a:rPr lang="en-US" dirty="0"/>
              <a:t>Neglected set-aside</a:t>
            </a:r>
          </a:p>
        </p:txBody>
      </p:sp>
      <p:pic>
        <p:nvPicPr>
          <p:cNvPr id="5" name="Picture 4" descr="neglected budget description">
            <a:extLst>
              <a:ext uri="{FF2B5EF4-FFF2-40B4-BE49-F238E27FC236}">
                <a16:creationId xmlns:a16="http://schemas.microsoft.com/office/drawing/2014/main" id="{8EA72AA7-BEEB-48F6-843D-2B73F66EA0BA}"/>
              </a:ext>
            </a:extLst>
          </p:cNvPr>
          <p:cNvPicPr>
            <a:picLocks noChangeAspect="1"/>
          </p:cNvPicPr>
          <p:nvPr/>
        </p:nvPicPr>
        <p:blipFill>
          <a:blip r:embed="rId3"/>
          <a:stretch>
            <a:fillRect/>
          </a:stretch>
        </p:blipFill>
        <p:spPr>
          <a:xfrm>
            <a:off x="3997187" y="1219436"/>
            <a:ext cx="8079816" cy="3966007"/>
          </a:xfrm>
          <a:prstGeom prst="rect">
            <a:avLst/>
          </a:prstGeom>
        </p:spPr>
      </p:pic>
      <p:sp>
        <p:nvSpPr>
          <p:cNvPr id="7" name="TextBox 6">
            <a:extLst>
              <a:ext uri="{FF2B5EF4-FFF2-40B4-BE49-F238E27FC236}">
                <a16:creationId xmlns:a16="http://schemas.microsoft.com/office/drawing/2014/main" id="{09298CCC-66A8-41B1-8DB9-FB8019AF7B07}"/>
              </a:ext>
            </a:extLst>
          </p:cNvPr>
          <p:cNvSpPr txBox="1"/>
          <p:nvPr/>
        </p:nvSpPr>
        <p:spPr>
          <a:xfrm>
            <a:off x="304801" y="1283604"/>
            <a:ext cx="2374231" cy="4893647"/>
          </a:xfrm>
          <a:prstGeom prst="rect">
            <a:avLst/>
          </a:prstGeom>
          <a:noFill/>
        </p:spPr>
        <p:txBody>
          <a:bodyPr wrap="square" rtlCol="0">
            <a:spAutoFit/>
          </a:bodyPr>
          <a:lstStyle/>
          <a:p>
            <a:r>
              <a:rPr lang="en-US" sz="2400" dirty="0"/>
              <a:t>Include any personnel paid with Title I-A in At-Risk/Neglected Set-Aside funds.</a:t>
            </a:r>
          </a:p>
          <a:p>
            <a:endParaRPr lang="en-US" sz="2400" dirty="0"/>
          </a:p>
          <a:p>
            <a:r>
              <a:rPr lang="en-US" sz="2400" dirty="0"/>
              <a:t>*Add a brief description for all applicable items or reference District and/or Facility plan. </a:t>
            </a:r>
          </a:p>
        </p:txBody>
      </p:sp>
      <p:sp>
        <p:nvSpPr>
          <p:cNvPr id="8" name="Arrow: Right 7" descr="arrow">
            <a:extLst>
              <a:ext uri="{FF2B5EF4-FFF2-40B4-BE49-F238E27FC236}">
                <a16:creationId xmlns:a16="http://schemas.microsoft.com/office/drawing/2014/main" id="{7313BA43-B40A-4D0F-93A1-331ED26660CA}"/>
              </a:ext>
            </a:extLst>
          </p:cNvPr>
          <p:cNvSpPr/>
          <p:nvPr/>
        </p:nvSpPr>
        <p:spPr>
          <a:xfrm>
            <a:off x="2679032" y="1459831"/>
            <a:ext cx="1556084" cy="818148"/>
          </a:xfrm>
          <a:prstGeom prst="rightArrow">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727530D0-2B30-4F2B-B25E-9815262B52A8}"/>
              </a:ext>
            </a:extLst>
          </p:cNvPr>
          <p:cNvSpPr>
            <a:spLocks noGrp="1"/>
          </p:cNvSpPr>
          <p:nvPr>
            <p:ph type="title"/>
          </p:nvPr>
        </p:nvSpPr>
        <p:spPr/>
        <p:txBody>
          <a:bodyPr/>
          <a:lstStyle/>
          <a:p>
            <a:r>
              <a:rPr lang="en-US" dirty="0"/>
              <a:t>T1-A Neglected Set-Aside - Budget </a:t>
            </a:r>
          </a:p>
        </p:txBody>
      </p:sp>
    </p:spTree>
    <p:extLst>
      <p:ext uri="{BB962C8B-B14F-4D97-AF65-F5344CB8AC3E}">
        <p14:creationId xmlns:p14="http://schemas.microsoft.com/office/powerpoint/2010/main" val="143152303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AB1D641-D157-45D3-A9AA-8D52727991C2}"/>
              </a:ext>
            </a:extLst>
          </p:cNvPr>
          <p:cNvSpPr>
            <a:spLocks noGrp="1"/>
          </p:cNvSpPr>
          <p:nvPr>
            <p:ph type="sldNum" sz="quarter" idx="12"/>
          </p:nvPr>
        </p:nvSpPr>
        <p:spPr/>
        <p:txBody>
          <a:bodyPr/>
          <a:lstStyle/>
          <a:p>
            <a:r>
              <a:rPr lang="en-US"/>
              <a:t> Presentation Title | </a:t>
            </a:r>
            <a:fld id="{C26AAFF7-C4D7-4A72-B8FA-A17532192431}" type="slidenum">
              <a:rPr lang="en-US" smtClean="0"/>
              <a:pPr/>
              <a:t>46</a:t>
            </a:fld>
            <a:endParaRPr lang="en-US" dirty="0"/>
          </a:p>
        </p:txBody>
      </p:sp>
      <p:graphicFrame>
        <p:nvGraphicFramePr>
          <p:cNvPr id="5" name="Diagram 4" descr="timeline for neglected set-aside">
            <a:extLst>
              <a:ext uri="{FF2B5EF4-FFF2-40B4-BE49-F238E27FC236}">
                <a16:creationId xmlns:a16="http://schemas.microsoft.com/office/drawing/2014/main" id="{1F03B684-9540-4DEB-821B-2F193315294F}"/>
              </a:ext>
            </a:extLst>
          </p:cNvPr>
          <p:cNvGraphicFramePr/>
          <p:nvPr>
            <p:extLst>
              <p:ext uri="{D42A27DB-BD31-4B8C-83A1-F6EECF244321}">
                <p14:modId xmlns:p14="http://schemas.microsoft.com/office/powerpoint/2010/main" val="1344012239"/>
              </p:ext>
            </p:extLst>
          </p:nvPr>
        </p:nvGraphicFramePr>
        <p:xfrm>
          <a:off x="465804" y="1808749"/>
          <a:ext cx="11260391" cy="41869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3">
            <a:extLst>
              <a:ext uri="{FF2B5EF4-FFF2-40B4-BE49-F238E27FC236}">
                <a16:creationId xmlns:a16="http://schemas.microsoft.com/office/drawing/2014/main" id="{4765C04F-0478-4BB1-B11E-9FC10E108B96}"/>
              </a:ext>
            </a:extLst>
          </p:cNvPr>
          <p:cNvSpPr>
            <a:spLocks noGrp="1"/>
          </p:cNvSpPr>
          <p:nvPr>
            <p:ph type="title"/>
          </p:nvPr>
        </p:nvSpPr>
        <p:spPr>
          <a:xfrm>
            <a:off x="0" y="0"/>
            <a:ext cx="10911146" cy="988601"/>
          </a:xfrm>
        </p:spPr>
        <p:txBody>
          <a:bodyPr>
            <a:normAutofit/>
          </a:bodyPr>
          <a:lstStyle/>
          <a:p>
            <a:r>
              <a:rPr lang="en-US" sz="3000" dirty="0"/>
              <a:t>Title IA Neglected Set-Aside:  Application/Budget Timeline</a:t>
            </a:r>
          </a:p>
        </p:txBody>
      </p:sp>
    </p:spTree>
    <p:extLst>
      <p:ext uri="{BB962C8B-B14F-4D97-AF65-F5344CB8AC3E}">
        <p14:creationId xmlns:p14="http://schemas.microsoft.com/office/powerpoint/2010/main" val="121944825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2B350C2-AE20-4C78-A0E2-8C46BF657AE3}"/>
              </a:ext>
            </a:extLst>
          </p:cNvPr>
          <p:cNvSpPr>
            <a:spLocks noGrp="1"/>
          </p:cNvSpPr>
          <p:nvPr>
            <p:ph type="sldNum" sz="quarter" idx="12"/>
          </p:nvPr>
        </p:nvSpPr>
        <p:spPr/>
        <p:txBody>
          <a:bodyPr/>
          <a:lstStyle/>
          <a:p>
            <a:r>
              <a:rPr lang="en-US"/>
              <a:t> Presentation Title | </a:t>
            </a:r>
            <a:fld id="{C26AAFF7-C4D7-4A72-B8FA-A17532192431}" type="slidenum">
              <a:rPr lang="en-US" smtClean="0"/>
              <a:pPr/>
              <a:t>47</a:t>
            </a:fld>
            <a:endParaRPr lang="en-US" dirty="0"/>
          </a:p>
        </p:txBody>
      </p:sp>
      <p:pic>
        <p:nvPicPr>
          <p:cNvPr id="3074" name="Picture 2" descr="Questions To Ask For Success | IT Support Georgetown, TX">
            <a:extLst>
              <a:ext uri="{FF2B5EF4-FFF2-40B4-BE49-F238E27FC236}">
                <a16:creationId xmlns:a16="http://schemas.microsoft.com/office/drawing/2014/main" id="{D7A0B842-03D8-4858-B8C0-95E5D5AEE4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9490" y="1538821"/>
            <a:ext cx="9114020" cy="5319179"/>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E4DABF7D-5B1B-4991-A5C2-85112F74B5D9}"/>
              </a:ext>
            </a:extLst>
          </p:cNvPr>
          <p:cNvSpPr>
            <a:spLocks noGrp="1"/>
          </p:cNvSpPr>
          <p:nvPr>
            <p:ph type="title"/>
          </p:nvPr>
        </p:nvSpPr>
        <p:spPr/>
        <p:txBody>
          <a:bodyPr/>
          <a:lstStyle/>
          <a:p>
            <a:r>
              <a:rPr lang="en-US" dirty="0"/>
              <a:t>Questions?   </a:t>
            </a:r>
          </a:p>
        </p:txBody>
      </p:sp>
    </p:spTree>
    <p:extLst>
      <p:ext uri="{BB962C8B-B14F-4D97-AF65-F5344CB8AC3E}">
        <p14:creationId xmlns:p14="http://schemas.microsoft.com/office/powerpoint/2010/main" val="224682029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0ED0603-65A0-4104-BE69-7A91BAD85CB0}"/>
              </a:ext>
            </a:extLst>
          </p:cNvPr>
          <p:cNvSpPr>
            <a:spLocks noGrp="1"/>
          </p:cNvSpPr>
          <p:nvPr>
            <p:ph type="ctrTitle"/>
          </p:nvPr>
        </p:nvSpPr>
        <p:spPr>
          <a:xfrm>
            <a:off x="104537" y="1347498"/>
            <a:ext cx="8829601" cy="1876899"/>
          </a:xfrm>
        </p:spPr>
        <p:txBody>
          <a:bodyPr/>
          <a:lstStyle/>
          <a:p>
            <a:r>
              <a:rPr lang="en-US" dirty="0"/>
              <a:t>Evaluation &amp; Reporting</a:t>
            </a:r>
          </a:p>
        </p:txBody>
      </p:sp>
      <p:sp>
        <p:nvSpPr>
          <p:cNvPr id="7" name="Slide Number Placeholder 1">
            <a:extLst>
              <a:ext uri="{FF2B5EF4-FFF2-40B4-BE49-F238E27FC236}">
                <a16:creationId xmlns:a16="http://schemas.microsoft.com/office/drawing/2014/main" id="{432B080C-6CBC-4920-B3CC-B406F19A3DBC}"/>
              </a:ext>
            </a:extLst>
          </p:cNvPr>
          <p:cNvSpPr>
            <a:spLocks noGrp="1"/>
          </p:cNvSpPr>
          <p:nvPr>
            <p:ph type="sldNum" sz="quarter" idx="12"/>
          </p:nvPr>
        </p:nvSpPr>
        <p:spPr>
          <a:xfrm>
            <a:off x="9230662" y="6395774"/>
            <a:ext cx="2743200" cy="365125"/>
          </a:xfrm>
        </p:spPr>
        <p:txBody>
          <a:bodyPr/>
          <a:lstStyle/>
          <a:p>
            <a:r>
              <a:rPr lang="en-US" dirty="0"/>
              <a:t> SY2021-22 | </a:t>
            </a:r>
            <a:fld id="{C26AAFF7-C4D7-4A72-B8FA-A17532192431}" type="slidenum">
              <a:rPr lang="en-US" smtClean="0"/>
              <a:pPr/>
              <a:t>48</a:t>
            </a:fld>
            <a:endParaRPr lang="en-US" dirty="0"/>
          </a:p>
        </p:txBody>
      </p:sp>
    </p:spTree>
    <p:extLst>
      <p:ext uri="{BB962C8B-B14F-4D97-AF65-F5344CB8AC3E}">
        <p14:creationId xmlns:p14="http://schemas.microsoft.com/office/powerpoint/2010/main" val="83883185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Evaluation/Reporting – Subpart 1 &amp; 2</a:t>
            </a:r>
          </a:p>
        </p:txBody>
      </p:sp>
      <p:sp>
        <p:nvSpPr>
          <p:cNvPr id="3" name="Content Placeholder 2"/>
          <p:cNvSpPr>
            <a:spLocks noGrp="1"/>
          </p:cNvSpPr>
          <p:nvPr>
            <p:ph idx="13"/>
          </p:nvPr>
        </p:nvSpPr>
        <p:spPr>
          <a:xfrm>
            <a:off x="218139" y="1155032"/>
            <a:ext cx="11620936" cy="5871409"/>
          </a:xfrm>
        </p:spPr>
        <p:txBody>
          <a:bodyPr>
            <a:normAutofit fontScale="85000" lnSpcReduction="10000"/>
          </a:bodyPr>
          <a:lstStyle/>
          <a:p>
            <a:pPr marL="0" indent="0">
              <a:buNone/>
            </a:pPr>
            <a:r>
              <a:rPr lang="en-US" dirty="0">
                <a:highlight>
                  <a:srgbClr val="00FF00"/>
                </a:highlight>
              </a:rPr>
              <a:t>On-line Evaluation tool </a:t>
            </a:r>
            <a:br>
              <a:rPr lang="en-US" dirty="0"/>
            </a:br>
            <a:r>
              <a:rPr lang="en-US" dirty="0"/>
              <a:t> </a:t>
            </a:r>
            <a:r>
              <a:rPr lang="en-US" sz="3300" dirty="0">
                <a:hlinkClick r:id="rId3"/>
              </a:rPr>
              <a:t>https://apps.sde.idaho.gov/NeglectedAndDelinquent/Year/27/Home/Home</a:t>
            </a:r>
            <a:br>
              <a:rPr lang="en-US" dirty="0"/>
            </a:br>
            <a:endParaRPr lang="en-US" dirty="0"/>
          </a:p>
          <a:p>
            <a:r>
              <a:rPr lang="en-US" dirty="0"/>
              <a:t>Enrollment/# Students served throughout the year</a:t>
            </a:r>
          </a:p>
          <a:p>
            <a:r>
              <a:rPr lang="en-US" dirty="0"/>
              <a:t># days Ed. Program operates</a:t>
            </a:r>
          </a:p>
          <a:p>
            <a:r>
              <a:rPr lang="en-US" dirty="0"/>
              <a:t>Demographics</a:t>
            </a:r>
          </a:p>
          <a:p>
            <a:r>
              <a:rPr lang="en-US" dirty="0"/>
              <a:t>Outcomes upon release &amp; w/in 90 days after exit</a:t>
            </a:r>
          </a:p>
          <a:p>
            <a:pPr lvl="1"/>
            <a:r>
              <a:rPr lang="en-US" dirty="0"/>
              <a:t>Diploma, GED, Credits, Job training, Employment </a:t>
            </a:r>
          </a:p>
          <a:p>
            <a:r>
              <a:rPr lang="en-US" dirty="0"/>
              <a:t>Academic Performance (pre/post for those students spending &gt;30 days)</a:t>
            </a:r>
          </a:p>
          <a:p>
            <a:pPr lvl="1"/>
            <a:r>
              <a:rPr lang="en-US" dirty="0"/>
              <a:t>Reading</a:t>
            </a:r>
          </a:p>
          <a:p>
            <a:pPr lvl="1"/>
            <a:r>
              <a:rPr lang="en-US" dirty="0"/>
              <a:t>Math</a:t>
            </a:r>
          </a:p>
        </p:txBody>
      </p:sp>
      <p:sp>
        <p:nvSpPr>
          <p:cNvPr id="5" name="Slide Number Placeholder 1">
            <a:extLst>
              <a:ext uri="{FF2B5EF4-FFF2-40B4-BE49-F238E27FC236}">
                <a16:creationId xmlns:a16="http://schemas.microsoft.com/office/drawing/2014/main" id="{6DC09CD8-223D-4F26-B10A-41860E9D5BD7}"/>
              </a:ext>
            </a:extLst>
          </p:cNvPr>
          <p:cNvSpPr>
            <a:spLocks noGrp="1"/>
          </p:cNvSpPr>
          <p:nvPr>
            <p:ph type="sldNum" sz="quarter" idx="12"/>
          </p:nvPr>
        </p:nvSpPr>
        <p:spPr>
          <a:xfrm>
            <a:off x="9230662" y="6395774"/>
            <a:ext cx="2743200" cy="365125"/>
          </a:xfrm>
        </p:spPr>
        <p:txBody>
          <a:bodyPr/>
          <a:lstStyle/>
          <a:p>
            <a:r>
              <a:rPr lang="en-US" dirty="0"/>
              <a:t> SY2021-22 | </a:t>
            </a:r>
            <a:fld id="{C26AAFF7-C4D7-4A72-B8FA-A17532192431}" type="slidenum">
              <a:rPr lang="en-US" smtClean="0"/>
              <a:pPr/>
              <a:t>49</a:t>
            </a:fld>
            <a:endParaRPr lang="en-US" dirty="0"/>
          </a:p>
        </p:txBody>
      </p:sp>
    </p:spTree>
    <p:extLst>
      <p:ext uri="{BB962C8B-B14F-4D97-AF65-F5344CB8AC3E}">
        <p14:creationId xmlns:p14="http://schemas.microsoft.com/office/powerpoint/2010/main" val="26949254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FDB751A8-E534-43FA-8474-0E0CEBAC8E97}"/>
              </a:ext>
            </a:extLst>
          </p:cNvPr>
          <p:cNvSpPr txBox="1">
            <a:spLocks/>
          </p:cNvSpPr>
          <p:nvPr/>
        </p:nvSpPr>
        <p:spPr>
          <a:xfrm>
            <a:off x="9448800" y="649287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lumMod val="90000"/>
                    <a:lumOff val="1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 SY2021-22 | </a:t>
            </a:r>
            <a:fld id="{C26AAFF7-C4D7-4A72-B8FA-A17532192431}" type="slidenum">
              <a:rPr lang="en-US" smtClean="0"/>
              <a:pPr/>
              <a:t>5</a:t>
            </a:fld>
            <a:endParaRPr lang="en-US" dirty="0"/>
          </a:p>
        </p:txBody>
      </p:sp>
      <p:sp>
        <p:nvSpPr>
          <p:cNvPr id="3" name="Content Placeholder 2"/>
          <p:cNvSpPr>
            <a:spLocks noGrp="1"/>
          </p:cNvSpPr>
          <p:nvPr>
            <p:ph idx="13"/>
          </p:nvPr>
        </p:nvSpPr>
        <p:spPr>
          <a:xfrm>
            <a:off x="191619" y="666601"/>
            <a:ext cx="11808762" cy="6504219"/>
          </a:xfrm>
        </p:spPr>
        <p:txBody>
          <a:bodyPr>
            <a:normAutofit fontScale="47500" lnSpcReduction="20000"/>
          </a:bodyPr>
          <a:lstStyle/>
          <a:p>
            <a:pPr marL="0" indent="0">
              <a:buNone/>
            </a:pPr>
            <a:endParaRPr lang="en-US" sz="6700" b="1" dirty="0"/>
          </a:p>
          <a:p>
            <a:pPr marL="0" indent="0">
              <a:buNone/>
            </a:pPr>
            <a:r>
              <a:rPr lang="en-US" sz="6700" b="1" dirty="0"/>
              <a:t>Neglected:</a:t>
            </a:r>
            <a:r>
              <a:rPr lang="en-US" sz="6700" dirty="0"/>
              <a:t> Children live in neglected facilities (usually a group foster care facility) due to neglect, abandonment, or death of parents-guardians </a:t>
            </a:r>
          </a:p>
          <a:p>
            <a:pPr marL="0" indent="0">
              <a:buNone/>
            </a:pPr>
            <a:r>
              <a:rPr lang="en-US" sz="6700" dirty="0"/>
              <a:t>	</a:t>
            </a:r>
            <a:r>
              <a:rPr lang="en-US" sz="6700" i="1" dirty="0"/>
              <a:t>(Attend school on-site, off-site or virtually)</a:t>
            </a:r>
          </a:p>
          <a:p>
            <a:pPr marL="0" indent="0">
              <a:buNone/>
            </a:pPr>
            <a:endParaRPr lang="en-US" sz="3600" dirty="0"/>
          </a:p>
          <a:p>
            <a:pPr marL="0" indent="0">
              <a:buNone/>
            </a:pPr>
            <a:r>
              <a:rPr lang="en-US" sz="7200" b="1" i="1" dirty="0">
                <a:solidFill>
                  <a:schemeClr val="accent5">
                    <a:lumMod val="50000"/>
                  </a:schemeClr>
                </a:solidFill>
              </a:rPr>
              <a:t>16-1602 Idaho Code - Definition</a:t>
            </a:r>
            <a:br>
              <a:rPr lang="en-US" sz="7200" b="1" i="1" dirty="0">
                <a:solidFill>
                  <a:schemeClr val="accent5">
                    <a:lumMod val="50000"/>
                  </a:schemeClr>
                </a:solidFill>
              </a:rPr>
            </a:br>
            <a:r>
              <a:rPr lang="en-US" sz="6000" b="1" i="1" dirty="0">
                <a:solidFill>
                  <a:schemeClr val="tx1"/>
                </a:solidFill>
              </a:rPr>
              <a:t>“</a:t>
            </a:r>
            <a:r>
              <a:rPr lang="en-US" sz="6000" dirty="0">
                <a:solidFill>
                  <a:schemeClr val="tx1"/>
                </a:solidFill>
              </a:rPr>
              <a:t>Neglected” means a child:</a:t>
            </a:r>
          </a:p>
          <a:p>
            <a:r>
              <a:rPr lang="en-US" sz="4200" dirty="0">
                <a:solidFill>
                  <a:schemeClr val="tx1"/>
                </a:solidFill>
              </a:rPr>
              <a:t>(a)  Who is without proper parental care and control, or subsistence, medical or other care or control necessary for his well-being because of the conduct or omission of his parents, guardian or other custodian or their neglect or refusal to provide them; however, no child whose parent or guardian chooses for such child treatment by prayers through spiritual means alone in lieu of medical treatment shall be deemed for that reason alone to be neglected or lack parental care necessary for his health and well-being, but this subsection shall not prevent the court from acting pursuant to section </a:t>
            </a:r>
            <a:r>
              <a:rPr lang="en-US" sz="4200" u="sng" dirty="0">
                <a:solidFill>
                  <a:schemeClr val="tx1"/>
                </a:solidFill>
                <a:hlinkClick r:id="rId3"/>
              </a:rPr>
              <a:t>16-1627</a:t>
            </a:r>
            <a:r>
              <a:rPr lang="en-US" sz="4200" dirty="0">
                <a:solidFill>
                  <a:schemeClr val="tx1"/>
                </a:solidFill>
              </a:rPr>
              <a:t>, Idaho Code; or</a:t>
            </a:r>
          </a:p>
          <a:p>
            <a:r>
              <a:rPr lang="en-US" sz="4200" dirty="0">
                <a:solidFill>
                  <a:schemeClr val="tx1"/>
                </a:solidFill>
              </a:rPr>
              <a:t>(b)  Whose parents, guardian or other custodian are unable to discharge their responsibilities to and for the child and, as a result of such inability, the child lacks the parental care necessary for his health, safety or well-being; or</a:t>
            </a:r>
          </a:p>
          <a:p>
            <a:r>
              <a:rPr lang="en-US" sz="4200" dirty="0">
                <a:solidFill>
                  <a:schemeClr val="tx1"/>
                </a:solidFill>
              </a:rPr>
              <a:t>(c)  Who has been placed for care or adoption in violation of law; or</a:t>
            </a:r>
          </a:p>
          <a:p>
            <a:r>
              <a:rPr lang="en-US" sz="4200" dirty="0">
                <a:solidFill>
                  <a:schemeClr val="tx1"/>
                </a:solidFill>
              </a:rPr>
              <a:t>(d)  Who is without proper education because of the failure to comply with section </a:t>
            </a:r>
            <a:r>
              <a:rPr lang="en-US" sz="4200" u="sng" dirty="0">
                <a:solidFill>
                  <a:schemeClr val="tx1"/>
                </a:solidFill>
                <a:hlinkClick r:id="rId4"/>
              </a:rPr>
              <a:t>33-202</a:t>
            </a:r>
            <a:r>
              <a:rPr lang="en-US" sz="4200" dirty="0">
                <a:solidFill>
                  <a:schemeClr val="tx1"/>
                </a:solidFill>
              </a:rPr>
              <a:t>, Idaho Code.</a:t>
            </a:r>
          </a:p>
        </p:txBody>
      </p:sp>
      <p:sp>
        <p:nvSpPr>
          <p:cNvPr id="2" name="Title 1"/>
          <p:cNvSpPr>
            <a:spLocks noGrp="1"/>
          </p:cNvSpPr>
          <p:nvPr>
            <p:ph type="title"/>
          </p:nvPr>
        </p:nvSpPr>
        <p:spPr/>
        <p:txBody>
          <a:bodyPr/>
          <a:lstStyle/>
          <a:p>
            <a:r>
              <a:rPr lang="en-US" dirty="0"/>
              <a:t>Neglected:  Who are these youth?</a:t>
            </a:r>
          </a:p>
        </p:txBody>
      </p:sp>
    </p:spTree>
    <p:extLst>
      <p:ext uri="{BB962C8B-B14F-4D97-AF65-F5344CB8AC3E}">
        <p14:creationId xmlns:p14="http://schemas.microsoft.com/office/powerpoint/2010/main" val="64653247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r>
              <a:rPr lang="en-US"/>
              <a:t> Presentation Title | </a:t>
            </a:r>
            <a:fld id="{C26AAFF7-C4D7-4A72-B8FA-A17532192431}" type="slidenum">
              <a:rPr lang="en-US" smtClean="0"/>
              <a:pPr/>
              <a:t>50</a:t>
            </a:fld>
            <a:endParaRPr lang="en-US" dirty="0"/>
          </a:p>
        </p:txBody>
      </p:sp>
      <p:grpSp>
        <p:nvGrpSpPr>
          <p:cNvPr id="10" name="Group 9" descr="arrow - click here"/>
          <p:cNvGrpSpPr/>
          <p:nvPr/>
        </p:nvGrpSpPr>
        <p:grpSpPr>
          <a:xfrm rot="10800000">
            <a:off x="9401442" y="4858742"/>
            <a:ext cx="1530350" cy="550545"/>
            <a:chOff x="3401567" y="3803903"/>
            <a:chExt cx="1530350" cy="550545"/>
          </a:xfrm>
        </p:grpSpPr>
        <p:sp>
          <p:nvSpPr>
            <p:cNvPr id="11" name="object 7"/>
            <p:cNvSpPr/>
            <p:nvPr/>
          </p:nvSpPr>
          <p:spPr>
            <a:xfrm>
              <a:off x="3401567" y="3803903"/>
              <a:ext cx="1530350" cy="550545"/>
            </a:xfrm>
            <a:custGeom>
              <a:avLst/>
              <a:gdLst/>
              <a:ahLst/>
              <a:cxnLst/>
              <a:rect l="l" t="t" r="r" b="b"/>
              <a:pathLst>
                <a:path w="1530350" h="550545">
                  <a:moveTo>
                    <a:pt x="1255014" y="0"/>
                  </a:moveTo>
                  <a:lnTo>
                    <a:pt x="1255014" y="137541"/>
                  </a:lnTo>
                  <a:lnTo>
                    <a:pt x="0" y="137541"/>
                  </a:lnTo>
                  <a:lnTo>
                    <a:pt x="0" y="412623"/>
                  </a:lnTo>
                  <a:lnTo>
                    <a:pt x="1255014" y="412623"/>
                  </a:lnTo>
                  <a:lnTo>
                    <a:pt x="1255014" y="550164"/>
                  </a:lnTo>
                  <a:lnTo>
                    <a:pt x="1530096" y="275082"/>
                  </a:lnTo>
                  <a:lnTo>
                    <a:pt x="1255014" y="0"/>
                  </a:lnTo>
                  <a:close/>
                </a:path>
              </a:pathLst>
            </a:custGeom>
            <a:solidFill>
              <a:srgbClr val="00B0F0"/>
            </a:solidFill>
          </p:spPr>
          <p:txBody>
            <a:bodyPr wrap="square" lIns="0" tIns="0" rIns="0" bIns="0" rtlCol="0"/>
            <a:lstStyle/>
            <a:p>
              <a:endParaRPr/>
            </a:p>
          </p:txBody>
        </p:sp>
        <p:sp>
          <p:nvSpPr>
            <p:cNvPr id="12" name="object 9"/>
            <p:cNvSpPr txBox="1"/>
            <p:nvPr/>
          </p:nvSpPr>
          <p:spPr>
            <a:xfrm rot="10800000">
              <a:off x="3621149" y="3913657"/>
              <a:ext cx="951865" cy="299720"/>
            </a:xfrm>
            <a:prstGeom prst="rect">
              <a:avLst/>
            </a:prstGeom>
          </p:spPr>
          <p:txBody>
            <a:bodyPr vert="horz" wrap="square" lIns="0" tIns="12700" rIns="0" bIns="0" rtlCol="0">
              <a:spAutoFit/>
            </a:bodyPr>
            <a:lstStyle/>
            <a:p>
              <a:pPr marL="12700">
                <a:lnSpc>
                  <a:spcPct val="100000"/>
                </a:lnSpc>
                <a:spcBef>
                  <a:spcPts val="100"/>
                </a:spcBef>
              </a:pPr>
              <a:r>
                <a:rPr sz="1800" spc="-10" dirty="0">
                  <a:solidFill>
                    <a:srgbClr val="FFFFFF"/>
                  </a:solidFill>
                  <a:latin typeface="Calibri"/>
                  <a:cs typeface="Calibri"/>
                </a:rPr>
                <a:t>Click</a:t>
              </a:r>
              <a:r>
                <a:rPr sz="1800" spc="-45" dirty="0">
                  <a:solidFill>
                    <a:srgbClr val="FFFFFF"/>
                  </a:solidFill>
                  <a:latin typeface="Calibri"/>
                  <a:cs typeface="Calibri"/>
                </a:rPr>
                <a:t> </a:t>
              </a:r>
              <a:r>
                <a:rPr sz="1800" spc="-10" dirty="0">
                  <a:solidFill>
                    <a:srgbClr val="FFFFFF"/>
                  </a:solidFill>
                  <a:latin typeface="Calibri"/>
                  <a:cs typeface="Calibri"/>
                </a:rPr>
                <a:t>Here</a:t>
              </a:r>
              <a:endParaRPr sz="1800" dirty="0">
                <a:latin typeface="Calibri"/>
                <a:cs typeface="Calibri"/>
              </a:endParaRPr>
            </a:p>
          </p:txBody>
        </p:sp>
      </p:grpSp>
      <p:pic>
        <p:nvPicPr>
          <p:cNvPr id="2" name="Picture 1" descr="screenshot of SDE Federal programs options"/>
          <p:cNvPicPr>
            <a:picLocks noChangeAspect="1"/>
          </p:cNvPicPr>
          <p:nvPr/>
        </p:nvPicPr>
        <p:blipFill>
          <a:blip r:embed="rId3"/>
          <a:stretch>
            <a:fillRect/>
          </a:stretch>
        </p:blipFill>
        <p:spPr>
          <a:xfrm>
            <a:off x="2326783" y="2117591"/>
            <a:ext cx="6993055" cy="4563706"/>
          </a:xfrm>
          <a:prstGeom prst="rect">
            <a:avLst/>
          </a:prstGeom>
        </p:spPr>
      </p:pic>
      <p:sp>
        <p:nvSpPr>
          <p:cNvPr id="3" name="Rectangle 2"/>
          <p:cNvSpPr/>
          <p:nvPr/>
        </p:nvSpPr>
        <p:spPr>
          <a:xfrm>
            <a:off x="744187" y="1049541"/>
            <a:ext cx="10347366" cy="954107"/>
          </a:xfrm>
          <a:prstGeom prst="rect">
            <a:avLst/>
          </a:prstGeom>
        </p:spPr>
        <p:txBody>
          <a:bodyPr wrap="square">
            <a:spAutoFit/>
          </a:bodyPr>
          <a:lstStyle/>
          <a:p>
            <a:r>
              <a:rPr lang="en-US" sz="2800" spc="-10" dirty="0">
                <a:solidFill>
                  <a:srgbClr val="393939"/>
                </a:solidFill>
                <a:latin typeface="Open Sans Light"/>
                <a:cs typeface="Open Sans Light"/>
              </a:rPr>
              <a:t>Idaho </a:t>
            </a:r>
            <a:r>
              <a:rPr lang="en-US" sz="2800" spc="-5" dirty="0">
                <a:solidFill>
                  <a:srgbClr val="393939"/>
                </a:solidFill>
                <a:latin typeface="Open Sans Light"/>
                <a:cs typeface="Open Sans Light"/>
              </a:rPr>
              <a:t>State Department of </a:t>
            </a:r>
            <a:r>
              <a:rPr lang="en-US" sz="2800" spc="-10" dirty="0">
                <a:solidFill>
                  <a:srgbClr val="393939"/>
                </a:solidFill>
                <a:latin typeface="Open Sans Light"/>
                <a:cs typeface="Open Sans Light"/>
              </a:rPr>
              <a:t>Education Federal Programs </a:t>
            </a:r>
            <a:r>
              <a:rPr lang="en-US" sz="2800" spc="-15" dirty="0">
                <a:solidFill>
                  <a:srgbClr val="393939"/>
                </a:solidFill>
                <a:latin typeface="Open Sans Light"/>
                <a:cs typeface="Open Sans Light"/>
              </a:rPr>
              <a:t>Website:  </a:t>
            </a:r>
          </a:p>
          <a:p>
            <a:r>
              <a:rPr lang="en-US" sz="2800" dirty="0">
                <a:latin typeface="Open Sans Light"/>
                <a:cs typeface="Open Sans Light"/>
                <a:hlinkClick r:id="rId4"/>
              </a:rPr>
              <a:t>https://www.sde.Idaho.gov/federal-programs/</a:t>
            </a:r>
            <a:endParaRPr lang="en-US" sz="2800" dirty="0">
              <a:latin typeface="Open Sans Light"/>
              <a:cs typeface="Open Sans Light"/>
            </a:endParaRPr>
          </a:p>
        </p:txBody>
      </p:sp>
      <p:sp>
        <p:nvSpPr>
          <p:cNvPr id="4" name="Title 3"/>
          <p:cNvSpPr>
            <a:spLocks noGrp="1"/>
          </p:cNvSpPr>
          <p:nvPr>
            <p:ph type="title"/>
          </p:nvPr>
        </p:nvSpPr>
        <p:spPr/>
        <p:txBody>
          <a:bodyPr/>
          <a:lstStyle/>
          <a:p>
            <a:r>
              <a:rPr lang="en-US" dirty="0"/>
              <a:t>Title I-D Webpage</a:t>
            </a:r>
          </a:p>
        </p:txBody>
      </p:sp>
    </p:spTree>
    <p:extLst>
      <p:ext uri="{BB962C8B-B14F-4D97-AF65-F5344CB8AC3E}">
        <p14:creationId xmlns:p14="http://schemas.microsoft.com/office/powerpoint/2010/main" val="87723725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r>
              <a:rPr lang="en-US"/>
              <a:t> Presentation Title | </a:t>
            </a:r>
            <a:fld id="{C26AAFF7-C4D7-4A72-B8FA-A17532192431}" type="slidenum">
              <a:rPr lang="en-US" smtClean="0"/>
              <a:pPr/>
              <a:t>51</a:t>
            </a:fld>
            <a:endParaRPr lang="en-US" dirty="0"/>
          </a:p>
        </p:txBody>
      </p:sp>
      <p:sp>
        <p:nvSpPr>
          <p:cNvPr id="9" name="object 4" descr="Navigation to online Evaluation portal"/>
          <p:cNvSpPr/>
          <p:nvPr/>
        </p:nvSpPr>
        <p:spPr>
          <a:xfrm>
            <a:off x="839724" y="1581911"/>
            <a:ext cx="9291827" cy="3264406"/>
          </a:xfrm>
          <a:prstGeom prst="rect">
            <a:avLst/>
          </a:prstGeom>
          <a:blipFill>
            <a:blip r:embed="rId3" cstate="print"/>
            <a:stretch>
              <a:fillRect/>
            </a:stretch>
          </a:blipFill>
        </p:spPr>
        <p:txBody>
          <a:bodyPr wrap="square" lIns="0" tIns="0" rIns="0" bIns="0" rtlCol="0"/>
          <a:lstStyle/>
          <a:p>
            <a:endParaRPr/>
          </a:p>
        </p:txBody>
      </p:sp>
      <p:sp>
        <p:nvSpPr>
          <p:cNvPr id="4" name="Title 3"/>
          <p:cNvSpPr>
            <a:spLocks noGrp="1"/>
          </p:cNvSpPr>
          <p:nvPr>
            <p:ph type="title"/>
          </p:nvPr>
        </p:nvSpPr>
        <p:spPr/>
        <p:txBody>
          <a:bodyPr/>
          <a:lstStyle/>
          <a:p>
            <a:r>
              <a:rPr lang="en-US" dirty="0"/>
              <a:t>Application Portal</a:t>
            </a:r>
          </a:p>
        </p:txBody>
      </p:sp>
      <p:sp>
        <p:nvSpPr>
          <p:cNvPr id="11" name="object 5" descr="Title I-D Evaluation"/>
          <p:cNvSpPr/>
          <p:nvPr/>
        </p:nvSpPr>
        <p:spPr>
          <a:xfrm>
            <a:off x="4785892" y="3972831"/>
            <a:ext cx="3258311" cy="600455"/>
          </a:xfrm>
          <a:prstGeom prst="rect">
            <a:avLst/>
          </a:prstGeom>
          <a:blipFill>
            <a:blip r:embed="rId4" cstate="print"/>
            <a:stretch>
              <a:fillRect/>
            </a:stretch>
          </a:blipFill>
        </p:spPr>
        <p:txBody>
          <a:bodyPr wrap="square" lIns="0" tIns="0" rIns="0" bIns="0" rtlCol="0"/>
          <a:lstStyle/>
          <a:p>
            <a:endParaRPr/>
          </a:p>
        </p:txBody>
      </p:sp>
      <p:sp>
        <p:nvSpPr>
          <p:cNvPr id="10" name="object 6" descr="arrow - click here"/>
          <p:cNvSpPr/>
          <p:nvPr/>
        </p:nvSpPr>
        <p:spPr>
          <a:xfrm>
            <a:off x="3138906" y="4273059"/>
            <a:ext cx="1646986" cy="1214521"/>
          </a:xfrm>
          <a:prstGeom prst="rect">
            <a:avLst/>
          </a:prstGeom>
          <a:blipFill>
            <a:blip r:embed="rId5"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44617955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r>
              <a:rPr lang="en-US"/>
              <a:t> Presentation Title | </a:t>
            </a:r>
            <a:fld id="{C26AAFF7-C4D7-4A72-B8FA-A17532192431}" type="slidenum">
              <a:rPr lang="en-US" smtClean="0"/>
              <a:pPr/>
              <a:t>52</a:t>
            </a:fld>
            <a:endParaRPr lang="en-US" dirty="0"/>
          </a:p>
        </p:txBody>
      </p:sp>
      <p:pic>
        <p:nvPicPr>
          <p:cNvPr id="10" name="Picture 9" descr="Step 3"/>
          <p:cNvPicPr>
            <a:picLocks noChangeAspect="1"/>
          </p:cNvPicPr>
          <p:nvPr/>
        </p:nvPicPr>
        <p:blipFill>
          <a:blip r:embed="rId3"/>
          <a:stretch>
            <a:fillRect/>
          </a:stretch>
        </p:blipFill>
        <p:spPr>
          <a:xfrm>
            <a:off x="7477411" y="4304431"/>
            <a:ext cx="4381500" cy="1695450"/>
          </a:xfrm>
          <a:prstGeom prst="rect">
            <a:avLst/>
          </a:prstGeom>
        </p:spPr>
      </p:pic>
      <p:pic>
        <p:nvPicPr>
          <p:cNvPr id="3" name="Picture 2" descr="Step 2"/>
          <p:cNvPicPr>
            <a:picLocks noChangeAspect="1"/>
          </p:cNvPicPr>
          <p:nvPr/>
        </p:nvPicPr>
        <p:blipFill>
          <a:blip r:embed="rId4"/>
          <a:stretch>
            <a:fillRect/>
          </a:stretch>
        </p:blipFill>
        <p:spPr>
          <a:xfrm>
            <a:off x="4872661" y="4221228"/>
            <a:ext cx="1743075" cy="2381250"/>
          </a:xfrm>
          <a:prstGeom prst="rect">
            <a:avLst/>
          </a:prstGeom>
        </p:spPr>
      </p:pic>
      <p:pic>
        <p:nvPicPr>
          <p:cNvPr id="2" name="Picture 1" descr="Step 1"/>
          <p:cNvPicPr>
            <a:picLocks noChangeAspect="1"/>
          </p:cNvPicPr>
          <p:nvPr/>
        </p:nvPicPr>
        <p:blipFill>
          <a:blip r:embed="rId5"/>
          <a:stretch>
            <a:fillRect/>
          </a:stretch>
        </p:blipFill>
        <p:spPr>
          <a:xfrm>
            <a:off x="303189" y="4246299"/>
            <a:ext cx="3609975" cy="2514600"/>
          </a:xfrm>
          <a:prstGeom prst="rect">
            <a:avLst/>
          </a:prstGeom>
        </p:spPr>
      </p:pic>
      <p:sp>
        <p:nvSpPr>
          <p:cNvPr id="9" name="object 6" descr="arrow"/>
          <p:cNvSpPr/>
          <p:nvPr/>
        </p:nvSpPr>
        <p:spPr>
          <a:xfrm>
            <a:off x="3225675" y="5404721"/>
            <a:ext cx="1646986" cy="1214521"/>
          </a:xfrm>
          <a:prstGeom prst="rect">
            <a:avLst/>
          </a:prstGeom>
          <a:blipFill>
            <a:blip r:embed="rId6" cstate="print"/>
            <a:stretch>
              <a:fillRect/>
            </a:stretch>
          </a:blipFill>
        </p:spPr>
        <p:txBody>
          <a:bodyPr wrap="square" lIns="0" tIns="0" rIns="0" bIns="0" rtlCol="0"/>
          <a:lstStyle/>
          <a:p>
            <a:endParaRPr/>
          </a:p>
        </p:txBody>
      </p:sp>
      <p:sp>
        <p:nvSpPr>
          <p:cNvPr id="11" name="TextBox 10"/>
          <p:cNvSpPr txBox="1"/>
          <p:nvPr/>
        </p:nvSpPr>
        <p:spPr>
          <a:xfrm>
            <a:off x="303189" y="3661524"/>
            <a:ext cx="10717823" cy="584775"/>
          </a:xfrm>
          <a:prstGeom prst="rect">
            <a:avLst/>
          </a:prstGeom>
          <a:noFill/>
        </p:spPr>
        <p:txBody>
          <a:bodyPr wrap="square" rtlCol="0">
            <a:spAutoFit/>
          </a:bodyPr>
          <a:lstStyle/>
          <a:p>
            <a:r>
              <a:rPr lang="en-US" sz="3200" b="1" dirty="0">
                <a:solidFill>
                  <a:srgbClr val="002060"/>
                </a:solidFill>
              </a:rPr>
              <a:t>Step 1:			        Step 2:	        Step 3:</a:t>
            </a:r>
          </a:p>
        </p:txBody>
      </p:sp>
      <p:pic>
        <p:nvPicPr>
          <p:cNvPr id="5" name="Picture 4" descr="Screenshot of where to log-on">
            <a:extLst>
              <a:ext uri="{FF2B5EF4-FFF2-40B4-BE49-F238E27FC236}">
                <a16:creationId xmlns:a16="http://schemas.microsoft.com/office/drawing/2014/main" id="{E2545CA2-4FB8-4B69-A29D-19C6514B62E4}"/>
              </a:ext>
            </a:extLst>
          </p:cNvPr>
          <p:cNvPicPr>
            <a:picLocks noChangeAspect="1"/>
          </p:cNvPicPr>
          <p:nvPr/>
        </p:nvPicPr>
        <p:blipFill>
          <a:blip r:embed="rId7"/>
          <a:stretch>
            <a:fillRect/>
          </a:stretch>
        </p:blipFill>
        <p:spPr>
          <a:xfrm>
            <a:off x="434304" y="1046733"/>
            <a:ext cx="10023992" cy="2404928"/>
          </a:xfrm>
          <a:prstGeom prst="rect">
            <a:avLst/>
          </a:prstGeom>
        </p:spPr>
      </p:pic>
      <p:sp>
        <p:nvSpPr>
          <p:cNvPr id="4" name="Title 3"/>
          <p:cNvSpPr>
            <a:spLocks noGrp="1"/>
          </p:cNvSpPr>
          <p:nvPr>
            <p:ph type="title"/>
          </p:nvPr>
        </p:nvSpPr>
        <p:spPr/>
        <p:txBody>
          <a:bodyPr/>
          <a:lstStyle/>
          <a:p>
            <a:r>
              <a:rPr lang="en-US" dirty="0"/>
              <a:t>Select LEA – Evaluation – Contact Info</a:t>
            </a:r>
          </a:p>
        </p:txBody>
      </p:sp>
    </p:spTree>
    <p:extLst>
      <p:ext uri="{BB962C8B-B14F-4D97-AF65-F5344CB8AC3E}">
        <p14:creationId xmlns:p14="http://schemas.microsoft.com/office/powerpoint/2010/main" val="93200107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r>
              <a:rPr lang="en-US"/>
              <a:t> Presentation Title | </a:t>
            </a:r>
            <a:fld id="{C26AAFF7-C4D7-4A72-B8FA-A17532192431}" type="slidenum">
              <a:rPr lang="en-US" smtClean="0"/>
              <a:pPr/>
              <a:t>53</a:t>
            </a:fld>
            <a:endParaRPr lang="en-US" dirty="0"/>
          </a:p>
        </p:txBody>
      </p:sp>
      <p:sp>
        <p:nvSpPr>
          <p:cNvPr id="3" name="Right Arrow 2" descr="arrow"/>
          <p:cNvSpPr/>
          <p:nvPr/>
        </p:nvSpPr>
        <p:spPr>
          <a:xfrm>
            <a:off x="671879" y="3761153"/>
            <a:ext cx="1916723" cy="6242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descr="arrow"/>
          <p:cNvSpPr/>
          <p:nvPr/>
        </p:nvSpPr>
        <p:spPr>
          <a:xfrm>
            <a:off x="671878" y="2432313"/>
            <a:ext cx="1916723" cy="6242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76420" y="1126532"/>
            <a:ext cx="2127738" cy="738664"/>
          </a:xfrm>
          <a:prstGeom prst="rect">
            <a:avLst/>
          </a:prstGeom>
          <a:noFill/>
        </p:spPr>
        <p:txBody>
          <a:bodyPr wrap="square" rtlCol="0">
            <a:spAutoFit/>
          </a:bodyPr>
          <a:lstStyle/>
          <a:p>
            <a:pPr algn="ctr"/>
            <a:r>
              <a:rPr lang="en-US" sz="1400" dirty="0"/>
              <a:t>Be sure to include both the District &amp; Facility information</a:t>
            </a:r>
          </a:p>
        </p:txBody>
      </p:sp>
      <p:sp>
        <p:nvSpPr>
          <p:cNvPr id="11" name="object 7" descr="Include both district &amp; facility contacts"/>
          <p:cNvSpPr/>
          <p:nvPr/>
        </p:nvSpPr>
        <p:spPr>
          <a:xfrm>
            <a:off x="259189" y="1094506"/>
            <a:ext cx="2362200" cy="1360865"/>
          </a:xfrm>
          <a:custGeom>
            <a:avLst/>
            <a:gdLst/>
            <a:ahLst/>
            <a:cxnLst/>
            <a:rect l="l" t="t" r="r" b="b"/>
            <a:pathLst>
              <a:path w="2362200" h="1231900">
                <a:moveTo>
                  <a:pt x="0" y="0"/>
                </a:moveTo>
                <a:lnTo>
                  <a:pt x="2362200" y="0"/>
                </a:lnTo>
                <a:lnTo>
                  <a:pt x="2362200" y="800125"/>
                </a:lnTo>
                <a:lnTo>
                  <a:pt x="1335024" y="800125"/>
                </a:lnTo>
                <a:lnTo>
                  <a:pt x="1335024" y="923544"/>
                </a:lnTo>
                <a:lnTo>
                  <a:pt x="1488948" y="923544"/>
                </a:lnTo>
                <a:lnTo>
                  <a:pt x="1181100" y="1231392"/>
                </a:lnTo>
                <a:lnTo>
                  <a:pt x="873252" y="923544"/>
                </a:lnTo>
                <a:lnTo>
                  <a:pt x="1027176" y="923544"/>
                </a:lnTo>
                <a:lnTo>
                  <a:pt x="1027176" y="800125"/>
                </a:lnTo>
                <a:lnTo>
                  <a:pt x="0" y="800125"/>
                </a:lnTo>
                <a:lnTo>
                  <a:pt x="0" y="0"/>
                </a:lnTo>
                <a:close/>
              </a:path>
            </a:pathLst>
          </a:custGeom>
          <a:ln w="12192">
            <a:solidFill>
              <a:srgbClr val="FF0000"/>
            </a:solidFill>
          </a:ln>
        </p:spPr>
        <p:txBody>
          <a:bodyPr wrap="square" lIns="0" tIns="0" rIns="0" bIns="0" rtlCol="0"/>
          <a:lstStyle/>
          <a:p>
            <a:endParaRPr/>
          </a:p>
        </p:txBody>
      </p:sp>
      <p:sp>
        <p:nvSpPr>
          <p:cNvPr id="9" name="Right Arrow 8"/>
          <p:cNvSpPr/>
          <p:nvPr/>
        </p:nvSpPr>
        <p:spPr>
          <a:xfrm>
            <a:off x="376420" y="4473325"/>
            <a:ext cx="2330967" cy="1554480"/>
          </a:xfrm>
          <a:prstGeom prst="rightArrow">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should match your Annual Count</a:t>
            </a:r>
          </a:p>
        </p:txBody>
      </p:sp>
      <p:pic>
        <p:nvPicPr>
          <p:cNvPr id="2" name="Content Placeholder 1" descr="Evaluation - Contact info"/>
          <p:cNvPicPr>
            <a:picLocks noGrp="1" noChangeAspect="1"/>
          </p:cNvPicPr>
          <p:nvPr>
            <p:ph idx="13"/>
          </p:nvPr>
        </p:nvPicPr>
        <p:blipFill>
          <a:blip r:embed="rId3"/>
          <a:stretch>
            <a:fillRect/>
          </a:stretch>
        </p:blipFill>
        <p:spPr>
          <a:xfrm>
            <a:off x="2588602" y="1339850"/>
            <a:ext cx="6840171" cy="4351338"/>
          </a:xfrm>
          <a:prstGeom prst="rect">
            <a:avLst/>
          </a:prstGeom>
        </p:spPr>
      </p:pic>
      <p:sp>
        <p:nvSpPr>
          <p:cNvPr id="6" name="7-Point Star 5" descr="Reminder of contact information"/>
          <p:cNvSpPr/>
          <p:nvPr/>
        </p:nvSpPr>
        <p:spPr>
          <a:xfrm>
            <a:off x="4108862" y="3654275"/>
            <a:ext cx="4583876" cy="1167107"/>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r>
              <a:rPr lang="en-US" dirty="0"/>
            </a:br>
            <a:r>
              <a:rPr lang="en-US" dirty="0">
                <a:solidFill>
                  <a:schemeClr val="accent4">
                    <a:lumMod val="50000"/>
                  </a:schemeClr>
                </a:solidFill>
              </a:rPr>
              <a:t>This should be someone from the facility and NOT a district employee</a:t>
            </a:r>
          </a:p>
        </p:txBody>
      </p:sp>
      <p:sp>
        <p:nvSpPr>
          <p:cNvPr id="4" name="Title 3"/>
          <p:cNvSpPr>
            <a:spLocks noGrp="1"/>
          </p:cNvSpPr>
          <p:nvPr>
            <p:ph type="title"/>
          </p:nvPr>
        </p:nvSpPr>
        <p:spPr/>
        <p:txBody>
          <a:bodyPr/>
          <a:lstStyle/>
          <a:p>
            <a:r>
              <a:rPr lang="en-US" dirty="0"/>
              <a:t>Contact Information </a:t>
            </a:r>
          </a:p>
        </p:txBody>
      </p:sp>
    </p:spTree>
    <p:extLst>
      <p:ext uri="{BB962C8B-B14F-4D97-AF65-F5344CB8AC3E}">
        <p14:creationId xmlns:p14="http://schemas.microsoft.com/office/powerpoint/2010/main" val="401544291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r>
              <a:rPr lang="en-US"/>
              <a:t> Presentation Title | </a:t>
            </a:r>
            <a:fld id="{C26AAFF7-C4D7-4A72-B8FA-A17532192431}" type="slidenum">
              <a:rPr lang="en-US" smtClean="0"/>
              <a:pPr/>
              <a:t>54</a:t>
            </a:fld>
            <a:endParaRPr lang="en-US" dirty="0"/>
          </a:p>
        </p:txBody>
      </p:sp>
      <p:pic>
        <p:nvPicPr>
          <p:cNvPr id="2" name="Picture 1" descr="General info screenshot"/>
          <p:cNvPicPr>
            <a:picLocks noChangeAspect="1"/>
          </p:cNvPicPr>
          <p:nvPr/>
        </p:nvPicPr>
        <p:blipFill>
          <a:blip r:embed="rId3"/>
          <a:stretch>
            <a:fillRect/>
          </a:stretch>
        </p:blipFill>
        <p:spPr>
          <a:xfrm>
            <a:off x="1128346" y="2292012"/>
            <a:ext cx="7086600" cy="2800350"/>
          </a:xfrm>
          <a:prstGeom prst="rect">
            <a:avLst/>
          </a:prstGeom>
        </p:spPr>
      </p:pic>
      <p:sp>
        <p:nvSpPr>
          <p:cNvPr id="3" name="TextBox 2"/>
          <p:cNvSpPr txBox="1"/>
          <p:nvPr/>
        </p:nvSpPr>
        <p:spPr>
          <a:xfrm>
            <a:off x="1182870" y="1374537"/>
            <a:ext cx="1416413" cy="923330"/>
          </a:xfrm>
          <a:prstGeom prst="rect">
            <a:avLst/>
          </a:prstGeom>
          <a:noFill/>
        </p:spPr>
        <p:txBody>
          <a:bodyPr wrap="none" rtlCol="0">
            <a:spAutoFit/>
          </a:bodyPr>
          <a:lstStyle/>
          <a:p>
            <a:pPr algn="ctr"/>
            <a:r>
              <a:rPr lang="en-US" dirty="0"/>
              <a:t>Verify </a:t>
            </a:r>
            <a:br>
              <a:rPr lang="en-US" dirty="0"/>
            </a:br>
            <a:r>
              <a:rPr lang="en-US" dirty="0"/>
              <a:t>Institution &amp; </a:t>
            </a:r>
            <a:br>
              <a:rPr lang="en-US" dirty="0"/>
            </a:br>
            <a:r>
              <a:rPr lang="en-US" dirty="0"/>
              <a:t>Local Agency</a:t>
            </a:r>
          </a:p>
        </p:txBody>
      </p:sp>
      <p:sp>
        <p:nvSpPr>
          <p:cNvPr id="4" name="Title 3"/>
          <p:cNvSpPr>
            <a:spLocks noGrp="1"/>
          </p:cNvSpPr>
          <p:nvPr>
            <p:ph type="title"/>
          </p:nvPr>
        </p:nvSpPr>
        <p:spPr/>
        <p:txBody>
          <a:bodyPr/>
          <a:lstStyle/>
          <a:p>
            <a:r>
              <a:rPr lang="en-US" dirty="0"/>
              <a:t>General Info Tab</a:t>
            </a:r>
          </a:p>
        </p:txBody>
      </p:sp>
    </p:spTree>
    <p:extLst>
      <p:ext uri="{BB962C8B-B14F-4D97-AF65-F5344CB8AC3E}">
        <p14:creationId xmlns:p14="http://schemas.microsoft.com/office/powerpoint/2010/main" val="114760258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r>
              <a:rPr lang="en-US"/>
              <a:t> Presentation Title | </a:t>
            </a:r>
            <a:fld id="{C26AAFF7-C4D7-4A72-B8FA-A17532192431}" type="slidenum">
              <a:rPr lang="en-US" smtClean="0"/>
              <a:pPr/>
              <a:t>55</a:t>
            </a:fld>
            <a:endParaRPr lang="en-US" dirty="0"/>
          </a:p>
        </p:txBody>
      </p:sp>
      <p:pic>
        <p:nvPicPr>
          <p:cNvPr id="3" name="Picture 2" descr="screenshot of Facilities tab"/>
          <p:cNvPicPr>
            <a:picLocks noChangeAspect="1"/>
          </p:cNvPicPr>
          <p:nvPr/>
        </p:nvPicPr>
        <p:blipFill>
          <a:blip r:embed="rId3"/>
          <a:stretch>
            <a:fillRect/>
          </a:stretch>
        </p:blipFill>
        <p:spPr>
          <a:xfrm>
            <a:off x="174760" y="2208572"/>
            <a:ext cx="10427502" cy="4282441"/>
          </a:xfrm>
          <a:prstGeom prst="rect">
            <a:avLst/>
          </a:prstGeom>
        </p:spPr>
      </p:pic>
      <p:sp>
        <p:nvSpPr>
          <p:cNvPr id="9" name="Rectangle 8" descr="This Enrollment number is based on the total number of students enrolled at anytime during the year.  A student may be counted more than once if they have multiple stays&#10;"/>
          <p:cNvSpPr/>
          <p:nvPr/>
        </p:nvSpPr>
        <p:spPr>
          <a:xfrm>
            <a:off x="9562132" y="1109002"/>
            <a:ext cx="2411730" cy="31203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descr="This Enrollment number is based on the total number of students enrolled at anytime during the year.  A student may be counted more than once if they have multiple stays"/>
          <p:cNvSpPr txBox="1"/>
          <p:nvPr/>
        </p:nvSpPr>
        <p:spPr>
          <a:xfrm>
            <a:off x="9697947" y="1376535"/>
            <a:ext cx="2140099" cy="2585323"/>
          </a:xfrm>
          <a:prstGeom prst="rect">
            <a:avLst/>
          </a:prstGeom>
          <a:noFill/>
        </p:spPr>
        <p:txBody>
          <a:bodyPr wrap="square" rtlCol="0">
            <a:spAutoFit/>
          </a:bodyPr>
          <a:lstStyle/>
          <a:p>
            <a:r>
              <a:rPr lang="en-US" dirty="0"/>
              <a:t>This </a:t>
            </a:r>
            <a:r>
              <a:rPr lang="en-US" b="1" dirty="0"/>
              <a:t>Enrollment</a:t>
            </a:r>
            <a:r>
              <a:rPr lang="en-US" dirty="0"/>
              <a:t> number is based on the total number of students enrolled at anytime during the year.  A student may be counted more than once if they have multiple stays.</a:t>
            </a:r>
          </a:p>
        </p:txBody>
      </p:sp>
      <p:sp>
        <p:nvSpPr>
          <p:cNvPr id="4" name="Title 3"/>
          <p:cNvSpPr>
            <a:spLocks noGrp="1"/>
          </p:cNvSpPr>
          <p:nvPr>
            <p:ph type="title"/>
          </p:nvPr>
        </p:nvSpPr>
        <p:spPr/>
        <p:txBody>
          <a:bodyPr/>
          <a:lstStyle/>
          <a:p>
            <a:r>
              <a:rPr lang="en-US" dirty="0"/>
              <a:t>Facilities Tab</a:t>
            </a:r>
          </a:p>
        </p:txBody>
      </p:sp>
    </p:spTree>
    <p:extLst>
      <p:ext uri="{BB962C8B-B14F-4D97-AF65-F5344CB8AC3E}">
        <p14:creationId xmlns:p14="http://schemas.microsoft.com/office/powerpoint/2010/main" val="1051115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r>
              <a:rPr lang="en-US"/>
              <a:t> Presentation Title | </a:t>
            </a:r>
            <a:fld id="{C26AAFF7-C4D7-4A72-B8FA-A17532192431}" type="slidenum">
              <a:rPr lang="en-US" smtClean="0"/>
              <a:pPr/>
              <a:t>56</a:t>
            </a:fld>
            <a:endParaRPr lang="en-US" dirty="0"/>
          </a:p>
        </p:txBody>
      </p:sp>
      <p:pic>
        <p:nvPicPr>
          <p:cNvPr id="2" name="Picture 1" descr="Screenshot of demographics reminder "/>
          <p:cNvPicPr>
            <a:picLocks noChangeAspect="1"/>
          </p:cNvPicPr>
          <p:nvPr/>
        </p:nvPicPr>
        <p:blipFill>
          <a:blip r:embed="rId3"/>
          <a:stretch>
            <a:fillRect/>
          </a:stretch>
        </p:blipFill>
        <p:spPr>
          <a:xfrm>
            <a:off x="3091822" y="1029762"/>
            <a:ext cx="8796699" cy="1410069"/>
          </a:xfrm>
          <a:prstGeom prst="rect">
            <a:avLst/>
          </a:prstGeom>
        </p:spPr>
      </p:pic>
      <p:sp>
        <p:nvSpPr>
          <p:cNvPr id="18" name="Rectangle 17">
            <a:extLst>
              <a:ext uri="{C183D7F6-B498-43B3-948B-1728B52AA6E4}">
                <adec:decorative xmlns:adec="http://schemas.microsoft.com/office/drawing/2017/decorative" val="1"/>
              </a:ext>
            </a:extLst>
          </p:cNvPr>
          <p:cNvSpPr/>
          <p:nvPr/>
        </p:nvSpPr>
        <p:spPr>
          <a:xfrm>
            <a:off x="275893" y="4099838"/>
            <a:ext cx="3806226" cy="18859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bject 13" descr="Gender information"/>
          <p:cNvSpPr/>
          <p:nvPr/>
        </p:nvSpPr>
        <p:spPr>
          <a:xfrm>
            <a:off x="7585006" y="4733189"/>
            <a:ext cx="2150300" cy="1662585"/>
          </a:xfrm>
          <a:prstGeom prst="rect">
            <a:avLst/>
          </a:prstGeom>
          <a:blipFill>
            <a:blip r:embed="rId4" cstate="print"/>
            <a:stretch>
              <a:fillRect/>
            </a:stretch>
          </a:blipFill>
        </p:spPr>
        <p:txBody>
          <a:bodyPr wrap="square" lIns="0" tIns="0" rIns="0" bIns="0" rtlCol="0"/>
          <a:lstStyle/>
          <a:p>
            <a:endParaRPr/>
          </a:p>
        </p:txBody>
      </p:sp>
      <p:sp>
        <p:nvSpPr>
          <p:cNvPr id="15" name="Oval 14">
            <a:extLst>
              <a:ext uri="{C183D7F6-B498-43B3-948B-1728B52AA6E4}">
                <adec:decorative xmlns:adec="http://schemas.microsoft.com/office/drawing/2017/decorative" val="1"/>
              </a:ext>
            </a:extLst>
          </p:cNvPr>
          <p:cNvSpPr/>
          <p:nvPr/>
        </p:nvSpPr>
        <p:spPr>
          <a:xfrm>
            <a:off x="7216812" y="5921067"/>
            <a:ext cx="2941321" cy="76581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bject 11" descr="Age information"/>
          <p:cNvSpPr/>
          <p:nvPr/>
        </p:nvSpPr>
        <p:spPr>
          <a:xfrm>
            <a:off x="7386883" y="2472999"/>
            <a:ext cx="2546546" cy="2148839"/>
          </a:xfrm>
          <a:prstGeom prst="rect">
            <a:avLst/>
          </a:prstGeom>
          <a:blipFill>
            <a:blip r:embed="rId5" cstate="print"/>
            <a:stretch>
              <a:fillRect/>
            </a:stretch>
          </a:blipFill>
        </p:spPr>
        <p:txBody>
          <a:bodyPr wrap="square" lIns="0" tIns="0" rIns="0" bIns="0" rtlCol="0"/>
          <a:lstStyle/>
          <a:p>
            <a:endParaRPr/>
          </a:p>
        </p:txBody>
      </p:sp>
      <p:sp>
        <p:nvSpPr>
          <p:cNvPr id="11" name="object 9" descr="Race/Ethnicity information"/>
          <p:cNvSpPr/>
          <p:nvPr/>
        </p:nvSpPr>
        <p:spPr>
          <a:xfrm>
            <a:off x="4517896" y="4204086"/>
            <a:ext cx="2263139" cy="1729739"/>
          </a:xfrm>
          <a:prstGeom prst="rect">
            <a:avLst/>
          </a:prstGeom>
          <a:blipFill>
            <a:blip r:embed="rId6" cstate="print"/>
            <a:stretch>
              <a:fillRect/>
            </a:stretch>
          </a:blipFill>
        </p:spPr>
        <p:txBody>
          <a:bodyPr wrap="square" lIns="0" tIns="0" rIns="0" bIns="0" rtlCol="0"/>
          <a:lstStyle/>
          <a:p>
            <a:endParaRPr/>
          </a:p>
        </p:txBody>
      </p:sp>
      <p:sp>
        <p:nvSpPr>
          <p:cNvPr id="10" name="object 7" descr="Student subgroups"/>
          <p:cNvSpPr/>
          <p:nvPr/>
        </p:nvSpPr>
        <p:spPr>
          <a:xfrm>
            <a:off x="4422645" y="2472999"/>
            <a:ext cx="2453639" cy="1203959"/>
          </a:xfrm>
          <a:prstGeom prst="rect">
            <a:avLst/>
          </a:prstGeom>
          <a:blipFill>
            <a:blip r:embed="rId7" cstate="print"/>
            <a:stretch>
              <a:fillRect/>
            </a:stretch>
          </a:blipFill>
        </p:spPr>
        <p:txBody>
          <a:bodyPr wrap="square" lIns="0" tIns="0" rIns="0" bIns="0" rtlCol="0"/>
          <a:lstStyle/>
          <a:p>
            <a:endParaRPr/>
          </a:p>
        </p:txBody>
      </p:sp>
      <p:sp>
        <p:nvSpPr>
          <p:cNvPr id="9" name="object 4" descr="Number of students served"/>
          <p:cNvSpPr/>
          <p:nvPr/>
        </p:nvSpPr>
        <p:spPr>
          <a:xfrm>
            <a:off x="935047" y="2328735"/>
            <a:ext cx="2567928" cy="1203947"/>
          </a:xfrm>
          <a:prstGeom prst="rect">
            <a:avLst/>
          </a:prstGeom>
          <a:blipFill>
            <a:blip r:embed="rId8" cstate="print"/>
            <a:stretch>
              <a:fillRect/>
            </a:stretch>
          </a:blipFill>
        </p:spPr>
        <p:txBody>
          <a:bodyPr wrap="square" lIns="0" tIns="0" rIns="0" bIns="0" rtlCol="0"/>
          <a:lstStyle/>
          <a:p>
            <a:endParaRPr/>
          </a:p>
        </p:txBody>
      </p:sp>
      <p:sp>
        <p:nvSpPr>
          <p:cNvPr id="17" name="TextBox 16" descr="The program will give you an error if the Total Unduplicated Students Served # does not match the number in the Total box for each of the following sections:  Race/Ethnicity, Age, &amp; Gender&#10;&#10;"/>
          <p:cNvSpPr txBox="1"/>
          <p:nvPr/>
        </p:nvSpPr>
        <p:spPr>
          <a:xfrm>
            <a:off x="355903" y="4099838"/>
            <a:ext cx="3726216" cy="1754326"/>
          </a:xfrm>
          <a:prstGeom prst="rect">
            <a:avLst/>
          </a:prstGeom>
          <a:noFill/>
        </p:spPr>
        <p:txBody>
          <a:bodyPr wrap="square" rtlCol="0">
            <a:spAutoFit/>
          </a:bodyPr>
          <a:lstStyle/>
          <a:p>
            <a:r>
              <a:rPr lang="en-US" dirty="0"/>
              <a:t>The program will give you an error if the Total Unduplicated Students Served # does not match the number in the Total box for each of the following sections:  Race/Ethnicity, Age, &amp; Gender</a:t>
            </a:r>
          </a:p>
        </p:txBody>
      </p:sp>
      <p:sp>
        <p:nvSpPr>
          <p:cNvPr id="3" name="Right Arrow 2"/>
          <p:cNvSpPr/>
          <p:nvPr/>
        </p:nvSpPr>
        <p:spPr>
          <a:xfrm>
            <a:off x="275893" y="1093001"/>
            <a:ext cx="2589227" cy="933919"/>
          </a:xfrm>
          <a:prstGeom prst="rightArrow">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New Clarification Info</a:t>
            </a:r>
          </a:p>
        </p:txBody>
      </p:sp>
      <p:sp>
        <p:nvSpPr>
          <p:cNvPr id="5" name="Oval 4">
            <a:extLst>
              <a:ext uri="{C183D7F6-B498-43B3-948B-1728B52AA6E4}">
                <adec:decorative xmlns:adec="http://schemas.microsoft.com/office/drawing/2017/decorative" val="1"/>
              </a:ext>
            </a:extLst>
          </p:cNvPr>
          <p:cNvSpPr/>
          <p:nvPr/>
        </p:nvSpPr>
        <p:spPr>
          <a:xfrm>
            <a:off x="708345" y="2496347"/>
            <a:ext cx="2941321" cy="76581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p:txBody>
          <a:bodyPr/>
          <a:lstStyle/>
          <a:p>
            <a:r>
              <a:rPr lang="en-US" dirty="0"/>
              <a:t>Demographics Tab</a:t>
            </a:r>
          </a:p>
        </p:txBody>
      </p:sp>
    </p:spTree>
    <p:extLst>
      <p:ext uri="{BB962C8B-B14F-4D97-AF65-F5344CB8AC3E}">
        <p14:creationId xmlns:p14="http://schemas.microsoft.com/office/powerpoint/2010/main" val="62997344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r>
              <a:rPr lang="en-US"/>
              <a:t> Presentation Title | </a:t>
            </a:r>
            <a:fld id="{C26AAFF7-C4D7-4A72-B8FA-A17532192431}" type="slidenum">
              <a:rPr lang="en-US" smtClean="0"/>
              <a:pPr/>
              <a:t>57</a:t>
            </a:fld>
            <a:endParaRPr lang="en-US" dirty="0"/>
          </a:p>
        </p:txBody>
      </p:sp>
      <p:pic>
        <p:nvPicPr>
          <p:cNvPr id="2" name="Picture 1" descr="Outcomes Tab"/>
          <p:cNvPicPr>
            <a:picLocks noChangeAspect="1"/>
          </p:cNvPicPr>
          <p:nvPr/>
        </p:nvPicPr>
        <p:blipFill>
          <a:blip r:embed="rId3"/>
          <a:stretch>
            <a:fillRect/>
          </a:stretch>
        </p:blipFill>
        <p:spPr>
          <a:xfrm>
            <a:off x="0" y="1356360"/>
            <a:ext cx="11973862" cy="4282440"/>
          </a:xfrm>
          <a:prstGeom prst="rect">
            <a:avLst/>
          </a:prstGeom>
        </p:spPr>
      </p:pic>
      <p:sp>
        <p:nvSpPr>
          <p:cNvPr id="4" name="Title 3"/>
          <p:cNvSpPr>
            <a:spLocks noGrp="1"/>
          </p:cNvSpPr>
          <p:nvPr>
            <p:ph type="title"/>
          </p:nvPr>
        </p:nvSpPr>
        <p:spPr/>
        <p:txBody>
          <a:bodyPr/>
          <a:lstStyle/>
          <a:p>
            <a:r>
              <a:rPr lang="en-US" dirty="0"/>
              <a:t>Outcomes Tab</a:t>
            </a:r>
          </a:p>
        </p:txBody>
      </p:sp>
    </p:spTree>
    <p:extLst>
      <p:ext uri="{BB962C8B-B14F-4D97-AF65-F5344CB8AC3E}">
        <p14:creationId xmlns:p14="http://schemas.microsoft.com/office/powerpoint/2010/main" val="137354485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r>
              <a:rPr lang="en-US"/>
              <a:t> Presentation Title | </a:t>
            </a:r>
            <a:fld id="{C26AAFF7-C4D7-4A72-B8FA-A17532192431}" type="slidenum">
              <a:rPr lang="en-US" smtClean="0"/>
              <a:pPr/>
              <a:t>58</a:t>
            </a:fld>
            <a:endParaRPr lang="en-US" dirty="0"/>
          </a:p>
        </p:txBody>
      </p:sp>
      <p:grpSp>
        <p:nvGrpSpPr>
          <p:cNvPr id="5" name="Group 4" descr="Outcomes Tab - Academic &amp; Vocational"/>
          <p:cNvGrpSpPr/>
          <p:nvPr/>
        </p:nvGrpSpPr>
        <p:grpSpPr>
          <a:xfrm>
            <a:off x="653760" y="1217974"/>
            <a:ext cx="10076687" cy="4948426"/>
            <a:chOff x="681227" y="1127760"/>
            <a:chExt cx="10076687" cy="4948426"/>
          </a:xfrm>
        </p:grpSpPr>
        <p:sp>
          <p:nvSpPr>
            <p:cNvPr id="7" name="object 7" descr="While in the Facility "/>
            <p:cNvSpPr/>
            <p:nvPr/>
          </p:nvSpPr>
          <p:spPr>
            <a:xfrm>
              <a:off x="2802635" y="1946147"/>
              <a:ext cx="3825239" cy="4130039"/>
            </a:xfrm>
            <a:prstGeom prst="rect">
              <a:avLst/>
            </a:prstGeom>
            <a:blipFill>
              <a:blip r:embed="rId3" cstate="print"/>
              <a:stretch>
                <a:fillRect/>
              </a:stretch>
            </a:blipFill>
          </p:spPr>
          <p:txBody>
            <a:bodyPr wrap="square" lIns="0" tIns="0" rIns="0" bIns="0" rtlCol="0"/>
            <a:lstStyle/>
            <a:p>
              <a:endParaRPr/>
            </a:p>
          </p:txBody>
        </p:sp>
        <p:sp>
          <p:nvSpPr>
            <p:cNvPr id="9" name="object 8" descr="Within 90 days after exit"/>
            <p:cNvSpPr/>
            <p:nvPr/>
          </p:nvSpPr>
          <p:spPr>
            <a:xfrm>
              <a:off x="7069835" y="2043683"/>
              <a:ext cx="3688079" cy="3947159"/>
            </a:xfrm>
            <a:prstGeom prst="rect">
              <a:avLst/>
            </a:prstGeom>
            <a:blipFill>
              <a:blip r:embed="rId4" cstate="print"/>
              <a:stretch>
                <a:fillRect/>
              </a:stretch>
            </a:blipFill>
          </p:spPr>
          <p:txBody>
            <a:bodyPr wrap="square" lIns="0" tIns="0" rIns="0" bIns="0" rtlCol="0"/>
            <a:lstStyle/>
            <a:p>
              <a:endParaRPr/>
            </a:p>
          </p:txBody>
        </p:sp>
        <p:sp>
          <p:nvSpPr>
            <p:cNvPr id="10" name="object 9" descr="instructions"/>
            <p:cNvSpPr/>
            <p:nvPr/>
          </p:nvSpPr>
          <p:spPr>
            <a:xfrm>
              <a:off x="681227" y="1127760"/>
              <a:ext cx="9470135" cy="929639"/>
            </a:xfrm>
            <a:prstGeom prst="rect">
              <a:avLst/>
            </a:prstGeom>
            <a:blipFill>
              <a:blip r:embed="rId5" cstate="print"/>
              <a:stretch>
                <a:fillRect/>
              </a:stretch>
            </a:blipFill>
          </p:spPr>
          <p:txBody>
            <a:bodyPr wrap="square" lIns="0" tIns="0" rIns="0" bIns="0" rtlCol="0"/>
            <a:lstStyle/>
            <a:p>
              <a:endParaRPr/>
            </a:p>
          </p:txBody>
        </p:sp>
      </p:grpSp>
      <p:sp>
        <p:nvSpPr>
          <p:cNvPr id="4" name="Title 3"/>
          <p:cNvSpPr>
            <a:spLocks noGrp="1"/>
          </p:cNvSpPr>
          <p:nvPr>
            <p:ph type="title"/>
          </p:nvPr>
        </p:nvSpPr>
        <p:spPr>
          <a:xfrm>
            <a:off x="-8522" y="-85345"/>
            <a:ext cx="10794698" cy="988601"/>
          </a:xfrm>
        </p:spPr>
        <p:txBody>
          <a:bodyPr>
            <a:normAutofit/>
          </a:bodyPr>
          <a:lstStyle/>
          <a:p>
            <a:r>
              <a:rPr lang="en-US" dirty="0"/>
              <a:t>Outcomes Tab – Academic &amp; Vocational</a:t>
            </a:r>
          </a:p>
        </p:txBody>
      </p:sp>
    </p:spTree>
    <p:extLst>
      <p:ext uri="{BB962C8B-B14F-4D97-AF65-F5344CB8AC3E}">
        <p14:creationId xmlns:p14="http://schemas.microsoft.com/office/powerpoint/2010/main" val="251950833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r>
              <a:rPr lang="en-US"/>
              <a:t> Presentation Title | </a:t>
            </a:r>
            <a:fld id="{C26AAFF7-C4D7-4A72-B8FA-A17532192431}" type="slidenum">
              <a:rPr lang="en-US" smtClean="0"/>
              <a:pPr/>
              <a:t>59</a:t>
            </a:fld>
            <a:endParaRPr lang="en-US" dirty="0"/>
          </a:p>
        </p:txBody>
      </p:sp>
      <p:pic>
        <p:nvPicPr>
          <p:cNvPr id="7" name="Picture 6" descr="Achievement tab - math"/>
          <p:cNvPicPr>
            <a:picLocks noChangeAspect="1"/>
          </p:cNvPicPr>
          <p:nvPr/>
        </p:nvPicPr>
        <p:blipFill>
          <a:blip r:embed="rId3"/>
          <a:stretch>
            <a:fillRect/>
          </a:stretch>
        </p:blipFill>
        <p:spPr>
          <a:xfrm>
            <a:off x="5842973" y="3349032"/>
            <a:ext cx="3331845" cy="3411867"/>
          </a:xfrm>
          <a:prstGeom prst="rect">
            <a:avLst/>
          </a:prstGeom>
        </p:spPr>
      </p:pic>
      <p:pic>
        <p:nvPicPr>
          <p:cNvPr id="3" name="Picture 2" descr="Achievement Tab - Reading"/>
          <p:cNvPicPr>
            <a:picLocks noChangeAspect="1"/>
          </p:cNvPicPr>
          <p:nvPr/>
        </p:nvPicPr>
        <p:blipFill>
          <a:blip r:embed="rId4"/>
          <a:stretch>
            <a:fillRect/>
          </a:stretch>
        </p:blipFill>
        <p:spPr>
          <a:xfrm>
            <a:off x="1483995" y="3353122"/>
            <a:ext cx="3488055" cy="3131498"/>
          </a:xfrm>
          <a:prstGeom prst="rect">
            <a:avLst/>
          </a:prstGeom>
        </p:spPr>
      </p:pic>
      <p:pic>
        <p:nvPicPr>
          <p:cNvPr id="6" name="Picture 5" descr="instructions"/>
          <p:cNvPicPr>
            <a:picLocks noChangeAspect="1"/>
          </p:cNvPicPr>
          <p:nvPr/>
        </p:nvPicPr>
        <p:blipFill>
          <a:blip r:embed="rId5"/>
          <a:stretch>
            <a:fillRect/>
          </a:stretch>
        </p:blipFill>
        <p:spPr>
          <a:xfrm>
            <a:off x="434304" y="1186814"/>
            <a:ext cx="11041670" cy="1769745"/>
          </a:xfrm>
          <a:prstGeom prst="rect">
            <a:avLst/>
          </a:prstGeom>
        </p:spPr>
      </p:pic>
      <p:sp>
        <p:nvSpPr>
          <p:cNvPr id="10" name="Oval 9">
            <a:extLst>
              <a:ext uri="{C183D7F6-B498-43B3-948B-1728B52AA6E4}">
                <adec:decorative xmlns:adec="http://schemas.microsoft.com/office/drawing/2017/decorative" val="1"/>
              </a:ext>
            </a:extLst>
          </p:cNvPr>
          <p:cNvSpPr/>
          <p:nvPr/>
        </p:nvSpPr>
        <p:spPr>
          <a:xfrm>
            <a:off x="1483995" y="1108615"/>
            <a:ext cx="741045" cy="51261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p:txBody>
          <a:bodyPr/>
          <a:lstStyle/>
          <a:p>
            <a:r>
              <a:rPr lang="en-US" dirty="0"/>
              <a:t>Achievement Tab – Reading &amp; Math</a:t>
            </a:r>
          </a:p>
        </p:txBody>
      </p:sp>
    </p:spTree>
    <p:extLst>
      <p:ext uri="{BB962C8B-B14F-4D97-AF65-F5344CB8AC3E}">
        <p14:creationId xmlns:p14="http://schemas.microsoft.com/office/powerpoint/2010/main" val="1045872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At-Risk:  Who are these youth?</a:t>
            </a:r>
          </a:p>
        </p:txBody>
      </p:sp>
      <p:sp>
        <p:nvSpPr>
          <p:cNvPr id="3" name="Content Placeholder 2"/>
          <p:cNvSpPr>
            <a:spLocks noGrp="1"/>
          </p:cNvSpPr>
          <p:nvPr>
            <p:ph idx="13"/>
          </p:nvPr>
        </p:nvSpPr>
        <p:spPr>
          <a:xfrm>
            <a:off x="165100" y="1183473"/>
            <a:ext cx="11808762" cy="5975498"/>
          </a:xfrm>
        </p:spPr>
        <p:txBody>
          <a:bodyPr>
            <a:normAutofit fontScale="85000" lnSpcReduction="20000"/>
          </a:bodyPr>
          <a:lstStyle/>
          <a:p>
            <a:pPr marL="0" indent="0">
              <a:buNone/>
            </a:pPr>
            <a:r>
              <a:rPr lang="en-US" sz="3100" b="1" dirty="0"/>
              <a:t>“At-Risk” is defined in Idaho Administrative Procedures Act (IDAPA) 08.02.03.110</a:t>
            </a:r>
          </a:p>
          <a:p>
            <a:pPr marL="0" indent="0">
              <a:buNone/>
            </a:pPr>
            <a:r>
              <a:rPr lang="en-US" sz="2600" dirty="0"/>
              <a:t>An At-Risk youth is any secondary student grades 7</a:t>
            </a:r>
            <a:r>
              <a:rPr lang="en-US" sz="2600" baseline="30000" dirty="0"/>
              <a:t>th</a:t>
            </a:r>
            <a:r>
              <a:rPr lang="en-US" sz="2600" dirty="0"/>
              <a:t> – 12</a:t>
            </a:r>
            <a:r>
              <a:rPr lang="en-US" sz="2600" baseline="30000" dirty="0"/>
              <a:t>th</a:t>
            </a:r>
            <a:r>
              <a:rPr lang="en-US" sz="2600" dirty="0"/>
              <a:t> who meets any </a:t>
            </a:r>
            <a:r>
              <a:rPr lang="en-US" sz="2600" b="1" dirty="0"/>
              <a:t>three </a:t>
            </a:r>
            <a:r>
              <a:rPr lang="en-US" sz="2600" dirty="0"/>
              <a:t>of the following criteria:</a:t>
            </a:r>
          </a:p>
          <a:p>
            <a:r>
              <a:rPr lang="en-US" sz="2600" dirty="0"/>
              <a:t>Has repeated at least one grade</a:t>
            </a:r>
          </a:p>
          <a:p>
            <a:r>
              <a:rPr lang="en-US" sz="2600" dirty="0"/>
              <a:t>Has absenteeism that is greater than ten percent (10%) during the preceding semester. </a:t>
            </a:r>
          </a:p>
          <a:p>
            <a:r>
              <a:rPr lang="en-US" sz="2600" dirty="0"/>
              <a:t>Has an overall grade point average that is less than 1.5 (4.0 scale) prior to enrolling in an alternative secondary program. </a:t>
            </a:r>
          </a:p>
          <a:p>
            <a:r>
              <a:rPr lang="en-US" sz="2600" dirty="0"/>
              <a:t>Has failed one or more academic subjects. </a:t>
            </a:r>
          </a:p>
          <a:p>
            <a:r>
              <a:rPr lang="en-US" sz="2600" dirty="0"/>
              <a:t>Is two or more semester credits per year behind the rate required to graduate. </a:t>
            </a:r>
          </a:p>
          <a:p>
            <a:r>
              <a:rPr lang="en-US" sz="2600" dirty="0"/>
              <a:t>Has substance abuse behavior. </a:t>
            </a:r>
          </a:p>
          <a:p>
            <a:r>
              <a:rPr lang="en-US" sz="2600" dirty="0"/>
              <a:t>Is pregnant or a parent. </a:t>
            </a:r>
          </a:p>
          <a:p>
            <a:r>
              <a:rPr lang="en-US" sz="2600" dirty="0"/>
              <a:t>Is an emancipated youth. </a:t>
            </a:r>
          </a:p>
          <a:p>
            <a:r>
              <a:rPr lang="en-US" sz="2600" dirty="0"/>
              <a:t>Is a previous dropout. </a:t>
            </a:r>
          </a:p>
          <a:p>
            <a:r>
              <a:rPr lang="en-US" sz="2600" dirty="0"/>
              <a:t>Has serious personal, emotional, or medical problems. </a:t>
            </a:r>
          </a:p>
          <a:p>
            <a:r>
              <a:rPr lang="en-US" sz="2600" dirty="0"/>
              <a:t>Is a court or agency referral. </a:t>
            </a:r>
          </a:p>
          <a:p>
            <a:r>
              <a:rPr lang="en-US" sz="2600" dirty="0"/>
              <a:t>Demonstrates behavior that is detrimental to their academic progress.</a:t>
            </a:r>
          </a:p>
        </p:txBody>
      </p:sp>
      <p:sp>
        <p:nvSpPr>
          <p:cNvPr id="5" name="Slide Number Placeholder 1">
            <a:extLst>
              <a:ext uri="{FF2B5EF4-FFF2-40B4-BE49-F238E27FC236}">
                <a16:creationId xmlns:a16="http://schemas.microsoft.com/office/drawing/2014/main" id="{C5894FBC-D1F4-47CC-80E3-E450BD21CB1D}"/>
              </a:ext>
            </a:extLst>
          </p:cNvPr>
          <p:cNvSpPr>
            <a:spLocks noGrp="1"/>
          </p:cNvSpPr>
          <p:nvPr>
            <p:ph type="sldNum" sz="quarter" idx="12"/>
          </p:nvPr>
        </p:nvSpPr>
        <p:spPr>
          <a:xfrm>
            <a:off x="9230662" y="6395774"/>
            <a:ext cx="2743200" cy="365125"/>
          </a:xfrm>
        </p:spPr>
        <p:txBody>
          <a:bodyPr/>
          <a:lstStyle/>
          <a:p>
            <a:r>
              <a:rPr lang="en-US" dirty="0"/>
              <a:t> SY2021-22 | </a:t>
            </a:r>
            <a:fld id="{C26AAFF7-C4D7-4A72-B8FA-A17532192431}" type="slidenum">
              <a:rPr lang="en-US" smtClean="0"/>
              <a:pPr/>
              <a:t>6</a:t>
            </a:fld>
            <a:endParaRPr lang="en-US" dirty="0"/>
          </a:p>
        </p:txBody>
      </p:sp>
    </p:spTree>
    <p:extLst>
      <p:ext uri="{BB962C8B-B14F-4D97-AF65-F5344CB8AC3E}">
        <p14:creationId xmlns:p14="http://schemas.microsoft.com/office/powerpoint/2010/main" val="72258300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r>
              <a:rPr lang="en-US"/>
              <a:t> Presentation Title | </a:t>
            </a:r>
            <a:fld id="{C26AAFF7-C4D7-4A72-B8FA-A17532192431}" type="slidenum">
              <a:rPr lang="en-US" smtClean="0"/>
              <a:pPr/>
              <a:t>60</a:t>
            </a:fld>
            <a:endParaRPr lang="en-US" dirty="0"/>
          </a:p>
        </p:txBody>
      </p:sp>
      <p:sp>
        <p:nvSpPr>
          <p:cNvPr id="5" name="object 4" descr="Assurances info"/>
          <p:cNvSpPr/>
          <p:nvPr/>
        </p:nvSpPr>
        <p:spPr>
          <a:xfrm>
            <a:off x="1904530" y="1291659"/>
            <a:ext cx="8142440" cy="4434771"/>
          </a:xfrm>
          <a:prstGeom prst="rect">
            <a:avLst/>
          </a:prstGeom>
          <a:blipFill>
            <a:blip r:embed="rId3" cstate="print"/>
            <a:stretch>
              <a:fillRect/>
            </a:stretch>
          </a:blipFill>
        </p:spPr>
        <p:txBody>
          <a:bodyPr wrap="square" lIns="0" tIns="0" rIns="0" bIns="0" rtlCol="0"/>
          <a:lstStyle/>
          <a:p>
            <a:endParaRPr/>
          </a:p>
        </p:txBody>
      </p:sp>
      <p:sp>
        <p:nvSpPr>
          <p:cNvPr id="4" name="Title 3"/>
          <p:cNvSpPr>
            <a:spLocks noGrp="1"/>
          </p:cNvSpPr>
          <p:nvPr>
            <p:ph type="title"/>
          </p:nvPr>
        </p:nvSpPr>
        <p:spPr/>
        <p:txBody>
          <a:bodyPr/>
          <a:lstStyle/>
          <a:p>
            <a:r>
              <a:rPr lang="en-US" dirty="0"/>
              <a:t>Assurance &amp; Submission</a:t>
            </a:r>
          </a:p>
        </p:txBody>
      </p:sp>
    </p:spTree>
    <p:extLst>
      <p:ext uri="{BB962C8B-B14F-4D97-AF65-F5344CB8AC3E}">
        <p14:creationId xmlns:p14="http://schemas.microsoft.com/office/powerpoint/2010/main" val="94397778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AB1D641-D157-45D3-A9AA-8D52727991C2}"/>
              </a:ext>
            </a:extLst>
          </p:cNvPr>
          <p:cNvSpPr>
            <a:spLocks noGrp="1"/>
          </p:cNvSpPr>
          <p:nvPr>
            <p:ph type="sldNum" sz="quarter" idx="12"/>
          </p:nvPr>
        </p:nvSpPr>
        <p:spPr/>
        <p:txBody>
          <a:bodyPr/>
          <a:lstStyle/>
          <a:p>
            <a:r>
              <a:rPr lang="en-US"/>
              <a:t> Presentation Title | </a:t>
            </a:r>
            <a:fld id="{C26AAFF7-C4D7-4A72-B8FA-A17532192431}" type="slidenum">
              <a:rPr lang="en-US" smtClean="0"/>
              <a:pPr/>
              <a:t>61</a:t>
            </a:fld>
            <a:endParaRPr lang="en-US" dirty="0"/>
          </a:p>
        </p:txBody>
      </p:sp>
      <p:graphicFrame>
        <p:nvGraphicFramePr>
          <p:cNvPr id="5" name="Diagram 4" descr="Timeline for Evaluation &amp; Reporting">
            <a:extLst>
              <a:ext uri="{FF2B5EF4-FFF2-40B4-BE49-F238E27FC236}">
                <a16:creationId xmlns:a16="http://schemas.microsoft.com/office/drawing/2014/main" id="{1F03B684-9540-4DEB-821B-2F193315294F}"/>
              </a:ext>
            </a:extLst>
          </p:cNvPr>
          <p:cNvGraphicFramePr/>
          <p:nvPr>
            <p:extLst>
              <p:ext uri="{D42A27DB-BD31-4B8C-83A1-F6EECF244321}">
                <p14:modId xmlns:p14="http://schemas.microsoft.com/office/powerpoint/2010/main" val="811220489"/>
              </p:ext>
            </p:extLst>
          </p:nvPr>
        </p:nvGraphicFramePr>
        <p:xfrm>
          <a:off x="2511173" y="1333500"/>
          <a:ext cx="7169653" cy="41909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le 3">
            <a:extLst>
              <a:ext uri="{FF2B5EF4-FFF2-40B4-BE49-F238E27FC236}">
                <a16:creationId xmlns:a16="http://schemas.microsoft.com/office/drawing/2014/main" id="{4765C04F-0478-4BB1-B11E-9FC10E108B96}"/>
              </a:ext>
            </a:extLst>
          </p:cNvPr>
          <p:cNvSpPr>
            <a:spLocks noGrp="1"/>
          </p:cNvSpPr>
          <p:nvPr>
            <p:ph type="title"/>
          </p:nvPr>
        </p:nvSpPr>
        <p:spPr/>
        <p:txBody>
          <a:bodyPr/>
          <a:lstStyle/>
          <a:p>
            <a:r>
              <a:rPr lang="en-US" dirty="0"/>
              <a:t>Evaluation &amp; Reporting Timeline</a:t>
            </a:r>
          </a:p>
        </p:txBody>
      </p:sp>
    </p:spTree>
    <p:extLst>
      <p:ext uri="{BB962C8B-B14F-4D97-AF65-F5344CB8AC3E}">
        <p14:creationId xmlns:p14="http://schemas.microsoft.com/office/powerpoint/2010/main" val="247110863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72A555B-3ACF-46C3-80A8-95A922AE7F39}"/>
              </a:ext>
            </a:extLst>
          </p:cNvPr>
          <p:cNvSpPr>
            <a:spLocks noGrp="1"/>
          </p:cNvSpPr>
          <p:nvPr>
            <p:ph idx="13"/>
          </p:nvPr>
        </p:nvSpPr>
        <p:spPr>
          <a:xfrm>
            <a:off x="751112" y="1340123"/>
            <a:ext cx="10515600" cy="5329033"/>
          </a:xfrm>
        </p:spPr>
        <p:txBody>
          <a:bodyPr>
            <a:normAutofit lnSpcReduction="10000"/>
          </a:bodyPr>
          <a:lstStyle/>
          <a:p>
            <a:pPr marL="0" indent="0">
              <a:buNone/>
            </a:pPr>
            <a:r>
              <a:rPr lang="en-US" dirty="0"/>
              <a:t>Districts who receive/set-aside these funds need to report the number of students who were served using these funds through the </a:t>
            </a:r>
            <a:r>
              <a:rPr lang="en-US" dirty="0">
                <a:highlight>
                  <a:srgbClr val="00FF00"/>
                </a:highlight>
              </a:rPr>
              <a:t>Title IA Annual Performance Report (APR)</a:t>
            </a:r>
          </a:p>
          <a:p>
            <a:pPr marL="0" indent="0">
              <a:buNone/>
            </a:pPr>
            <a:r>
              <a:rPr lang="en-US" b="1" dirty="0"/>
              <a:t>Include the # of students (by grade-level) </a:t>
            </a:r>
          </a:p>
          <a:p>
            <a:pPr marL="0" indent="0">
              <a:buNone/>
            </a:pPr>
            <a:r>
              <a:rPr lang="en-US" dirty="0"/>
              <a:t> - being served in partner programs</a:t>
            </a:r>
          </a:p>
          <a:p>
            <a:pPr marL="0" indent="0">
              <a:buNone/>
            </a:pPr>
            <a:r>
              <a:rPr lang="en-US" dirty="0"/>
              <a:t>AND/OR</a:t>
            </a:r>
          </a:p>
          <a:p>
            <a:pPr marL="0" indent="0">
              <a:buNone/>
            </a:pPr>
            <a:r>
              <a:rPr lang="en-US" dirty="0"/>
              <a:t> - being served through district dropout/at-risk prevention programs</a:t>
            </a:r>
          </a:p>
        </p:txBody>
      </p:sp>
      <p:sp>
        <p:nvSpPr>
          <p:cNvPr id="4" name="Title 3">
            <a:extLst>
              <a:ext uri="{FF2B5EF4-FFF2-40B4-BE49-F238E27FC236}">
                <a16:creationId xmlns:a16="http://schemas.microsoft.com/office/drawing/2014/main" id="{C1F29232-AE18-48AD-A1EC-235B2CFB30CB}"/>
              </a:ext>
            </a:extLst>
          </p:cNvPr>
          <p:cNvSpPr>
            <a:spLocks noGrp="1"/>
          </p:cNvSpPr>
          <p:nvPr>
            <p:ph type="title"/>
          </p:nvPr>
        </p:nvSpPr>
        <p:spPr/>
        <p:txBody>
          <a:bodyPr/>
          <a:lstStyle/>
          <a:p>
            <a:r>
              <a:rPr lang="en-US" dirty="0"/>
              <a:t>Title IA – Neglected Set-Aside - Continued</a:t>
            </a:r>
          </a:p>
        </p:txBody>
      </p:sp>
      <p:sp>
        <p:nvSpPr>
          <p:cNvPr id="5" name="Slide Number Placeholder 1">
            <a:extLst>
              <a:ext uri="{FF2B5EF4-FFF2-40B4-BE49-F238E27FC236}">
                <a16:creationId xmlns:a16="http://schemas.microsoft.com/office/drawing/2014/main" id="{22580937-5776-45E7-AC25-7DDE865E8DB6}"/>
              </a:ext>
            </a:extLst>
          </p:cNvPr>
          <p:cNvSpPr>
            <a:spLocks noGrp="1"/>
          </p:cNvSpPr>
          <p:nvPr>
            <p:ph type="sldNum" sz="quarter" idx="12"/>
          </p:nvPr>
        </p:nvSpPr>
        <p:spPr>
          <a:xfrm>
            <a:off x="9230662" y="6395774"/>
            <a:ext cx="2743200" cy="365125"/>
          </a:xfrm>
        </p:spPr>
        <p:txBody>
          <a:bodyPr/>
          <a:lstStyle/>
          <a:p>
            <a:r>
              <a:rPr lang="en-US" dirty="0"/>
              <a:t> SY2021-22 | </a:t>
            </a:r>
            <a:fld id="{C26AAFF7-C4D7-4A72-B8FA-A17532192431}" type="slidenum">
              <a:rPr lang="en-US" smtClean="0"/>
              <a:pPr/>
              <a:t>62</a:t>
            </a:fld>
            <a:endParaRPr lang="en-US" dirty="0"/>
          </a:p>
        </p:txBody>
      </p:sp>
    </p:spTree>
    <p:extLst>
      <p:ext uri="{BB962C8B-B14F-4D97-AF65-F5344CB8AC3E}">
        <p14:creationId xmlns:p14="http://schemas.microsoft.com/office/powerpoint/2010/main" val="11460641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6BC4C43-4797-4FE3-BB00-26B7C5FC6446}"/>
              </a:ext>
            </a:extLst>
          </p:cNvPr>
          <p:cNvSpPr>
            <a:spLocks noGrp="1"/>
          </p:cNvSpPr>
          <p:nvPr>
            <p:ph type="sldNum" sz="quarter" idx="12"/>
          </p:nvPr>
        </p:nvSpPr>
        <p:spPr/>
        <p:txBody>
          <a:bodyPr/>
          <a:lstStyle/>
          <a:p>
            <a:r>
              <a:rPr lang="en-US"/>
              <a:t> Presentation Title | </a:t>
            </a:r>
            <a:fld id="{C26AAFF7-C4D7-4A72-B8FA-A17532192431}" type="slidenum">
              <a:rPr lang="en-US" smtClean="0"/>
              <a:pPr/>
              <a:t>63</a:t>
            </a:fld>
            <a:endParaRPr lang="en-US" dirty="0"/>
          </a:p>
        </p:txBody>
      </p:sp>
      <p:sp>
        <p:nvSpPr>
          <p:cNvPr id="6" name="Arrow: Right 5" descr="arrow">
            <a:extLst>
              <a:ext uri="{FF2B5EF4-FFF2-40B4-BE49-F238E27FC236}">
                <a16:creationId xmlns:a16="http://schemas.microsoft.com/office/drawing/2014/main" id="{E21F5939-419F-4209-8969-8CDDB987D4C7}"/>
              </a:ext>
            </a:extLst>
          </p:cNvPr>
          <p:cNvSpPr/>
          <p:nvPr/>
        </p:nvSpPr>
        <p:spPr>
          <a:xfrm>
            <a:off x="816831" y="5229726"/>
            <a:ext cx="1235242" cy="46522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Screenshot of TItle IA Annual Performance Report">
            <a:extLst>
              <a:ext uri="{FF2B5EF4-FFF2-40B4-BE49-F238E27FC236}">
                <a16:creationId xmlns:a16="http://schemas.microsoft.com/office/drawing/2014/main" id="{B5790CF6-AFC1-4955-BEAD-3E1F1F567B96}"/>
              </a:ext>
            </a:extLst>
          </p:cNvPr>
          <p:cNvPicPr>
            <a:picLocks noGrp="1" noChangeAspect="1"/>
          </p:cNvPicPr>
          <p:nvPr>
            <p:ph idx="13"/>
          </p:nvPr>
        </p:nvPicPr>
        <p:blipFill>
          <a:blip r:embed="rId3"/>
          <a:stretch>
            <a:fillRect/>
          </a:stretch>
        </p:blipFill>
        <p:spPr>
          <a:xfrm>
            <a:off x="2052073" y="2099399"/>
            <a:ext cx="8087854" cy="4296375"/>
          </a:xfrm>
          <a:prstGeom prst="rect">
            <a:avLst/>
          </a:prstGeom>
        </p:spPr>
      </p:pic>
      <p:sp>
        <p:nvSpPr>
          <p:cNvPr id="7" name="Rectangle 6">
            <a:extLst>
              <a:ext uri="{FF2B5EF4-FFF2-40B4-BE49-F238E27FC236}">
                <a16:creationId xmlns:a16="http://schemas.microsoft.com/office/drawing/2014/main" id="{E01495FB-347C-4237-99A1-E4669F59811F}"/>
              </a:ext>
            </a:extLst>
          </p:cNvPr>
          <p:cNvSpPr/>
          <p:nvPr/>
        </p:nvSpPr>
        <p:spPr>
          <a:xfrm>
            <a:off x="1506641" y="1216626"/>
            <a:ext cx="8897831" cy="584775"/>
          </a:xfrm>
          <a:prstGeom prst="rect">
            <a:avLst/>
          </a:prstGeom>
        </p:spPr>
        <p:txBody>
          <a:bodyPr wrap="square">
            <a:spAutoFit/>
          </a:bodyPr>
          <a:lstStyle/>
          <a:p>
            <a:r>
              <a:rPr lang="en-US" sz="3200" dirty="0">
                <a:hlinkClick r:id="rId4"/>
              </a:rPr>
              <a:t>https://www.sde.Idaho.gov/federal-programs/basic/</a:t>
            </a:r>
            <a:endParaRPr lang="en-US" sz="3200" dirty="0"/>
          </a:p>
        </p:txBody>
      </p:sp>
      <p:sp>
        <p:nvSpPr>
          <p:cNvPr id="4" name="Title 3">
            <a:extLst>
              <a:ext uri="{FF2B5EF4-FFF2-40B4-BE49-F238E27FC236}">
                <a16:creationId xmlns:a16="http://schemas.microsoft.com/office/drawing/2014/main" id="{0710764E-3BD0-4669-8E24-E9479A748B51}"/>
              </a:ext>
            </a:extLst>
          </p:cNvPr>
          <p:cNvSpPr>
            <a:spLocks noGrp="1"/>
          </p:cNvSpPr>
          <p:nvPr>
            <p:ph type="title"/>
          </p:nvPr>
        </p:nvSpPr>
        <p:spPr/>
        <p:txBody>
          <a:bodyPr/>
          <a:lstStyle/>
          <a:p>
            <a:r>
              <a:rPr lang="en-US" dirty="0"/>
              <a:t>Title I-A: Annual Performance Report</a:t>
            </a:r>
          </a:p>
        </p:txBody>
      </p:sp>
    </p:spTree>
    <p:extLst>
      <p:ext uri="{BB962C8B-B14F-4D97-AF65-F5344CB8AC3E}">
        <p14:creationId xmlns:p14="http://schemas.microsoft.com/office/powerpoint/2010/main" val="244628346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439C9FF-01B5-42EA-98EA-7A849D07DD03}"/>
              </a:ext>
            </a:extLst>
          </p:cNvPr>
          <p:cNvSpPr>
            <a:spLocks noGrp="1"/>
          </p:cNvSpPr>
          <p:nvPr>
            <p:ph type="sldNum" sz="quarter" idx="12"/>
          </p:nvPr>
        </p:nvSpPr>
        <p:spPr/>
        <p:txBody>
          <a:bodyPr/>
          <a:lstStyle/>
          <a:p>
            <a:r>
              <a:rPr lang="en-US" dirty="0"/>
              <a:t> Presentation Title | </a:t>
            </a:r>
            <a:fld id="{C26AAFF7-C4D7-4A72-B8FA-A17532192431}" type="slidenum">
              <a:rPr lang="en-US" smtClean="0"/>
              <a:pPr/>
              <a:t>64</a:t>
            </a:fld>
            <a:endParaRPr lang="en-US" dirty="0"/>
          </a:p>
        </p:txBody>
      </p:sp>
      <p:pic>
        <p:nvPicPr>
          <p:cNvPr id="5" name="Content Placeholder 4" descr="Screenshot of APR">
            <a:extLst>
              <a:ext uri="{FF2B5EF4-FFF2-40B4-BE49-F238E27FC236}">
                <a16:creationId xmlns:a16="http://schemas.microsoft.com/office/drawing/2014/main" id="{4610F7B1-20F5-4E34-AC74-D2CA8A79F858}"/>
              </a:ext>
            </a:extLst>
          </p:cNvPr>
          <p:cNvPicPr>
            <a:picLocks noGrp="1" noChangeAspect="1"/>
          </p:cNvPicPr>
          <p:nvPr>
            <p:ph idx="13"/>
          </p:nvPr>
        </p:nvPicPr>
        <p:blipFill>
          <a:blip r:embed="rId3"/>
          <a:stretch>
            <a:fillRect/>
          </a:stretch>
        </p:blipFill>
        <p:spPr>
          <a:xfrm>
            <a:off x="0" y="1137207"/>
            <a:ext cx="10163841" cy="5623692"/>
          </a:xfrm>
          <a:prstGeom prst="rect">
            <a:avLst/>
          </a:prstGeom>
        </p:spPr>
      </p:pic>
      <p:sp>
        <p:nvSpPr>
          <p:cNvPr id="6" name="Arrow: Down 5" descr="Arrow">
            <a:extLst>
              <a:ext uri="{FF2B5EF4-FFF2-40B4-BE49-F238E27FC236}">
                <a16:creationId xmlns:a16="http://schemas.microsoft.com/office/drawing/2014/main" id="{C64B826C-B710-4F50-A503-DE79F6747F95}"/>
              </a:ext>
            </a:extLst>
          </p:cNvPr>
          <p:cNvSpPr/>
          <p:nvPr/>
        </p:nvSpPr>
        <p:spPr>
          <a:xfrm>
            <a:off x="6731288" y="1311456"/>
            <a:ext cx="737937" cy="1331494"/>
          </a:xfrm>
          <a:prstGeom prst="down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Down 6" descr="arrow">
            <a:extLst>
              <a:ext uri="{FF2B5EF4-FFF2-40B4-BE49-F238E27FC236}">
                <a16:creationId xmlns:a16="http://schemas.microsoft.com/office/drawing/2014/main" id="{A567C504-E409-48C5-9641-C5A6F2AF0F1A}"/>
              </a:ext>
            </a:extLst>
          </p:cNvPr>
          <p:cNvSpPr/>
          <p:nvPr/>
        </p:nvSpPr>
        <p:spPr>
          <a:xfrm rot="15396271">
            <a:off x="3341581" y="984625"/>
            <a:ext cx="737937" cy="1331494"/>
          </a:xfrm>
          <a:prstGeom prst="downArrow">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3EA27A46-0D53-4714-9E5E-AA0C3843395D}"/>
              </a:ext>
            </a:extLst>
          </p:cNvPr>
          <p:cNvSpPr txBox="1"/>
          <p:nvPr/>
        </p:nvSpPr>
        <p:spPr>
          <a:xfrm>
            <a:off x="9994232" y="2461516"/>
            <a:ext cx="2197768" cy="3170099"/>
          </a:xfrm>
          <a:prstGeom prst="rect">
            <a:avLst/>
          </a:prstGeom>
          <a:noFill/>
        </p:spPr>
        <p:txBody>
          <a:bodyPr wrap="square" rtlCol="0">
            <a:spAutoFit/>
          </a:bodyPr>
          <a:lstStyle/>
          <a:p>
            <a:r>
              <a:rPr lang="en-US" sz="2000" b="1" dirty="0"/>
              <a:t>Please include the number of students who were supported with   TI-A Neglected Set-Aside funds</a:t>
            </a:r>
          </a:p>
          <a:p>
            <a:r>
              <a:rPr lang="en-US" sz="2000" b="1" dirty="0"/>
              <a:t> - District programs</a:t>
            </a:r>
          </a:p>
          <a:p>
            <a:r>
              <a:rPr lang="en-US" sz="2000" b="1" dirty="0"/>
              <a:t>AND</a:t>
            </a:r>
          </a:p>
          <a:p>
            <a:r>
              <a:rPr lang="en-US" sz="2000" b="1" dirty="0"/>
              <a:t> - Facility programs</a:t>
            </a:r>
          </a:p>
        </p:txBody>
      </p:sp>
      <p:sp>
        <p:nvSpPr>
          <p:cNvPr id="4" name="Title 3">
            <a:extLst>
              <a:ext uri="{FF2B5EF4-FFF2-40B4-BE49-F238E27FC236}">
                <a16:creationId xmlns:a16="http://schemas.microsoft.com/office/drawing/2014/main" id="{D0E45D36-6181-40DB-BF70-3AAA3A4D1894}"/>
              </a:ext>
            </a:extLst>
          </p:cNvPr>
          <p:cNvSpPr>
            <a:spLocks noGrp="1"/>
          </p:cNvSpPr>
          <p:nvPr>
            <p:ph type="title"/>
          </p:nvPr>
        </p:nvSpPr>
        <p:spPr/>
        <p:txBody>
          <a:bodyPr/>
          <a:lstStyle/>
          <a:p>
            <a:r>
              <a:rPr lang="en-US" dirty="0"/>
              <a:t>APR – Participation by Grade</a:t>
            </a:r>
          </a:p>
        </p:txBody>
      </p:sp>
    </p:spTree>
    <p:extLst>
      <p:ext uri="{BB962C8B-B14F-4D97-AF65-F5344CB8AC3E}">
        <p14:creationId xmlns:p14="http://schemas.microsoft.com/office/powerpoint/2010/main" val="355662414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AB1D641-D157-45D3-A9AA-8D52727991C2}"/>
              </a:ext>
            </a:extLst>
          </p:cNvPr>
          <p:cNvSpPr>
            <a:spLocks noGrp="1"/>
          </p:cNvSpPr>
          <p:nvPr>
            <p:ph type="sldNum" sz="quarter" idx="12"/>
          </p:nvPr>
        </p:nvSpPr>
        <p:spPr/>
        <p:txBody>
          <a:bodyPr/>
          <a:lstStyle/>
          <a:p>
            <a:r>
              <a:rPr lang="en-US"/>
              <a:t> Presentation Title | </a:t>
            </a:r>
            <a:fld id="{C26AAFF7-C4D7-4A72-B8FA-A17532192431}" type="slidenum">
              <a:rPr lang="en-US" smtClean="0"/>
              <a:pPr/>
              <a:t>65</a:t>
            </a:fld>
            <a:endParaRPr lang="en-US" dirty="0"/>
          </a:p>
        </p:txBody>
      </p:sp>
      <p:graphicFrame>
        <p:nvGraphicFramePr>
          <p:cNvPr id="5" name="Diagram 4" descr="Timeline for APR reporting">
            <a:extLst>
              <a:ext uri="{FF2B5EF4-FFF2-40B4-BE49-F238E27FC236}">
                <a16:creationId xmlns:a16="http://schemas.microsoft.com/office/drawing/2014/main" id="{1F03B684-9540-4DEB-821B-2F193315294F}"/>
              </a:ext>
            </a:extLst>
          </p:cNvPr>
          <p:cNvGraphicFramePr/>
          <p:nvPr>
            <p:extLst>
              <p:ext uri="{D42A27DB-BD31-4B8C-83A1-F6EECF244321}">
                <p14:modId xmlns:p14="http://schemas.microsoft.com/office/powerpoint/2010/main" val="471476481"/>
              </p:ext>
            </p:extLst>
          </p:nvPr>
        </p:nvGraphicFramePr>
        <p:xfrm>
          <a:off x="2511173" y="1333500"/>
          <a:ext cx="7169653" cy="41909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le 3">
            <a:extLst>
              <a:ext uri="{FF2B5EF4-FFF2-40B4-BE49-F238E27FC236}">
                <a16:creationId xmlns:a16="http://schemas.microsoft.com/office/drawing/2014/main" id="{4765C04F-0478-4BB1-B11E-9FC10E108B96}"/>
              </a:ext>
            </a:extLst>
          </p:cNvPr>
          <p:cNvSpPr>
            <a:spLocks noGrp="1"/>
          </p:cNvSpPr>
          <p:nvPr>
            <p:ph type="title"/>
          </p:nvPr>
        </p:nvSpPr>
        <p:spPr/>
        <p:txBody>
          <a:bodyPr>
            <a:normAutofit/>
          </a:bodyPr>
          <a:lstStyle/>
          <a:p>
            <a:r>
              <a:rPr lang="en-US" dirty="0"/>
              <a:t>Title I-A:  APR Timeline</a:t>
            </a:r>
          </a:p>
        </p:txBody>
      </p:sp>
    </p:spTree>
    <p:extLst>
      <p:ext uri="{BB962C8B-B14F-4D97-AF65-F5344CB8AC3E}">
        <p14:creationId xmlns:p14="http://schemas.microsoft.com/office/powerpoint/2010/main" val="414385213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2B350C2-AE20-4C78-A0E2-8C46BF657AE3}"/>
              </a:ext>
            </a:extLst>
          </p:cNvPr>
          <p:cNvSpPr>
            <a:spLocks noGrp="1"/>
          </p:cNvSpPr>
          <p:nvPr>
            <p:ph type="sldNum" sz="quarter" idx="12"/>
          </p:nvPr>
        </p:nvSpPr>
        <p:spPr/>
        <p:txBody>
          <a:bodyPr/>
          <a:lstStyle/>
          <a:p>
            <a:r>
              <a:rPr lang="en-US"/>
              <a:t> Presentation Title | </a:t>
            </a:r>
            <a:fld id="{C26AAFF7-C4D7-4A72-B8FA-A17532192431}" type="slidenum">
              <a:rPr lang="en-US" smtClean="0"/>
              <a:pPr/>
              <a:t>66</a:t>
            </a:fld>
            <a:endParaRPr lang="en-US" dirty="0"/>
          </a:p>
        </p:txBody>
      </p:sp>
      <p:pic>
        <p:nvPicPr>
          <p:cNvPr id="3074" name="Picture 2" descr="Questions To Ask For Success | IT Support Georgetown, TX">
            <a:extLst>
              <a:ext uri="{FF2B5EF4-FFF2-40B4-BE49-F238E27FC236}">
                <a16:creationId xmlns:a16="http://schemas.microsoft.com/office/drawing/2014/main" id="{D7A0B842-03D8-4858-B8C0-95E5D5AEE4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9490" y="1538821"/>
            <a:ext cx="9114020" cy="5319179"/>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E4DABF7D-5B1B-4991-A5C2-85112F74B5D9}"/>
              </a:ext>
            </a:extLst>
          </p:cNvPr>
          <p:cNvSpPr>
            <a:spLocks noGrp="1"/>
          </p:cNvSpPr>
          <p:nvPr>
            <p:ph type="title"/>
          </p:nvPr>
        </p:nvSpPr>
        <p:spPr/>
        <p:txBody>
          <a:bodyPr/>
          <a:lstStyle/>
          <a:p>
            <a:r>
              <a:rPr lang="en-US" dirty="0"/>
              <a:t>Questions?   </a:t>
            </a:r>
          </a:p>
        </p:txBody>
      </p:sp>
    </p:spTree>
    <p:extLst>
      <p:ext uri="{BB962C8B-B14F-4D97-AF65-F5344CB8AC3E}">
        <p14:creationId xmlns:p14="http://schemas.microsoft.com/office/powerpoint/2010/main" val="111821174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470AD3D-B68A-4CD9-A51D-1A4C7DF290A0}"/>
              </a:ext>
            </a:extLst>
          </p:cNvPr>
          <p:cNvSpPr>
            <a:spLocks noGrp="1"/>
          </p:cNvSpPr>
          <p:nvPr>
            <p:ph type="sldNum" sz="quarter" idx="12"/>
          </p:nvPr>
        </p:nvSpPr>
        <p:spPr/>
        <p:txBody>
          <a:bodyPr/>
          <a:lstStyle/>
          <a:p>
            <a:r>
              <a:rPr lang="en-US"/>
              <a:t> Presentation Title | </a:t>
            </a:r>
            <a:fld id="{C26AAFF7-C4D7-4A72-B8FA-A17532192431}" type="slidenum">
              <a:rPr lang="en-US" smtClean="0"/>
              <a:pPr/>
              <a:t>67</a:t>
            </a:fld>
            <a:endParaRPr lang="en-US" dirty="0"/>
          </a:p>
        </p:txBody>
      </p:sp>
      <p:sp>
        <p:nvSpPr>
          <p:cNvPr id="3" name="Title 2">
            <a:extLst>
              <a:ext uri="{FF2B5EF4-FFF2-40B4-BE49-F238E27FC236}">
                <a16:creationId xmlns:a16="http://schemas.microsoft.com/office/drawing/2014/main" id="{16981A18-7CC6-4FBC-9A84-01403861F78D}"/>
              </a:ext>
            </a:extLst>
          </p:cNvPr>
          <p:cNvSpPr>
            <a:spLocks noGrp="1"/>
          </p:cNvSpPr>
          <p:nvPr>
            <p:ph type="ctrTitle"/>
          </p:nvPr>
        </p:nvSpPr>
        <p:spPr/>
        <p:txBody>
          <a:bodyPr/>
          <a:lstStyle/>
          <a:p>
            <a:r>
              <a:rPr lang="en-US" dirty="0"/>
              <a:t>Monitoring</a:t>
            </a:r>
          </a:p>
        </p:txBody>
      </p:sp>
      <p:sp>
        <p:nvSpPr>
          <p:cNvPr id="4" name="Subtitle 3">
            <a:extLst>
              <a:ext uri="{FF2B5EF4-FFF2-40B4-BE49-F238E27FC236}">
                <a16:creationId xmlns:a16="http://schemas.microsoft.com/office/drawing/2014/main" id="{1DD4C0B3-5AE2-41C6-9108-4B0C65C2E217}"/>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94331483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ESSA Requirements related to Title I-D</a:t>
            </a:r>
          </a:p>
        </p:txBody>
      </p:sp>
      <p:sp>
        <p:nvSpPr>
          <p:cNvPr id="3" name="Content Placeholder 2"/>
          <p:cNvSpPr>
            <a:spLocks noGrp="1"/>
          </p:cNvSpPr>
          <p:nvPr>
            <p:ph idx="13"/>
          </p:nvPr>
        </p:nvSpPr>
        <p:spPr>
          <a:xfrm>
            <a:off x="491270" y="988601"/>
            <a:ext cx="11700730" cy="5545777"/>
          </a:xfrm>
        </p:spPr>
        <p:txBody>
          <a:bodyPr>
            <a:normAutofit fontScale="92500" lnSpcReduction="10000"/>
          </a:bodyPr>
          <a:lstStyle/>
          <a:p>
            <a:r>
              <a:rPr lang="en-US" dirty="0"/>
              <a:t>Requirements and Responsibilities to receive the funds </a:t>
            </a:r>
          </a:p>
          <a:p>
            <a:pPr lvl="1"/>
            <a:r>
              <a:rPr lang="en-US" dirty="0">
                <a:solidFill>
                  <a:schemeClr val="accent6">
                    <a:lumMod val="50000"/>
                  </a:schemeClr>
                </a:solidFill>
              </a:rPr>
              <a:t>State agencies and districts are required to:</a:t>
            </a:r>
          </a:p>
          <a:p>
            <a:pPr lvl="2"/>
            <a:r>
              <a:rPr lang="en-US" dirty="0"/>
              <a:t>Meet the educational needs of neglected, delinquent, and at-risk children and youth, and assist in the transition of these students from correctional facilities to locally operated programs,</a:t>
            </a:r>
            <a:br>
              <a:rPr lang="en-US" dirty="0"/>
            </a:br>
            <a:endParaRPr lang="en-US" dirty="0"/>
          </a:p>
          <a:p>
            <a:pPr lvl="2"/>
            <a:r>
              <a:rPr lang="en-US" dirty="0"/>
              <a:t>Ensure that these students have the same opportunities to achieve as if they were in local schools in the State, and</a:t>
            </a:r>
            <a:br>
              <a:rPr lang="en-US" dirty="0"/>
            </a:br>
            <a:endParaRPr lang="en-US" dirty="0"/>
          </a:p>
          <a:p>
            <a:pPr lvl="2"/>
            <a:r>
              <a:rPr lang="en-US" dirty="0"/>
              <a:t>Evaluate the program outcomes and disaggregate data on participation by gender, race, ethnicity, and age</a:t>
            </a:r>
            <a:br>
              <a:rPr lang="en-US" dirty="0"/>
            </a:br>
            <a:endParaRPr lang="en-US" dirty="0"/>
          </a:p>
          <a:p>
            <a:pPr lvl="2"/>
            <a:r>
              <a:rPr lang="en-US" dirty="0"/>
              <a:t>Meet federal programs monitoring requirements  </a:t>
            </a:r>
          </a:p>
        </p:txBody>
      </p:sp>
      <p:sp>
        <p:nvSpPr>
          <p:cNvPr id="5" name="Slide Number Placeholder 1">
            <a:extLst>
              <a:ext uri="{FF2B5EF4-FFF2-40B4-BE49-F238E27FC236}">
                <a16:creationId xmlns:a16="http://schemas.microsoft.com/office/drawing/2014/main" id="{B08EE52F-E21C-4FCA-A7C7-40566738A50C}"/>
              </a:ext>
            </a:extLst>
          </p:cNvPr>
          <p:cNvSpPr>
            <a:spLocks noGrp="1"/>
          </p:cNvSpPr>
          <p:nvPr>
            <p:ph type="sldNum" sz="quarter" idx="12"/>
          </p:nvPr>
        </p:nvSpPr>
        <p:spPr>
          <a:xfrm>
            <a:off x="9230662" y="6395774"/>
            <a:ext cx="2743200" cy="365125"/>
          </a:xfrm>
        </p:spPr>
        <p:txBody>
          <a:bodyPr/>
          <a:lstStyle/>
          <a:p>
            <a:r>
              <a:rPr lang="en-US" dirty="0"/>
              <a:t> SY2021-22 | </a:t>
            </a:r>
            <a:fld id="{C26AAFF7-C4D7-4A72-B8FA-A17532192431}" type="slidenum">
              <a:rPr lang="en-US" smtClean="0"/>
              <a:pPr/>
              <a:t>68</a:t>
            </a:fld>
            <a:endParaRPr lang="en-US" dirty="0"/>
          </a:p>
        </p:txBody>
      </p:sp>
    </p:spTree>
    <p:extLst>
      <p:ext uri="{BB962C8B-B14F-4D97-AF65-F5344CB8AC3E}">
        <p14:creationId xmlns:p14="http://schemas.microsoft.com/office/powerpoint/2010/main" val="50257835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E13B0B6-2FF6-4D36-B2DB-69CCCC812088}"/>
              </a:ext>
            </a:extLst>
          </p:cNvPr>
          <p:cNvSpPr>
            <a:spLocks noGrp="1"/>
          </p:cNvSpPr>
          <p:nvPr>
            <p:ph type="sldNum" sz="quarter" idx="12"/>
          </p:nvPr>
        </p:nvSpPr>
        <p:spPr/>
        <p:txBody>
          <a:bodyPr/>
          <a:lstStyle/>
          <a:p>
            <a:r>
              <a:rPr lang="en-US"/>
              <a:t> Presentation Title | </a:t>
            </a:r>
            <a:fld id="{C26AAFF7-C4D7-4A72-B8FA-A17532192431}" type="slidenum">
              <a:rPr lang="en-US" smtClean="0"/>
              <a:pPr/>
              <a:t>69</a:t>
            </a:fld>
            <a:endParaRPr lang="en-US" dirty="0"/>
          </a:p>
        </p:txBody>
      </p:sp>
      <p:graphicFrame>
        <p:nvGraphicFramePr>
          <p:cNvPr id="7" name="Diagram 6" descr="Monitoring Timeline - due date for self-monitor">
            <a:extLst>
              <a:ext uri="{FF2B5EF4-FFF2-40B4-BE49-F238E27FC236}">
                <a16:creationId xmlns:a16="http://schemas.microsoft.com/office/drawing/2014/main" id="{F59EEBE5-301C-44ED-9310-3FDBE4FC9423}"/>
              </a:ext>
            </a:extLst>
          </p:cNvPr>
          <p:cNvGraphicFramePr/>
          <p:nvPr>
            <p:extLst>
              <p:ext uri="{D42A27DB-BD31-4B8C-83A1-F6EECF244321}">
                <p14:modId xmlns:p14="http://schemas.microsoft.com/office/powerpoint/2010/main" val="1526152041"/>
              </p:ext>
            </p:extLst>
          </p:nvPr>
        </p:nvGraphicFramePr>
        <p:xfrm>
          <a:off x="8549457" y="2667001"/>
          <a:ext cx="3129196" cy="41909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Content Placeholder 5">
            <a:extLst>
              <a:ext uri="{FF2B5EF4-FFF2-40B4-BE49-F238E27FC236}">
                <a16:creationId xmlns:a16="http://schemas.microsoft.com/office/drawing/2014/main" id="{AFC66A63-7763-45CC-A674-944A29662815}"/>
              </a:ext>
            </a:extLst>
          </p:cNvPr>
          <p:cNvSpPr>
            <a:spLocks noGrp="1"/>
          </p:cNvSpPr>
          <p:nvPr>
            <p:ph idx="13"/>
          </p:nvPr>
        </p:nvSpPr>
        <p:spPr>
          <a:xfrm>
            <a:off x="135910" y="1332711"/>
            <a:ext cx="8028535" cy="4351338"/>
          </a:xfrm>
        </p:spPr>
        <p:txBody>
          <a:bodyPr>
            <a:normAutofit/>
          </a:bodyPr>
          <a:lstStyle/>
          <a:p>
            <a:r>
              <a:rPr lang="en-US" dirty="0"/>
              <a:t>3 year – (onsite, hybrid, desk) </a:t>
            </a:r>
          </a:p>
          <a:p>
            <a:pPr lvl="1"/>
            <a:r>
              <a:rPr lang="en-US" dirty="0"/>
              <a:t>Fed Program Monitoring Tool – NEW!</a:t>
            </a:r>
          </a:p>
          <a:p>
            <a:pPr lvl="1"/>
            <a:r>
              <a:rPr lang="en-US" dirty="0"/>
              <a:t>Upload documents/evidence</a:t>
            </a:r>
          </a:p>
          <a:p>
            <a:pPr lvl="1"/>
            <a:r>
              <a:rPr lang="en-US" dirty="0"/>
              <a:t>Interview</a:t>
            </a:r>
          </a:p>
          <a:p>
            <a:r>
              <a:rPr lang="en-US" dirty="0"/>
              <a:t>Self-assessment/monitor </a:t>
            </a:r>
          </a:p>
          <a:p>
            <a:pPr lvl="1"/>
            <a:r>
              <a:rPr lang="en-US" dirty="0"/>
              <a:t>Annually on year’s your LEA is not monitored</a:t>
            </a:r>
          </a:p>
          <a:p>
            <a:pPr marL="457200" lvl="1" indent="0">
              <a:buNone/>
            </a:pPr>
            <a:endParaRPr lang="en-US" dirty="0"/>
          </a:p>
        </p:txBody>
      </p:sp>
      <p:sp>
        <p:nvSpPr>
          <p:cNvPr id="5" name="Title 4">
            <a:extLst>
              <a:ext uri="{FF2B5EF4-FFF2-40B4-BE49-F238E27FC236}">
                <a16:creationId xmlns:a16="http://schemas.microsoft.com/office/drawing/2014/main" id="{98ADE8FC-9B94-48B9-B0AE-0ECC008B03AF}"/>
              </a:ext>
            </a:extLst>
          </p:cNvPr>
          <p:cNvSpPr>
            <a:spLocks noGrp="1"/>
          </p:cNvSpPr>
          <p:nvPr>
            <p:ph type="title"/>
          </p:nvPr>
        </p:nvSpPr>
        <p:spPr/>
        <p:txBody>
          <a:bodyPr/>
          <a:lstStyle/>
          <a:p>
            <a:r>
              <a:rPr lang="en-US" dirty="0"/>
              <a:t>Title I-D Monitoring Cycle &amp; Timeline</a:t>
            </a:r>
          </a:p>
        </p:txBody>
      </p:sp>
    </p:spTree>
    <p:extLst>
      <p:ext uri="{BB962C8B-B14F-4D97-AF65-F5344CB8AC3E}">
        <p14:creationId xmlns:p14="http://schemas.microsoft.com/office/powerpoint/2010/main" val="9274959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8F1F7AF-0E42-4ADB-AD71-EB70042BBE71}"/>
              </a:ext>
            </a:extLst>
          </p:cNvPr>
          <p:cNvSpPr>
            <a:spLocks noGrp="1"/>
          </p:cNvSpPr>
          <p:nvPr>
            <p:ph type="sldNum" sz="quarter" idx="12"/>
          </p:nvPr>
        </p:nvSpPr>
        <p:spPr/>
        <p:txBody>
          <a:bodyPr/>
          <a:lstStyle/>
          <a:p>
            <a:r>
              <a:rPr lang="en-US"/>
              <a:t> Presentation Title | </a:t>
            </a:r>
            <a:fld id="{C26AAFF7-C4D7-4A72-B8FA-A17532192431}" type="slidenum">
              <a:rPr lang="en-US" smtClean="0"/>
              <a:pPr/>
              <a:t>7</a:t>
            </a:fld>
            <a:endParaRPr lang="en-US" dirty="0"/>
          </a:p>
        </p:txBody>
      </p:sp>
      <p:pic>
        <p:nvPicPr>
          <p:cNvPr id="5" name="Picture 4" descr="Graphic illustrating the service structure for students in correctional facilities and the connection with federal, state, and local agencies">
            <a:extLst>
              <a:ext uri="{FF2B5EF4-FFF2-40B4-BE49-F238E27FC236}">
                <a16:creationId xmlns:a16="http://schemas.microsoft.com/office/drawing/2014/main" id="{FDBE223F-89E1-4369-966E-03A5D6742C43}"/>
              </a:ext>
            </a:extLst>
          </p:cNvPr>
          <p:cNvPicPr>
            <a:picLocks noChangeAspect="1"/>
          </p:cNvPicPr>
          <p:nvPr/>
        </p:nvPicPr>
        <p:blipFill>
          <a:blip r:embed="rId3"/>
          <a:stretch>
            <a:fillRect/>
          </a:stretch>
        </p:blipFill>
        <p:spPr>
          <a:xfrm>
            <a:off x="11237" y="988601"/>
            <a:ext cx="12180764" cy="5851439"/>
          </a:xfrm>
          <a:prstGeom prst="rect">
            <a:avLst/>
          </a:prstGeom>
        </p:spPr>
      </p:pic>
      <p:sp>
        <p:nvSpPr>
          <p:cNvPr id="4" name="Title 3">
            <a:extLst>
              <a:ext uri="{FF2B5EF4-FFF2-40B4-BE49-F238E27FC236}">
                <a16:creationId xmlns:a16="http://schemas.microsoft.com/office/drawing/2014/main" id="{AF156170-0D67-4E89-8CAA-D6C732F54ED4}"/>
              </a:ext>
            </a:extLst>
          </p:cNvPr>
          <p:cNvSpPr>
            <a:spLocks noGrp="1"/>
          </p:cNvSpPr>
          <p:nvPr>
            <p:ph type="title"/>
          </p:nvPr>
        </p:nvSpPr>
        <p:spPr/>
        <p:txBody>
          <a:bodyPr/>
          <a:lstStyle/>
          <a:p>
            <a:r>
              <a:rPr lang="en-US" dirty="0"/>
              <a:t>Title I-D Service Structure</a:t>
            </a:r>
          </a:p>
        </p:txBody>
      </p:sp>
    </p:spTree>
    <p:extLst>
      <p:ext uri="{BB962C8B-B14F-4D97-AF65-F5344CB8AC3E}">
        <p14:creationId xmlns:p14="http://schemas.microsoft.com/office/powerpoint/2010/main" val="221087435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5785D92D-3A11-4949-B235-3D80397EEE22}"/>
              </a:ext>
            </a:extLst>
          </p:cNvPr>
          <p:cNvSpPr>
            <a:spLocks noGrp="1"/>
          </p:cNvSpPr>
          <p:nvPr>
            <p:ph type="sldNum" sz="quarter" idx="12"/>
          </p:nvPr>
        </p:nvSpPr>
        <p:spPr>
          <a:xfrm>
            <a:off x="9230662" y="6395774"/>
            <a:ext cx="2743200" cy="365125"/>
          </a:xfrm>
        </p:spPr>
        <p:txBody>
          <a:bodyPr/>
          <a:lstStyle/>
          <a:p>
            <a:r>
              <a:rPr lang="en-US" dirty="0"/>
              <a:t> SY2021-22 | </a:t>
            </a:r>
            <a:fld id="{C26AAFF7-C4D7-4A72-B8FA-A17532192431}" type="slidenum">
              <a:rPr lang="en-US" smtClean="0"/>
              <a:pPr/>
              <a:t>70</a:t>
            </a:fld>
            <a:endParaRPr lang="en-US" dirty="0"/>
          </a:p>
        </p:txBody>
      </p:sp>
      <p:pic>
        <p:nvPicPr>
          <p:cNvPr id="8" name="Picture 7" descr="Graphic with the Idaho Federal Programs Monitoring Tool">
            <a:extLst>
              <a:ext uri="{FF2B5EF4-FFF2-40B4-BE49-F238E27FC236}">
                <a16:creationId xmlns:a16="http://schemas.microsoft.com/office/drawing/2014/main" id="{E2C05865-441D-423E-9B4B-231C1853A14E}"/>
              </a:ext>
            </a:extLst>
          </p:cNvPr>
          <p:cNvPicPr>
            <a:picLocks noChangeAspect="1"/>
          </p:cNvPicPr>
          <p:nvPr/>
        </p:nvPicPr>
        <p:blipFill>
          <a:blip r:embed="rId3"/>
          <a:stretch>
            <a:fillRect/>
          </a:stretch>
        </p:blipFill>
        <p:spPr>
          <a:xfrm>
            <a:off x="8312772" y="2074324"/>
            <a:ext cx="3250533" cy="4209024"/>
          </a:xfrm>
          <a:prstGeom prst="rect">
            <a:avLst/>
          </a:prstGeom>
        </p:spPr>
      </p:pic>
      <p:sp>
        <p:nvSpPr>
          <p:cNvPr id="2" name="Content Placeholder 1">
            <a:extLst>
              <a:ext uri="{FF2B5EF4-FFF2-40B4-BE49-F238E27FC236}">
                <a16:creationId xmlns:a16="http://schemas.microsoft.com/office/drawing/2014/main" id="{D8079166-656F-47AA-80D0-CDFDDB050385}"/>
              </a:ext>
            </a:extLst>
          </p:cNvPr>
          <p:cNvSpPr>
            <a:spLocks noGrp="1"/>
          </p:cNvSpPr>
          <p:nvPr>
            <p:ph idx="13"/>
          </p:nvPr>
        </p:nvSpPr>
        <p:spPr>
          <a:xfrm>
            <a:off x="637148" y="1213453"/>
            <a:ext cx="10515600" cy="6026796"/>
          </a:xfrm>
        </p:spPr>
        <p:txBody>
          <a:bodyPr>
            <a:normAutofit fontScale="40000" lnSpcReduction="20000"/>
          </a:bodyPr>
          <a:lstStyle/>
          <a:p>
            <a:pPr marL="0" indent="0" algn="ctr">
              <a:buNone/>
            </a:pPr>
            <a:r>
              <a:rPr lang="en-US" sz="7600" b="1" dirty="0"/>
              <a:t>Self-Assessment &amp; Federal Program Monitoring Tool</a:t>
            </a:r>
            <a:endParaRPr lang="en-US" dirty="0">
              <a:hlinkClick r:id="rId4"/>
            </a:endParaRPr>
          </a:p>
          <a:p>
            <a:pPr marL="0" indent="0" algn="ctr">
              <a:buNone/>
            </a:pPr>
            <a:r>
              <a:rPr lang="en-US" sz="5000" dirty="0">
                <a:hlinkClick r:id="rId4"/>
              </a:rPr>
              <a:t>https://sde.idaho.gov/federal-programs/program-monitoring/</a:t>
            </a:r>
            <a:endParaRPr lang="en-US" sz="5000" dirty="0"/>
          </a:p>
          <a:p>
            <a:pPr marL="0" indent="0">
              <a:buNone/>
            </a:pPr>
            <a:r>
              <a:rPr lang="en-US" sz="5000" b="1" dirty="0"/>
              <a:t>Title IA – Neglected/At-Risk  Set-Aside</a:t>
            </a:r>
          </a:p>
          <a:p>
            <a:r>
              <a:rPr lang="en-US" sz="5000" dirty="0"/>
              <a:t>PROG 46 Neglected indicator (under Title IA)</a:t>
            </a:r>
          </a:p>
          <a:p>
            <a:pPr marL="0" indent="0">
              <a:buNone/>
            </a:pPr>
            <a:r>
              <a:rPr lang="en-US" sz="5000" dirty="0"/>
              <a:t>OR</a:t>
            </a:r>
          </a:p>
          <a:p>
            <a:pPr marL="0" indent="0">
              <a:buNone/>
            </a:pPr>
            <a:r>
              <a:rPr lang="en-US" sz="5000" b="1" dirty="0"/>
              <a:t>Title I-D Subgrant </a:t>
            </a:r>
            <a:br>
              <a:rPr lang="en-US" sz="5000" dirty="0"/>
            </a:br>
            <a:r>
              <a:rPr lang="en-US" sz="5000" dirty="0"/>
              <a:t>Program Mtg</a:t>
            </a:r>
          </a:p>
          <a:p>
            <a:r>
              <a:rPr lang="en-US" sz="5400" dirty="0"/>
              <a:t>ND 1 Program Management</a:t>
            </a:r>
          </a:p>
          <a:p>
            <a:r>
              <a:rPr lang="en-US" sz="5400" dirty="0"/>
              <a:t>ND 2 Annual Fall Count</a:t>
            </a:r>
          </a:p>
          <a:p>
            <a:r>
              <a:rPr lang="en-US" sz="5400" dirty="0"/>
              <a:t>ND 3 Evaluation of Program</a:t>
            </a:r>
          </a:p>
          <a:p>
            <a:r>
              <a:rPr lang="en-US" sz="5400" dirty="0"/>
              <a:t>ND 4 Staffing &amp; Professional Dev.</a:t>
            </a:r>
          </a:p>
          <a:p>
            <a:r>
              <a:rPr lang="en-US" sz="5400" dirty="0"/>
              <a:t>ND 5 Instruction</a:t>
            </a:r>
          </a:p>
          <a:p>
            <a:r>
              <a:rPr lang="en-US" sz="5400" dirty="0"/>
              <a:t>ND 6 Evaluation of Student Achievement/Outcomes</a:t>
            </a:r>
          </a:p>
          <a:p>
            <a:r>
              <a:rPr lang="en-US" sz="5400" dirty="0"/>
              <a:t>ND 7 Family/Parent Engagement</a:t>
            </a:r>
          </a:p>
          <a:p>
            <a:r>
              <a:rPr lang="en-US" sz="5400" dirty="0"/>
              <a:t>ND 8 Transition Services</a:t>
            </a:r>
          </a:p>
          <a:p>
            <a:r>
              <a:rPr lang="en-US" sz="5400" dirty="0"/>
              <a:t>ND 9 Fiscal Accountability</a:t>
            </a:r>
          </a:p>
        </p:txBody>
      </p:sp>
      <p:sp>
        <p:nvSpPr>
          <p:cNvPr id="4" name="Title 3">
            <a:extLst>
              <a:ext uri="{FF2B5EF4-FFF2-40B4-BE49-F238E27FC236}">
                <a16:creationId xmlns:a16="http://schemas.microsoft.com/office/drawing/2014/main" id="{35E2C945-27F1-4F2D-B352-AB62045110B7}"/>
              </a:ext>
            </a:extLst>
          </p:cNvPr>
          <p:cNvSpPr>
            <a:spLocks noGrp="1"/>
          </p:cNvSpPr>
          <p:nvPr>
            <p:ph type="title"/>
          </p:nvPr>
        </p:nvSpPr>
        <p:spPr/>
        <p:txBody>
          <a:bodyPr/>
          <a:lstStyle/>
          <a:p>
            <a:r>
              <a:rPr lang="en-US" dirty="0"/>
              <a:t>Federal Program Title ID Indicators</a:t>
            </a:r>
          </a:p>
        </p:txBody>
      </p:sp>
    </p:spTree>
    <p:extLst>
      <p:ext uri="{BB962C8B-B14F-4D97-AF65-F5344CB8AC3E}">
        <p14:creationId xmlns:p14="http://schemas.microsoft.com/office/powerpoint/2010/main" val="152379516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r>
              <a:rPr lang="en-US" dirty="0"/>
              <a:t> Presentation Title | </a:t>
            </a:r>
            <a:fld id="{C26AAFF7-C4D7-4A72-B8FA-A17532192431}" type="slidenum">
              <a:rPr lang="en-US" smtClean="0"/>
              <a:pPr/>
              <a:t>71</a:t>
            </a:fld>
            <a:endParaRPr lang="en-US" dirty="0"/>
          </a:p>
        </p:txBody>
      </p:sp>
      <p:sp>
        <p:nvSpPr>
          <p:cNvPr id="3" name="Rectangle 2">
            <a:extLst>
              <a:ext uri="{FF2B5EF4-FFF2-40B4-BE49-F238E27FC236}">
                <a16:creationId xmlns:a16="http://schemas.microsoft.com/office/drawing/2014/main" id="{EC75C046-B086-49BC-9D1F-32AB9B44D8CB}"/>
              </a:ext>
            </a:extLst>
          </p:cNvPr>
          <p:cNvSpPr/>
          <p:nvPr/>
        </p:nvSpPr>
        <p:spPr>
          <a:xfrm>
            <a:off x="878713" y="6294623"/>
            <a:ext cx="9904658" cy="523220"/>
          </a:xfrm>
          <a:prstGeom prst="rect">
            <a:avLst/>
          </a:prstGeom>
        </p:spPr>
        <p:txBody>
          <a:bodyPr wrap="square">
            <a:spAutoFit/>
          </a:bodyPr>
          <a:lstStyle/>
          <a:p>
            <a:r>
              <a:rPr lang="en-US" sz="2800" b="1" dirty="0">
                <a:hlinkClick r:id="rId3"/>
              </a:rPr>
              <a:t>https://sde.idaho.gov/federal-programs/neglected/index.html</a:t>
            </a:r>
            <a:endParaRPr lang="en-US" sz="2800" b="1" dirty="0"/>
          </a:p>
        </p:txBody>
      </p:sp>
      <p:pic>
        <p:nvPicPr>
          <p:cNvPr id="10" name="Picture 9" descr="Screenshot of Title ID website">
            <a:extLst>
              <a:ext uri="{FF2B5EF4-FFF2-40B4-BE49-F238E27FC236}">
                <a16:creationId xmlns:a16="http://schemas.microsoft.com/office/drawing/2014/main" id="{E3F2D130-6DF3-4C99-8C12-748A8F72BD2D}"/>
              </a:ext>
            </a:extLst>
          </p:cNvPr>
          <p:cNvPicPr>
            <a:picLocks noChangeAspect="1"/>
          </p:cNvPicPr>
          <p:nvPr/>
        </p:nvPicPr>
        <p:blipFill>
          <a:blip r:embed="rId4"/>
          <a:stretch>
            <a:fillRect/>
          </a:stretch>
        </p:blipFill>
        <p:spPr>
          <a:xfrm>
            <a:off x="6752752" y="2091781"/>
            <a:ext cx="5368423" cy="3816415"/>
          </a:xfrm>
          <a:prstGeom prst="rect">
            <a:avLst/>
          </a:prstGeom>
          <a:ln>
            <a:solidFill>
              <a:schemeClr val="bg2"/>
            </a:solidFill>
          </a:ln>
        </p:spPr>
      </p:pic>
      <p:sp>
        <p:nvSpPr>
          <p:cNvPr id="7" name="Right Arrow 6" descr="arrow"/>
          <p:cNvSpPr/>
          <p:nvPr/>
        </p:nvSpPr>
        <p:spPr>
          <a:xfrm>
            <a:off x="4256448" y="3181569"/>
            <a:ext cx="2528807" cy="2123340"/>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3200" dirty="0">
                <a:solidFill>
                  <a:schemeClr val="accent4">
                    <a:lumMod val="50000"/>
                  </a:schemeClr>
                </a:solidFill>
              </a:rPr>
              <a:t>Will be Aligned</a:t>
            </a:r>
          </a:p>
        </p:txBody>
      </p:sp>
      <p:pic>
        <p:nvPicPr>
          <p:cNvPr id="1026" name="Picture 2" descr="See the source image">
            <a:extLst>
              <a:ext uri="{FF2B5EF4-FFF2-40B4-BE49-F238E27FC236}">
                <a16:creationId xmlns:a16="http://schemas.microsoft.com/office/drawing/2014/main" id="{893A8B92-FCC2-4FCB-B55A-1CD9C61744DD}"/>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77952" y="1925271"/>
            <a:ext cx="3105419" cy="388177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title="Fed Monitor Tool - first page"/>
          <p:cNvPicPr>
            <a:picLocks noChangeAspect="1"/>
          </p:cNvPicPr>
          <p:nvPr/>
        </p:nvPicPr>
        <p:blipFill>
          <a:blip r:embed="rId6"/>
          <a:stretch>
            <a:fillRect/>
          </a:stretch>
        </p:blipFill>
        <p:spPr>
          <a:xfrm>
            <a:off x="377178" y="1883817"/>
            <a:ext cx="3729790" cy="2603241"/>
          </a:xfrm>
          <a:prstGeom prst="rect">
            <a:avLst/>
          </a:prstGeom>
          <a:ln>
            <a:solidFill>
              <a:schemeClr val="accent5">
                <a:shade val="50000"/>
              </a:schemeClr>
            </a:solidFill>
          </a:ln>
        </p:spPr>
      </p:pic>
      <p:pic>
        <p:nvPicPr>
          <p:cNvPr id="6" name="Picture 5" title="Self-Monitor - First Page"/>
          <p:cNvPicPr>
            <a:picLocks noChangeAspect="1"/>
          </p:cNvPicPr>
          <p:nvPr/>
        </p:nvPicPr>
        <p:blipFill>
          <a:blip r:embed="rId7"/>
          <a:stretch>
            <a:fillRect/>
          </a:stretch>
        </p:blipFill>
        <p:spPr>
          <a:xfrm rot="20706706">
            <a:off x="248700" y="3409769"/>
            <a:ext cx="3770967" cy="2544267"/>
          </a:xfrm>
          <a:prstGeom prst="rect">
            <a:avLst/>
          </a:prstGeom>
          <a:ln>
            <a:solidFill>
              <a:schemeClr val="accent5">
                <a:shade val="50000"/>
              </a:schemeClr>
            </a:solidFill>
          </a:ln>
        </p:spPr>
      </p:pic>
      <p:sp>
        <p:nvSpPr>
          <p:cNvPr id="14" name="Rectangle 13">
            <a:extLst>
              <a:ext uri="{FF2B5EF4-FFF2-40B4-BE49-F238E27FC236}">
                <a16:creationId xmlns:a16="http://schemas.microsoft.com/office/drawing/2014/main" id="{D4687AF2-28CC-4026-A20A-68D3E04425FC}"/>
              </a:ext>
            </a:extLst>
          </p:cNvPr>
          <p:cNvSpPr/>
          <p:nvPr/>
        </p:nvSpPr>
        <p:spPr>
          <a:xfrm>
            <a:off x="-1225464" y="1089752"/>
            <a:ext cx="14642928" cy="523220"/>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2800" b="1" cap="none" spc="0" dirty="0">
                <a:ln/>
                <a:solidFill>
                  <a:schemeClr val="accent3"/>
                </a:solidFill>
                <a:effectLst/>
              </a:rPr>
              <a:t>PILOT STAGE OF NEW FEDERAL PROGRAMS MONITORING – ONLINE TOOL!!!</a:t>
            </a:r>
          </a:p>
        </p:txBody>
      </p:sp>
      <p:sp>
        <p:nvSpPr>
          <p:cNvPr id="2" name="Title 1"/>
          <p:cNvSpPr>
            <a:spLocks noGrp="1"/>
          </p:cNvSpPr>
          <p:nvPr>
            <p:ph type="title"/>
          </p:nvPr>
        </p:nvSpPr>
        <p:spPr/>
        <p:txBody>
          <a:bodyPr/>
          <a:lstStyle/>
          <a:p>
            <a:r>
              <a:rPr lang="en-US" dirty="0"/>
              <a:t>Monitoring Tool &amp; Website </a:t>
            </a:r>
          </a:p>
        </p:txBody>
      </p:sp>
    </p:spTree>
    <p:extLst>
      <p:ext uri="{BB962C8B-B14F-4D97-AF65-F5344CB8AC3E}">
        <p14:creationId xmlns:p14="http://schemas.microsoft.com/office/powerpoint/2010/main" val="54662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r>
              <a:rPr lang="en-US"/>
              <a:t> Presentation Title | </a:t>
            </a:r>
            <a:fld id="{C26AAFF7-C4D7-4A72-B8FA-A17532192431}" type="slidenum">
              <a:rPr lang="en-US" smtClean="0"/>
              <a:pPr/>
              <a:t>72</a:t>
            </a:fld>
            <a:endParaRPr lang="en-US" dirty="0"/>
          </a:p>
        </p:txBody>
      </p:sp>
      <p:sp>
        <p:nvSpPr>
          <p:cNvPr id="6" name="Content Placeholder 5"/>
          <p:cNvSpPr>
            <a:spLocks noGrp="1"/>
          </p:cNvSpPr>
          <p:nvPr>
            <p:ph idx="13"/>
          </p:nvPr>
        </p:nvSpPr>
        <p:spPr>
          <a:xfrm>
            <a:off x="215084" y="1182469"/>
            <a:ext cx="10515600" cy="4351338"/>
          </a:xfrm>
        </p:spPr>
        <p:txBody>
          <a:bodyPr/>
          <a:lstStyle/>
          <a:p>
            <a:pPr marL="0" indent="0">
              <a:buNone/>
            </a:pPr>
            <a:r>
              <a:rPr lang="en-US" dirty="0"/>
              <a:t>Digital Folders - organized by Indicator</a:t>
            </a:r>
          </a:p>
        </p:txBody>
      </p:sp>
      <p:graphicFrame>
        <p:nvGraphicFramePr>
          <p:cNvPr id="2" name="Diagram 1" descr="Example of how to organize digital folders"/>
          <p:cNvGraphicFramePr/>
          <p:nvPr>
            <p:extLst>
              <p:ext uri="{D42A27DB-BD31-4B8C-83A1-F6EECF244321}">
                <p14:modId xmlns:p14="http://schemas.microsoft.com/office/powerpoint/2010/main" val="1285985405"/>
              </p:ext>
            </p:extLst>
          </p:nvPr>
        </p:nvGraphicFramePr>
        <p:xfrm>
          <a:off x="434304" y="2237949"/>
          <a:ext cx="11074524" cy="39784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3"/>
          <p:cNvSpPr>
            <a:spLocks noGrp="1"/>
          </p:cNvSpPr>
          <p:nvPr>
            <p:ph type="title"/>
          </p:nvPr>
        </p:nvSpPr>
        <p:spPr/>
        <p:txBody>
          <a:bodyPr/>
          <a:lstStyle/>
          <a:p>
            <a:r>
              <a:rPr lang="en-US" dirty="0"/>
              <a:t>Organize Yourself</a:t>
            </a:r>
          </a:p>
        </p:txBody>
      </p:sp>
    </p:spTree>
    <p:extLst>
      <p:ext uri="{BB962C8B-B14F-4D97-AF65-F5344CB8AC3E}">
        <p14:creationId xmlns:p14="http://schemas.microsoft.com/office/powerpoint/2010/main" val="52127592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2B350C2-AE20-4C78-A0E2-8C46BF657AE3}"/>
              </a:ext>
            </a:extLst>
          </p:cNvPr>
          <p:cNvSpPr>
            <a:spLocks noGrp="1"/>
          </p:cNvSpPr>
          <p:nvPr>
            <p:ph type="sldNum" sz="quarter" idx="12"/>
          </p:nvPr>
        </p:nvSpPr>
        <p:spPr/>
        <p:txBody>
          <a:bodyPr/>
          <a:lstStyle/>
          <a:p>
            <a:r>
              <a:rPr lang="en-US"/>
              <a:t> Presentation Title | </a:t>
            </a:r>
            <a:fld id="{C26AAFF7-C4D7-4A72-B8FA-A17532192431}" type="slidenum">
              <a:rPr lang="en-US" smtClean="0"/>
              <a:pPr/>
              <a:t>73</a:t>
            </a:fld>
            <a:endParaRPr lang="en-US" dirty="0"/>
          </a:p>
        </p:txBody>
      </p:sp>
      <p:pic>
        <p:nvPicPr>
          <p:cNvPr id="3074" name="Picture 2" descr="Questions To Ask For Success | IT Support Georgetown, TX">
            <a:extLst>
              <a:ext uri="{FF2B5EF4-FFF2-40B4-BE49-F238E27FC236}">
                <a16:creationId xmlns:a16="http://schemas.microsoft.com/office/drawing/2014/main" id="{D7A0B842-03D8-4858-B8C0-95E5D5AEE4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9490" y="1538821"/>
            <a:ext cx="9114020" cy="5319179"/>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E4DABF7D-5B1B-4991-A5C2-85112F74B5D9}"/>
              </a:ext>
            </a:extLst>
          </p:cNvPr>
          <p:cNvSpPr>
            <a:spLocks noGrp="1"/>
          </p:cNvSpPr>
          <p:nvPr>
            <p:ph type="title"/>
          </p:nvPr>
        </p:nvSpPr>
        <p:spPr/>
        <p:txBody>
          <a:bodyPr/>
          <a:lstStyle/>
          <a:p>
            <a:r>
              <a:rPr lang="en-US" dirty="0"/>
              <a:t>Questions?   </a:t>
            </a:r>
          </a:p>
        </p:txBody>
      </p:sp>
    </p:spTree>
    <p:extLst>
      <p:ext uri="{BB962C8B-B14F-4D97-AF65-F5344CB8AC3E}">
        <p14:creationId xmlns:p14="http://schemas.microsoft.com/office/powerpoint/2010/main" val="237943717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27048919-FC7B-49B7-BF4C-2B8B252AE3B2}"/>
              </a:ext>
            </a:extLst>
          </p:cNvPr>
          <p:cNvSpPr txBox="1"/>
          <p:nvPr/>
        </p:nvSpPr>
        <p:spPr>
          <a:xfrm>
            <a:off x="9652209" y="5973073"/>
            <a:ext cx="2334755" cy="923330"/>
          </a:xfrm>
          <a:prstGeom prst="rect">
            <a:avLst/>
          </a:prstGeom>
          <a:noFill/>
        </p:spPr>
        <p:txBody>
          <a:bodyPr wrap="square" rtlCol="0">
            <a:spAutoFit/>
          </a:bodyPr>
          <a:lstStyle/>
          <a:p>
            <a:pPr algn="ctr"/>
            <a:r>
              <a:rPr lang="en-US" dirty="0"/>
              <a:t>Spring– </a:t>
            </a:r>
            <a:br>
              <a:rPr lang="en-US" dirty="0"/>
            </a:br>
            <a:r>
              <a:rPr lang="en-US" dirty="0"/>
              <a:t>Mar. 15 Self-Monitor DUE DATE</a:t>
            </a:r>
          </a:p>
        </p:txBody>
      </p:sp>
      <p:pic>
        <p:nvPicPr>
          <p:cNvPr id="17" name="Picture 16" descr="bucket">
            <a:extLst>
              <a:ext uri="{FF2B5EF4-FFF2-40B4-BE49-F238E27FC236}">
                <a16:creationId xmlns:a16="http://schemas.microsoft.com/office/drawing/2014/main" id="{A1C3C273-23F1-4BBB-A366-2AE4DE5296F4}"/>
              </a:ext>
            </a:extLst>
          </p:cNvPr>
          <p:cNvPicPr>
            <a:picLocks noChangeAspect="1"/>
          </p:cNvPicPr>
          <p:nvPr/>
        </p:nvPicPr>
        <p:blipFill>
          <a:blip r:embed="rId3"/>
          <a:stretch>
            <a:fillRect/>
          </a:stretch>
        </p:blipFill>
        <p:spPr>
          <a:xfrm>
            <a:off x="9282260" y="2938658"/>
            <a:ext cx="2704704" cy="2972939"/>
          </a:xfrm>
          <a:prstGeom prst="rect">
            <a:avLst/>
          </a:prstGeom>
        </p:spPr>
      </p:pic>
      <p:sp>
        <p:nvSpPr>
          <p:cNvPr id="16" name="TextBox 15">
            <a:extLst>
              <a:ext uri="{FF2B5EF4-FFF2-40B4-BE49-F238E27FC236}">
                <a16:creationId xmlns:a16="http://schemas.microsoft.com/office/drawing/2014/main" id="{FD8EBAAE-B8E3-42F0-8FA6-850EB0546974}"/>
              </a:ext>
            </a:extLst>
          </p:cNvPr>
          <p:cNvSpPr txBox="1"/>
          <p:nvPr/>
        </p:nvSpPr>
        <p:spPr>
          <a:xfrm>
            <a:off x="9273744" y="1861440"/>
            <a:ext cx="2713220" cy="1077218"/>
          </a:xfrm>
          <a:prstGeom prst="rect">
            <a:avLst/>
          </a:prstGeom>
          <a:noFill/>
        </p:spPr>
        <p:txBody>
          <a:bodyPr wrap="square" rtlCol="0">
            <a:spAutoFit/>
          </a:bodyPr>
          <a:lstStyle/>
          <a:p>
            <a:pPr algn="ctr"/>
            <a:r>
              <a:rPr lang="en-US" sz="3200" b="1" dirty="0"/>
              <a:t>Program Monitoring</a:t>
            </a:r>
          </a:p>
        </p:txBody>
      </p:sp>
      <p:sp>
        <p:nvSpPr>
          <p:cNvPr id="22" name="TextBox 21">
            <a:extLst>
              <a:ext uri="{FF2B5EF4-FFF2-40B4-BE49-F238E27FC236}">
                <a16:creationId xmlns:a16="http://schemas.microsoft.com/office/drawing/2014/main" id="{19684BC7-E5B2-47D4-B2D3-A4481528D9E0}"/>
              </a:ext>
            </a:extLst>
          </p:cNvPr>
          <p:cNvSpPr txBox="1"/>
          <p:nvPr/>
        </p:nvSpPr>
        <p:spPr>
          <a:xfrm>
            <a:off x="10006048" y="3244334"/>
            <a:ext cx="1627075" cy="369332"/>
          </a:xfrm>
          <a:prstGeom prst="rect">
            <a:avLst/>
          </a:prstGeom>
          <a:noFill/>
        </p:spPr>
        <p:txBody>
          <a:bodyPr wrap="square" rtlCol="0">
            <a:spAutoFit/>
          </a:bodyPr>
          <a:lstStyle/>
          <a:p>
            <a:r>
              <a:rPr lang="en-US" b="1" dirty="0">
                <a:solidFill>
                  <a:schemeClr val="bg1"/>
                </a:solidFill>
              </a:rPr>
              <a:t>3 year cycle</a:t>
            </a:r>
          </a:p>
        </p:txBody>
      </p:sp>
      <p:sp>
        <p:nvSpPr>
          <p:cNvPr id="18" name="TextBox 17">
            <a:extLst>
              <a:ext uri="{FF2B5EF4-FFF2-40B4-BE49-F238E27FC236}">
                <a16:creationId xmlns:a16="http://schemas.microsoft.com/office/drawing/2014/main" id="{EC44E2DE-E58F-4DD5-BC21-E323F0D93DF0}"/>
              </a:ext>
            </a:extLst>
          </p:cNvPr>
          <p:cNvSpPr txBox="1"/>
          <p:nvPr/>
        </p:nvSpPr>
        <p:spPr>
          <a:xfrm>
            <a:off x="6728767" y="6077830"/>
            <a:ext cx="2146292" cy="646331"/>
          </a:xfrm>
          <a:prstGeom prst="rect">
            <a:avLst/>
          </a:prstGeom>
          <a:noFill/>
        </p:spPr>
        <p:txBody>
          <a:bodyPr wrap="square" rtlCol="0">
            <a:spAutoFit/>
          </a:bodyPr>
          <a:lstStyle/>
          <a:p>
            <a:pPr algn="ctr"/>
            <a:r>
              <a:rPr lang="en-US" dirty="0"/>
              <a:t>Summer– </a:t>
            </a:r>
            <a:br>
              <a:rPr lang="en-US" dirty="0"/>
            </a:br>
            <a:r>
              <a:rPr lang="en-US" dirty="0"/>
              <a:t>Sept. 30 DUE DATE</a:t>
            </a:r>
          </a:p>
        </p:txBody>
      </p:sp>
      <p:pic>
        <p:nvPicPr>
          <p:cNvPr id="11" name="Picture 10" descr="bucket">
            <a:extLst>
              <a:ext uri="{FF2B5EF4-FFF2-40B4-BE49-F238E27FC236}">
                <a16:creationId xmlns:a16="http://schemas.microsoft.com/office/drawing/2014/main" id="{A720A5A7-D8B9-45B3-8D5E-4081A4F13465}"/>
              </a:ext>
            </a:extLst>
          </p:cNvPr>
          <p:cNvPicPr>
            <a:picLocks noChangeAspect="1"/>
          </p:cNvPicPr>
          <p:nvPr/>
        </p:nvPicPr>
        <p:blipFill>
          <a:blip r:embed="rId4"/>
          <a:stretch>
            <a:fillRect/>
          </a:stretch>
        </p:blipFill>
        <p:spPr>
          <a:xfrm>
            <a:off x="6093917" y="2798360"/>
            <a:ext cx="3110907" cy="3267853"/>
          </a:xfrm>
          <a:prstGeom prst="rect">
            <a:avLst/>
          </a:prstGeom>
        </p:spPr>
      </p:pic>
      <p:sp>
        <p:nvSpPr>
          <p:cNvPr id="14" name="TextBox 13">
            <a:extLst>
              <a:ext uri="{FF2B5EF4-FFF2-40B4-BE49-F238E27FC236}">
                <a16:creationId xmlns:a16="http://schemas.microsoft.com/office/drawing/2014/main" id="{1CBCAC71-5D5A-4498-AB1B-AE675E568CF5}"/>
              </a:ext>
            </a:extLst>
          </p:cNvPr>
          <p:cNvSpPr txBox="1"/>
          <p:nvPr/>
        </p:nvSpPr>
        <p:spPr>
          <a:xfrm>
            <a:off x="5972736" y="1867605"/>
            <a:ext cx="3254010" cy="1077218"/>
          </a:xfrm>
          <a:prstGeom prst="rect">
            <a:avLst/>
          </a:prstGeom>
          <a:noFill/>
        </p:spPr>
        <p:txBody>
          <a:bodyPr wrap="square" rtlCol="0">
            <a:spAutoFit/>
          </a:bodyPr>
          <a:lstStyle/>
          <a:p>
            <a:pPr algn="ctr"/>
            <a:r>
              <a:rPr lang="en-US" sz="3200" b="1" dirty="0"/>
              <a:t>Evaluation </a:t>
            </a:r>
          </a:p>
          <a:p>
            <a:pPr algn="ctr"/>
            <a:r>
              <a:rPr lang="en-US" sz="3200" b="1" dirty="0"/>
              <a:t>&amp; Reporting</a:t>
            </a:r>
          </a:p>
        </p:txBody>
      </p:sp>
      <p:sp>
        <p:nvSpPr>
          <p:cNvPr id="21" name="TextBox 20">
            <a:extLst>
              <a:ext uri="{FF2B5EF4-FFF2-40B4-BE49-F238E27FC236}">
                <a16:creationId xmlns:a16="http://schemas.microsoft.com/office/drawing/2014/main" id="{7C7823A7-880C-4CD7-8637-974059A56437}"/>
              </a:ext>
            </a:extLst>
          </p:cNvPr>
          <p:cNvSpPr txBox="1"/>
          <p:nvPr/>
        </p:nvSpPr>
        <p:spPr>
          <a:xfrm>
            <a:off x="7130364" y="3244334"/>
            <a:ext cx="1627075" cy="369332"/>
          </a:xfrm>
          <a:prstGeom prst="rect">
            <a:avLst/>
          </a:prstGeom>
          <a:noFill/>
        </p:spPr>
        <p:txBody>
          <a:bodyPr wrap="square" rtlCol="0">
            <a:spAutoFit/>
          </a:bodyPr>
          <a:lstStyle/>
          <a:p>
            <a:r>
              <a:rPr lang="en-US" b="1" dirty="0">
                <a:solidFill>
                  <a:schemeClr val="bg1"/>
                </a:solidFill>
              </a:rPr>
              <a:t>Past Year</a:t>
            </a:r>
          </a:p>
        </p:txBody>
      </p:sp>
      <p:sp>
        <p:nvSpPr>
          <p:cNvPr id="2" name="TextBox 1">
            <a:extLst>
              <a:ext uri="{FF2B5EF4-FFF2-40B4-BE49-F238E27FC236}">
                <a16:creationId xmlns:a16="http://schemas.microsoft.com/office/drawing/2014/main" id="{50C61D5F-681A-4E5E-A224-6917F9248C06}"/>
              </a:ext>
            </a:extLst>
          </p:cNvPr>
          <p:cNvSpPr txBox="1"/>
          <p:nvPr/>
        </p:nvSpPr>
        <p:spPr>
          <a:xfrm>
            <a:off x="3718861" y="6066213"/>
            <a:ext cx="1900105" cy="646331"/>
          </a:xfrm>
          <a:prstGeom prst="rect">
            <a:avLst/>
          </a:prstGeom>
          <a:noFill/>
        </p:spPr>
        <p:txBody>
          <a:bodyPr wrap="square" rtlCol="0">
            <a:spAutoFit/>
          </a:bodyPr>
          <a:lstStyle/>
          <a:p>
            <a:pPr algn="ctr"/>
            <a:r>
              <a:rPr lang="en-US" dirty="0"/>
              <a:t>Spring– </a:t>
            </a:r>
            <a:br>
              <a:rPr lang="en-US" dirty="0"/>
            </a:br>
            <a:r>
              <a:rPr lang="en-US" dirty="0"/>
              <a:t>May 31 DUE DATE</a:t>
            </a:r>
          </a:p>
        </p:txBody>
      </p:sp>
      <p:pic>
        <p:nvPicPr>
          <p:cNvPr id="10" name="Picture 9" descr="bucket">
            <a:extLst>
              <a:ext uri="{FF2B5EF4-FFF2-40B4-BE49-F238E27FC236}">
                <a16:creationId xmlns:a16="http://schemas.microsoft.com/office/drawing/2014/main" id="{E1F86FFE-35B3-497A-A6A8-8EBEA99481F4}"/>
              </a:ext>
            </a:extLst>
          </p:cNvPr>
          <p:cNvPicPr>
            <a:picLocks noChangeAspect="1"/>
          </p:cNvPicPr>
          <p:nvPr/>
        </p:nvPicPr>
        <p:blipFill>
          <a:blip r:embed="rId4"/>
          <a:stretch>
            <a:fillRect/>
          </a:stretch>
        </p:blipFill>
        <p:spPr>
          <a:xfrm>
            <a:off x="3041909" y="2798360"/>
            <a:ext cx="3110907" cy="3267853"/>
          </a:xfrm>
          <a:prstGeom prst="rect">
            <a:avLst/>
          </a:prstGeom>
        </p:spPr>
      </p:pic>
      <p:sp>
        <p:nvSpPr>
          <p:cNvPr id="13" name="TextBox 12">
            <a:extLst>
              <a:ext uri="{FF2B5EF4-FFF2-40B4-BE49-F238E27FC236}">
                <a16:creationId xmlns:a16="http://schemas.microsoft.com/office/drawing/2014/main" id="{23DC6FB2-FA95-49BF-A4EF-922E26071A52}"/>
              </a:ext>
            </a:extLst>
          </p:cNvPr>
          <p:cNvSpPr txBox="1"/>
          <p:nvPr/>
        </p:nvSpPr>
        <p:spPr>
          <a:xfrm>
            <a:off x="3041909" y="1867605"/>
            <a:ext cx="3254010" cy="1077218"/>
          </a:xfrm>
          <a:prstGeom prst="rect">
            <a:avLst/>
          </a:prstGeom>
          <a:noFill/>
        </p:spPr>
        <p:txBody>
          <a:bodyPr wrap="square" rtlCol="0">
            <a:spAutoFit/>
          </a:bodyPr>
          <a:lstStyle/>
          <a:p>
            <a:pPr algn="ctr"/>
            <a:r>
              <a:rPr lang="en-US" sz="3200" b="1" dirty="0"/>
              <a:t>Grant Application &amp; Budget</a:t>
            </a:r>
          </a:p>
        </p:txBody>
      </p:sp>
      <p:sp>
        <p:nvSpPr>
          <p:cNvPr id="20" name="TextBox 19">
            <a:extLst>
              <a:ext uri="{FF2B5EF4-FFF2-40B4-BE49-F238E27FC236}">
                <a16:creationId xmlns:a16="http://schemas.microsoft.com/office/drawing/2014/main" id="{0C57D251-2293-4957-8CD1-9C026D1E4CD2}"/>
              </a:ext>
            </a:extLst>
          </p:cNvPr>
          <p:cNvSpPr txBox="1"/>
          <p:nvPr/>
        </p:nvSpPr>
        <p:spPr>
          <a:xfrm>
            <a:off x="4019457" y="3302000"/>
            <a:ext cx="1627075" cy="369332"/>
          </a:xfrm>
          <a:prstGeom prst="rect">
            <a:avLst/>
          </a:prstGeom>
          <a:noFill/>
        </p:spPr>
        <p:txBody>
          <a:bodyPr wrap="square" rtlCol="0">
            <a:spAutoFit/>
          </a:bodyPr>
          <a:lstStyle/>
          <a:p>
            <a:r>
              <a:rPr lang="en-US" b="1" dirty="0">
                <a:solidFill>
                  <a:schemeClr val="bg1"/>
                </a:solidFill>
              </a:rPr>
              <a:t>Next Year</a:t>
            </a:r>
          </a:p>
        </p:txBody>
      </p:sp>
      <p:sp>
        <p:nvSpPr>
          <p:cNvPr id="15" name="TextBox 14">
            <a:extLst>
              <a:ext uri="{FF2B5EF4-FFF2-40B4-BE49-F238E27FC236}">
                <a16:creationId xmlns:a16="http://schemas.microsoft.com/office/drawing/2014/main" id="{B51FC547-4A4E-424A-B91F-1FA52C702B9B}"/>
              </a:ext>
            </a:extLst>
          </p:cNvPr>
          <p:cNvSpPr txBox="1"/>
          <p:nvPr/>
        </p:nvSpPr>
        <p:spPr>
          <a:xfrm>
            <a:off x="536402" y="6072608"/>
            <a:ext cx="1900105" cy="646331"/>
          </a:xfrm>
          <a:prstGeom prst="rect">
            <a:avLst/>
          </a:prstGeom>
          <a:noFill/>
        </p:spPr>
        <p:txBody>
          <a:bodyPr wrap="square" rtlCol="0">
            <a:spAutoFit/>
          </a:bodyPr>
          <a:lstStyle/>
          <a:p>
            <a:pPr algn="ctr"/>
            <a:r>
              <a:rPr lang="en-US" dirty="0"/>
              <a:t>Fall – </a:t>
            </a:r>
            <a:br>
              <a:rPr lang="en-US" dirty="0"/>
            </a:br>
            <a:r>
              <a:rPr lang="en-US" dirty="0"/>
              <a:t>Dec. 15 DUE DATE</a:t>
            </a:r>
          </a:p>
        </p:txBody>
      </p:sp>
      <p:pic>
        <p:nvPicPr>
          <p:cNvPr id="8" name="Picture 7" descr="bucket">
            <a:extLst>
              <a:ext uri="{FF2B5EF4-FFF2-40B4-BE49-F238E27FC236}">
                <a16:creationId xmlns:a16="http://schemas.microsoft.com/office/drawing/2014/main" id="{7D8D9693-7657-4177-9A1D-163D45C36FA0}"/>
              </a:ext>
            </a:extLst>
          </p:cNvPr>
          <p:cNvPicPr>
            <a:picLocks noChangeAspect="1"/>
          </p:cNvPicPr>
          <p:nvPr/>
        </p:nvPicPr>
        <p:blipFill>
          <a:blip r:embed="rId4"/>
          <a:stretch>
            <a:fillRect/>
          </a:stretch>
        </p:blipFill>
        <p:spPr>
          <a:xfrm>
            <a:off x="-68998" y="2798360"/>
            <a:ext cx="3110907" cy="3267853"/>
          </a:xfrm>
          <a:prstGeom prst="rect">
            <a:avLst/>
          </a:prstGeom>
        </p:spPr>
      </p:pic>
      <p:sp>
        <p:nvSpPr>
          <p:cNvPr id="12" name="TextBox 11">
            <a:extLst>
              <a:ext uri="{FF2B5EF4-FFF2-40B4-BE49-F238E27FC236}">
                <a16:creationId xmlns:a16="http://schemas.microsoft.com/office/drawing/2014/main" id="{442D47EF-3F6F-459C-8C6F-C150DD3AE355}"/>
              </a:ext>
            </a:extLst>
          </p:cNvPr>
          <p:cNvSpPr txBox="1"/>
          <p:nvPr/>
        </p:nvSpPr>
        <p:spPr>
          <a:xfrm>
            <a:off x="328689" y="2113827"/>
            <a:ext cx="2713220" cy="584775"/>
          </a:xfrm>
          <a:prstGeom prst="rect">
            <a:avLst/>
          </a:prstGeom>
          <a:noFill/>
        </p:spPr>
        <p:txBody>
          <a:bodyPr wrap="square" rtlCol="0">
            <a:spAutoFit/>
          </a:bodyPr>
          <a:lstStyle/>
          <a:p>
            <a:r>
              <a:rPr lang="en-US" sz="3200" b="1" dirty="0"/>
              <a:t>Annual Count</a:t>
            </a:r>
          </a:p>
        </p:txBody>
      </p:sp>
      <p:sp>
        <p:nvSpPr>
          <p:cNvPr id="5" name="TextBox 4">
            <a:extLst>
              <a:ext uri="{FF2B5EF4-FFF2-40B4-BE49-F238E27FC236}">
                <a16:creationId xmlns:a16="http://schemas.microsoft.com/office/drawing/2014/main" id="{4299E69C-2FA9-4B26-AF1A-FD66A44601A4}"/>
              </a:ext>
            </a:extLst>
          </p:cNvPr>
          <p:cNvSpPr txBox="1"/>
          <p:nvPr/>
        </p:nvSpPr>
        <p:spPr>
          <a:xfrm>
            <a:off x="809432" y="3302000"/>
            <a:ext cx="1627075" cy="369332"/>
          </a:xfrm>
          <a:prstGeom prst="rect">
            <a:avLst/>
          </a:prstGeom>
          <a:noFill/>
        </p:spPr>
        <p:txBody>
          <a:bodyPr wrap="square" rtlCol="0">
            <a:spAutoFit/>
          </a:bodyPr>
          <a:lstStyle/>
          <a:p>
            <a:r>
              <a:rPr lang="en-US" b="1" dirty="0">
                <a:solidFill>
                  <a:schemeClr val="bg1"/>
                </a:solidFill>
              </a:rPr>
              <a:t>Current Year</a:t>
            </a:r>
          </a:p>
        </p:txBody>
      </p:sp>
      <p:sp>
        <p:nvSpPr>
          <p:cNvPr id="4" name="Title 3">
            <a:extLst>
              <a:ext uri="{FF2B5EF4-FFF2-40B4-BE49-F238E27FC236}">
                <a16:creationId xmlns:a16="http://schemas.microsoft.com/office/drawing/2014/main" id="{72EF7809-87E7-4EB8-81C2-E8A1C7191010}"/>
              </a:ext>
            </a:extLst>
          </p:cNvPr>
          <p:cNvSpPr>
            <a:spLocks noGrp="1"/>
          </p:cNvSpPr>
          <p:nvPr>
            <p:ph type="title"/>
          </p:nvPr>
        </p:nvSpPr>
        <p:spPr/>
        <p:txBody>
          <a:bodyPr/>
          <a:lstStyle/>
          <a:p>
            <a:r>
              <a:rPr lang="en-US" dirty="0"/>
              <a:t>Title I-D “Buckets” of Work</a:t>
            </a:r>
          </a:p>
        </p:txBody>
      </p:sp>
    </p:spTree>
    <p:extLst>
      <p:ext uri="{BB962C8B-B14F-4D97-AF65-F5344CB8AC3E}">
        <p14:creationId xmlns:p14="http://schemas.microsoft.com/office/powerpoint/2010/main" val="42303022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8C93C92-9CEE-4A21-B0CC-879D8C654680}"/>
              </a:ext>
            </a:extLst>
          </p:cNvPr>
          <p:cNvSpPr>
            <a:spLocks noGrp="1"/>
          </p:cNvSpPr>
          <p:nvPr>
            <p:ph type="sldNum" sz="quarter" idx="12"/>
          </p:nvPr>
        </p:nvSpPr>
        <p:spPr/>
        <p:txBody>
          <a:bodyPr/>
          <a:lstStyle/>
          <a:p>
            <a:r>
              <a:rPr lang="en-US"/>
              <a:t> Presentation Title | </a:t>
            </a:r>
            <a:fld id="{C26AAFF7-C4D7-4A72-B8FA-A17532192431}" type="slidenum">
              <a:rPr lang="en-US" smtClean="0"/>
              <a:pPr/>
              <a:t>75</a:t>
            </a:fld>
            <a:endParaRPr lang="en-US" dirty="0"/>
          </a:p>
        </p:txBody>
      </p:sp>
      <p:pic>
        <p:nvPicPr>
          <p:cNvPr id="6" name="Picture 5" descr="Screenshot of Title I-D website">
            <a:extLst>
              <a:ext uri="{FF2B5EF4-FFF2-40B4-BE49-F238E27FC236}">
                <a16:creationId xmlns:a16="http://schemas.microsoft.com/office/drawing/2014/main" id="{01CFC98D-3ADA-4732-968F-39CDFDB7361B}"/>
              </a:ext>
            </a:extLst>
          </p:cNvPr>
          <p:cNvPicPr>
            <a:picLocks noChangeAspect="1"/>
          </p:cNvPicPr>
          <p:nvPr/>
        </p:nvPicPr>
        <p:blipFill>
          <a:blip r:embed="rId3"/>
          <a:stretch>
            <a:fillRect/>
          </a:stretch>
        </p:blipFill>
        <p:spPr>
          <a:xfrm>
            <a:off x="6273734" y="1701461"/>
            <a:ext cx="5368423" cy="3816415"/>
          </a:xfrm>
          <a:prstGeom prst="rect">
            <a:avLst/>
          </a:prstGeom>
        </p:spPr>
      </p:pic>
      <p:pic>
        <p:nvPicPr>
          <p:cNvPr id="7" name="Picture 2" descr="See the source image">
            <a:extLst>
              <a:ext uri="{FF2B5EF4-FFF2-40B4-BE49-F238E27FC236}">
                <a16:creationId xmlns:a16="http://schemas.microsoft.com/office/drawing/2014/main" id="{D68ADC9A-8057-49F7-9834-38901DC3B0BE}"/>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822332" y="2248637"/>
            <a:ext cx="3105419" cy="3881774"/>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a:extLst>
              <a:ext uri="{FF2B5EF4-FFF2-40B4-BE49-F238E27FC236}">
                <a16:creationId xmlns:a16="http://schemas.microsoft.com/office/drawing/2014/main" id="{BED5A48D-7CB9-41ED-AF3E-4198C0F0745A}"/>
              </a:ext>
            </a:extLst>
          </p:cNvPr>
          <p:cNvSpPr>
            <a:spLocks noGrp="1"/>
          </p:cNvSpPr>
          <p:nvPr>
            <p:ph idx="13"/>
          </p:nvPr>
        </p:nvSpPr>
        <p:spPr>
          <a:xfrm>
            <a:off x="549843" y="1911755"/>
            <a:ext cx="10515600" cy="4351338"/>
          </a:xfrm>
        </p:spPr>
        <p:txBody>
          <a:bodyPr/>
          <a:lstStyle/>
          <a:p>
            <a:r>
              <a:rPr lang="en-US" dirty="0"/>
              <a:t>Subpart 1</a:t>
            </a:r>
          </a:p>
          <a:p>
            <a:r>
              <a:rPr lang="en-US" dirty="0"/>
              <a:t>Subpart 2 – formula</a:t>
            </a:r>
          </a:p>
          <a:p>
            <a:r>
              <a:rPr lang="en-US" dirty="0"/>
              <a:t>Subpart 2 – competitive</a:t>
            </a:r>
          </a:p>
          <a:p>
            <a:r>
              <a:rPr lang="en-US" dirty="0"/>
              <a:t>Title IA Neglected </a:t>
            </a:r>
          </a:p>
          <a:p>
            <a:pPr marL="0" indent="0">
              <a:buNone/>
            </a:pPr>
            <a:endParaRPr lang="en-US" dirty="0"/>
          </a:p>
        </p:txBody>
      </p:sp>
      <p:sp>
        <p:nvSpPr>
          <p:cNvPr id="4" name="Title 3">
            <a:extLst>
              <a:ext uri="{FF2B5EF4-FFF2-40B4-BE49-F238E27FC236}">
                <a16:creationId xmlns:a16="http://schemas.microsoft.com/office/drawing/2014/main" id="{FEBAFBA9-5D4E-42C0-AE74-D572AB56AE6F}"/>
              </a:ext>
            </a:extLst>
          </p:cNvPr>
          <p:cNvSpPr>
            <a:spLocks noGrp="1"/>
          </p:cNvSpPr>
          <p:nvPr>
            <p:ph type="title"/>
          </p:nvPr>
        </p:nvSpPr>
        <p:spPr>
          <a:xfrm>
            <a:off x="86662" y="0"/>
            <a:ext cx="10515600" cy="988601"/>
          </a:xfrm>
        </p:spPr>
        <p:txBody>
          <a:bodyPr>
            <a:normAutofit/>
          </a:bodyPr>
          <a:lstStyle/>
          <a:p>
            <a:r>
              <a:rPr lang="en-US" dirty="0"/>
              <a:t>Resources by Type:</a:t>
            </a:r>
          </a:p>
        </p:txBody>
      </p:sp>
    </p:spTree>
    <p:extLst>
      <p:ext uri="{BB962C8B-B14F-4D97-AF65-F5344CB8AC3E}">
        <p14:creationId xmlns:p14="http://schemas.microsoft.com/office/powerpoint/2010/main" val="159632399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94E3180D-DA59-4BE6-B509-74AC08CB239E}"/>
              </a:ext>
            </a:extLst>
          </p:cNvPr>
          <p:cNvSpPr>
            <a:spLocks noGrp="1"/>
          </p:cNvSpPr>
          <p:nvPr>
            <p:ph type="sldNum" sz="quarter" idx="12"/>
          </p:nvPr>
        </p:nvSpPr>
        <p:spPr>
          <a:xfrm>
            <a:off x="9230662" y="6395774"/>
            <a:ext cx="2743200" cy="365125"/>
          </a:xfrm>
        </p:spPr>
        <p:txBody>
          <a:bodyPr/>
          <a:lstStyle/>
          <a:p>
            <a:r>
              <a:rPr lang="en-US" dirty="0"/>
              <a:t> SY2021-22 | </a:t>
            </a:r>
            <a:fld id="{C26AAFF7-C4D7-4A72-B8FA-A17532192431}" type="slidenum">
              <a:rPr lang="en-US" smtClean="0"/>
              <a:pPr/>
              <a:t>76</a:t>
            </a:fld>
            <a:endParaRPr lang="en-US" dirty="0"/>
          </a:p>
        </p:txBody>
      </p:sp>
      <p:sp>
        <p:nvSpPr>
          <p:cNvPr id="2" name="Rectangle 1">
            <a:extLst>
              <a:ext uri="{FF2B5EF4-FFF2-40B4-BE49-F238E27FC236}">
                <a16:creationId xmlns:a16="http://schemas.microsoft.com/office/drawing/2014/main" id="{C1BF4A8C-44AC-4EE3-8349-AAE964CDFBA3}"/>
              </a:ext>
            </a:extLst>
          </p:cNvPr>
          <p:cNvSpPr/>
          <p:nvPr/>
        </p:nvSpPr>
        <p:spPr>
          <a:xfrm>
            <a:off x="573560" y="4080485"/>
            <a:ext cx="5496569" cy="369332"/>
          </a:xfrm>
          <a:prstGeom prst="rect">
            <a:avLst/>
          </a:prstGeom>
        </p:spPr>
        <p:txBody>
          <a:bodyPr wrap="none">
            <a:spAutoFit/>
          </a:bodyPr>
          <a:lstStyle/>
          <a:p>
            <a:r>
              <a:rPr lang="en-US" dirty="0">
                <a:hlinkClick r:id="rId2"/>
              </a:rPr>
              <a:t>sde.idaho.gov/federal-programs/neglected/index.html</a:t>
            </a:r>
            <a:endParaRPr lang="en-US" dirty="0"/>
          </a:p>
        </p:txBody>
      </p:sp>
      <p:sp>
        <p:nvSpPr>
          <p:cNvPr id="6" name="Subtitle 2">
            <a:extLst>
              <a:ext uri="{FF2B5EF4-FFF2-40B4-BE49-F238E27FC236}">
                <a16:creationId xmlns:a16="http://schemas.microsoft.com/office/drawing/2014/main" id="{D0B6BCB8-E2A9-467E-90BD-655A5603F413}"/>
              </a:ext>
            </a:extLst>
          </p:cNvPr>
          <p:cNvSpPr txBox="1">
            <a:spLocks/>
          </p:cNvSpPr>
          <p:nvPr/>
        </p:nvSpPr>
        <p:spPr>
          <a:xfrm>
            <a:off x="573560" y="2291834"/>
            <a:ext cx="9144000" cy="178865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cap="all" baseline="0">
                <a:solidFill>
                  <a:schemeClr val="bg1"/>
                </a:solidFill>
                <a:latin typeface="Open Sans Light" panose="020B0306030504020204" pitchFamily="34" charset="0"/>
                <a:ea typeface="Open Sans" panose="020B0606030504020204" pitchFamily="34" charset="0"/>
                <a:cs typeface="Open Sans" panose="020B0606030504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50000"/>
              </a:lnSpc>
            </a:pPr>
            <a:r>
              <a:rPr lang="en-US" b="1" cap="none" dirty="0">
                <a:solidFill>
                  <a:srgbClr val="000000"/>
                </a:solidFill>
              </a:rPr>
              <a:t>Suzanne Peck </a:t>
            </a:r>
            <a:r>
              <a:rPr lang="en-US" cap="none" dirty="0">
                <a:solidFill>
                  <a:srgbClr val="000000"/>
                </a:solidFill>
              </a:rPr>
              <a:t>| Title ID Neglected, Delinquent or At-Risk Coordinator</a:t>
            </a:r>
          </a:p>
          <a:p>
            <a:pPr>
              <a:lnSpc>
                <a:spcPct val="110000"/>
              </a:lnSpc>
              <a:spcBef>
                <a:spcPts val="0"/>
              </a:spcBef>
            </a:pPr>
            <a:r>
              <a:rPr lang="en-US" cap="none" dirty="0">
                <a:solidFill>
                  <a:srgbClr val="000000"/>
                </a:solidFill>
              </a:rPr>
              <a:t>Idaho State Department of Education</a:t>
            </a:r>
          </a:p>
          <a:p>
            <a:pPr>
              <a:lnSpc>
                <a:spcPct val="110000"/>
              </a:lnSpc>
              <a:spcBef>
                <a:spcPts val="0"/>
              </a:spcBef>
            </a:pPr>
            <a:r>
              <a:rPr lang="en-US" cap="none" dirty="0">
                <a:solidFill>
                  <a:srgbClr val="000000"/>
                </a:solidFill>
              </a:rPr>
              <a:t>650 W State Street, Boise, ID 83702</a:t>
            </a:r>
          </a:p>
          <a:p>
            <a:pPr>
              <a:lnSpc>
                <a:spcPct val="110000"/>
              </a:lnSpc>
              <a:spcBef>
                <a:spcPts val="0"/>
              </a:spcBef>
            </a:pPr>
            <a:r>
              <a:rPr lang="en-US" cap="none" dirty="0">
                <a:solidFill>
                  <a:srgbClr val="000000"/>
                </a:solidFill>
              </a:rPr>
              <a:t>208.332.6800 </a:t>
            </a:r>
          </a:p>
          <a:p>
            <a:pPr>
              <a:lnSpc>
                <a:spcPct val="110000"/>
              </a:lnSpc>
              <a:spcBef>
                <a:spcPts val="0"/>
              </a:spcBef>
            </a:pPr>
            <a:r>
              <a:rPr lang="en-US" cap="none" dirty="0">
                <a:solidFill>
                  <a:schemeClr val="tx1">
                    <a:lumMod val="90000"/>
                    <a:lumOff val="10000"/>
                  </a:schemeClr>
                </a:solidFill>
                <a:hlinkClick r:id="rId3" tooltip="email address"/>
              </a:rPr>
              <a:t>speck@sde.idaho.gov</a:t>
            </a:r>
            <a:endParaRPr lang="en-US" cap="none" dirty="0">
              <a:solidFill>
                <a:schemeClr val="tx1">
                  <a:lumMod val="90000"/>
                  <a:lumOff val="10000"/>
                </a:schemeClr>
              </a:solidFill>
            </a:endParaRPr>
          </a:p>
        </p:txBody>
      </p:sp>
      <p:sp>
        <p:nvSpPr>
          <p:cNvPr id="5" name="Title 4">
            <a:extLst>
              <a:ext uri="{FF2B5EF4-FFF2-40B4-BE49-F238E27FC236}">
                <a16:creationId xmlns:a16="http://schemas.microsoft.com/office/drawing/2014/main" id="{6308FA72-8C5D-43F9-9D82-785DFCE3E0DE}"/>
              </a:ext>
            </a:extLst>
          </p:cNvPr>
          <p:cNvSpPr>
            <a:spLocks noGrp="1"/>
          </p:cNvSpPr>
          <p:nvPr>
            <p:ph type="title"/>
          </p:nvPr>
        </p:nvSpPr>
        <p:spPr/>
        <p:txBody>
          <a:bodyPr/>
          <a:lstStyle/>
          <a:p>
            <a:r>
              <a:rPr lang="en-US" dirty="0"/>
              <a:t>Questions?</a:t>
            </a:r>
          </a:p>
        </p:txBody>
      </p:sp>
    </p:spTree>
    <p:extLst>
      <p:ext uri="{BB962C8B-B14F-4D97-AF65-F5344CB8AC3E}">
        <p14:creationId xmlns:p14="http://schemas.microsoft.com/office/powerpoint/2010/main" val="40043914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27048919-FC7B-49B7-BF4C-2B8B252AE3B2}"/>
              </a:ext>
            </a:extLst>
          </p:cNvPr>
          <p:cNvSpPr txBox="1"/>
          <p:nvPr/>
        </p:nvSpPr>
        <p:spPr>
          <a:xfrm>
            <a:off x="9652209" y="5973073"/>
            <a:ext cx="2334755" cy="923330"/>
          </a:xfrm>
          <a:prstGeom prst="rect">
            <a:avLst/>
          </a:prstGeom>
          <a:noFill/>
        </p:spPr>
        <p:txBody>
          <a:bodyPr wrap="square" rtlCol="0">
            <a:spAutoFit/>
          </a:bodyPr>
          <a:lstStyle/>
          <a:p>
            <a:pPr algn="ctr"/>
            <a:r>
              <a:rPr lang="en-US" dirty="0"/>
              <a:t>Spring– </a:t>
            </a:r>
            <a:br>
              <a:rPr lang="en-US" dirty="0"/>
            </a:br>
            <a:r>
              <a:rPr lang="en-US" dirty="0"/>
              <a:t>Mar. 15 Self-Monitor DUE DATE</a:t>
            </a:r>
          </a:p>
        </p:txBody>
      </p:sp>
      <p:pic>
        <p:nvPicPr>
          <p:cNvPr id="17" name="Picture 16" descr="picture of bucket">
            <a:extLst>
              <a:ext uri="{FF2B5EF4-FFF2-40B4-BE49-F238E27FC236}">
                <a16:creationId xmlns:a16="http://schemas.microsoft.com/office/drawing/2014/main" id="{A1C3C273-23F1-4BBB-A366-2AE4DE5296F4}"/>
              </a:ext>
            </a:extLst>
          </p:cNvPr>
          <p:cNvPicPr>
            <a:picLocks noChangeAspect="1"/>
          </p:cNvPicPr>
          <p:nvPr/>
        </p:nvPicPr>
        <p:blipFill>
          <a:blip r:embed="rId3"/>
          <a:stretch>
            <a:fillRect/>
          </a:stretch>
        </p:blipFill>
        <p:spPr>
          <a:xfrm>
            <a:off x="9282260" y="2938658"/>
            <a:ext cx="2704704" cy="2972939"/>
          </a:xfrm>
          <a:prstGeom prst="rect">
            <a:avLst/>
          </a:prstGeom>
        </p:spPr>
      </p:pic>
      <p:sp>
        <p:nvSpPr>
          <p:cNvPr id="16" name="TextBox 15">
            <a:extLst>
              <a:ext uri="{FF2B5EF4-FFF2-40B4-BE49-F238E27FC236}">
                <a16:creationId xmlns:a16="http://schemas.microsoft.com/office/drawing/2014/main" id="{FD8EBAAE-B8E3-42F0-8FA6-850EB0546974}"/>
              </a:ext>
            </a:extLst>
          </p:cNvPr>
          <p:cNvSpPr txBox="1"/>
          <p:nvPr/>
        </p:nvSpPr>
        <p:spPr>
          <a:xfrm>
            <a:off x="9273744" y="1861440"/>
            <a:ext cx="2713220" cy="1077218"/>
          </a:xfrm>
          <a:prstGeom prst="rect">
            <a:avLst/>
          </a:prstGeom>
          <a:noFill/>
        </p:spPr>
        <p:txBody>
          <a:bodyPr wrap="square" rtlCol="0">
            <a:spAutoFit/>
          </a:bodyPr>
          <a:lstStyle/>
          <a:p>
            <a:pPr algn="ctr"/>
            <a:r>
              <a:rPr lang="en-US" sz="3200" b="1" dirty="0"/>
              <a:t>Program Monitoring</a:t>
            </a:r>
          </a:p>
        </p:txBody>
      </p:sp>
      <p:sp>
        <p:nvSpPr>
          <p:cNvPr id="18" name="TextBox 17">
            <a:extLst>
              <a:ext uri="{FF2B5EF4-FFF2-40B4-BE49-F238E27FC236}">
                <a16:creationId xmlns:a16="http://schemas.microsoft.com/office/drawing/2014/main" id="{EC44E2DE-E58F-4DD5-BC21-E323F0D93DF0}"/>
              </a:ext>
            </a:extLst>
          </p:cNvPr>
          <p:cNvSpPr txBox="1"/>
          <p:nvPr/>
        </p:nvSpPr>
        <p:spPr>
          <a:xfrm>
            <a:off x="6728767" y="6077830"/>
            <a:ext cx="2146292" cy="646331"/>
          </a:xfrm>
          <a:prstGeom prst="rect">
            <a:avLst/>
          </a:prstGeom>
          <a:noFill/>
        </p:spPr>
        <p:txBody>
          <a:bodyPr wrap="square" rtlCol="0">
            <a:spAutoFit/>
          </a:bodyPr>
          <a:lstStyle/>
          <a:p>
            <a:pPr algn="ctr"/>
            <a:r>
              <a:rPr lang="en-US" dirty="0"/>
              <a:t>Summer– </a:t>
            </a:r>
            <a:br>
              <a:rPr lang="en-US" dirty="0"/>
            </a:br>
            <a:r>
              <a:rPr lang="en-US" dirty="0"/>
              <a:t>Sept. 30 DUE DATE</a:t>
            </a:r>
          </a:p>
        </p:txBody>
      </p:sp>
      <p:pic>
        <p:nvPicPr>
          <p:cNvPr id="11" name="Picture 10" descr="picture of bucket">
            <a:extLst>
              <a:ext uri="{FF2B5EF4-FFF2-40B4-BE49-F238E27FC236}">
                <a16:creationId xmlns:a16="http://schemas.microsoft.com/office/drawing/2014/main" id="{A720A5A7-D8B9-45B3-8D5E-4081A4F13465}"/>
              </a:ext>
            </a:extLst>
          </p:cNvPr>
          <p:cNvPicPr>
            <a:picLocks noChangeAspect="1"/>
          </p:cNvPicPr>
          <p:nvPr/>
        </p:nvPicPr>
        <p:blipFill>
          <a:blip r:embed="rId4"/>
          <a:stretch>
            <a:fillRect/>
          </a:stretch>
        </p:blipFill>
        <p:spPr>
          <a:xfrm>
            <a:off x="6093917" y="2798360"/>
            <a:ext cx="3110907" cy="3267853"/>
          </a:xfrm>
          <a:prstGeom prst="rect">
            <a:avLst/>
          </a:prstGeom>
        </p:spPr>
      </p:pic>
      <p:sp>
        <p:nvSpPr>
          <p:cNvPr id="14" name="TextBox 13">
            <a:extLst>
              <a:ext uri="{FF2B5EF4-FFF2-40B4-BE49-F238E27FC236}">
                <a16:creationId xmlns:a16="http://schemas.microsoft.com/office/drawing/2014/main" id="{1CBCAC71-5D5A-4498-AB1B-AE675E568CF5}"/>
              </a:ext>
            </a:extLst>
          </p:cNvPr>
          <p:cNvSpPr txBox="1"/>
          <p:nvPr/>
        </p:nvSpPr>
        <p:spPr>
          <a:xfrm>
            <a:off x="5972736" y="1867605"/>
            <a:ext cx="3254010" cy="1077218"/>
          </a:xfrm>
          <a:prstGeom prst="rect">
            <a:avLst/>
          </a:prstGeom>
          <a:noFill/>
        </p:spPr>
        <p:txBody>
          <a:bodyPr wrap="square" rtlCol="0">
            <a:spAutoFit/>
          </a:bodyPr>
          <a:lstStyle/>
          <a:p>
            <a:pPr algn="ctr"/>
            <a:r>
              <a:rPr lang="en-US" sz="3200" b="1" dirty="0"/>
              <a:t>Evaluation </a:t>
            </a:r>
          </a:p>
          <a:p>
            <a:pPr algn="ctr"/>
            <a:r>
              <a:rPr lang="en-US" sz="3200" b="1" dirty="0"/>
              <a:t>&amp; Reporting</a:t>
            </a:r>
          </a:p>
        </p:txBody>
      </p:sp>
      <p:sp>
        <p:nvSpPr>
          <p:cNvPr id="2" name="TextBox 1">
            <a:extLst>
              <a:ext uri="{FF2B5EF4-FFF2-40B4-BE49-F238E27FC236}">
                <a16:creationId xmlns:a16="http://schemas.microsoft.com/office/drawing/2014/main" id="{50C61D5F-681A-4E5E-A224-6917F9248C06}"/>
              </a:ext>
            </a:extLst>
          </p:cNvPr>
          <p:cNvSpPr txBox="1"/>
          <p:nvPr/>
        </p:nvSpPr>
        <p:spPr>
          <a:xfrm>
            <a:off x="3718861" y="6066213"/>
            <a:ext cx="1900105" cy="646331"/>
          </a:xfrm>
          <a:prstGeom prst="rect">
            <a:avLst/>
          </a:prstGeom>
          <a:noFill/>
        </p:spPr>
        <p:txBody>
          <a:bodyPr wrap="square" rtlCol="0">
            <a:spAutoFit/>
          </a:bodyPr>
          <a:lstStyle/>
          <a:p>
            <a:pPr algn="ctr"/>
            <a:r>
              <a:rPr lang="en-US" dirty="0"/>
              <a:t>Spring– </a:t>
            </a:r>
            <a:br>
              <a:rPr lang="en-US" dirty="0"/>
            </a:br>
            <a:r>
              <a:rPr lang="en-US" dirty="0"/>
              <a:t>May 31 DUE DATE</a:t>
            </a:r>
          </a:p>
        </p:txBody>
      </p:sp>
      <p:sp>
        <p:nvSpPr>
          <p:cNvPr id="13" name="TextBox 12">
            <a:extLst>
              <a:ext uri="{FF2B5EF4-FFF2-40B4-BE49-F238E27FC236}">
                <a16:creationId xmlns:a16="http://schemas.microsoft.com/office/drawing/2014/main" id="{23DC6FB2-FA95-49BF-A4EF-922E26071A52}"/>
              </a:ext>
            </a:extLst>
          </p:cNvPr>
          <p:cNvSpPr txBox="1"/>
          <p:nvPr/>
        </p:nvSpPr>
        <p:spPr>
          <a:xfrm>
            <a:off x="3041909" y="1867605"/>
            <a:ext cx="3254010" cy="1077218"/>
          </a:xfrm>
          <a:prstGeom prst="rect">
            <a:avLst/>
          </a:prstGeom>
          <a:noFill/>
        </p:spPr>
        <p:txBody>
          <a:bodyPr wrap="square" rtlCol="0">
            <a:spAutoFit/>
          </a:bodyPr>
          <a:lstStyle/>
          <a:p>
            <a:pPr algn="ctr"/>
            <a:r>
              <a:rPr lang="en-US" sz="3200" b="1" dirty="0"/>
              <a:t>Grant Application &amp; Budget</a:t>
            </a:r>
          </a:p>
        </p:txBody>
      </p:sp>
      <p:sp>
        <p:nvSpPr>
          <p:cNvPr id="15" name="TextBox 14">
            <a:extLst>
              <a:ext uri="{FF2B5EF4-FFF2-40B4-BE49-F238E27FC236}">
                <a16:creationId xmlns:a16="http://schemas.microsoft.com/office/drawing/2014/main" id="{B51FC547-4A4E-424A-B91F-1FA52C702B9B}"/>
              </a:ext>
            </a:extLst>
          </p:cNvPr>
          <p:cNvSpPr txBox="1"/>
          <p:nvPr/>
        </p:nvSpPr>
        <p:spPr>
          <a:xfrm>
            <a:off x="536402" y="6072608"/>
            <a:ext cx="1900105" cy="646331"/>
          </a:xfrm>
          <a:prstGeom prst="rect">
            <a:avLst/>
          </a:prstGeom>
          <a:noFill/>
        </p:spPr>
        <p:txBody>
          <a:bodyPr wrap="square" rtlCol="0">
            <a:spAutoFit/>
          </a:bodyPr>
          <a:lstStyle/>
          <a:p>
            <a:pPr algn="ctr"/>
            <a:r>
              <a:rPr lang="en-US" dirty="0"/>
              <a:t>Fall – </a:t>
            </a:r>
            <a:br>
              <a:rPr lang="en-US" dirty="0"/>
            </a:br>
            <a:r>
              <a:rPr lang="en-US" dirty="0"/>
              <a:t>Dec. 15 DUE DATE</a:t>
            </a:r>
          </a:p>
        </p:txBody>
      </p:sp>
      <p:pic>
        <p:nvPicPr>
          <p:cNvPr id="8" name="Picture 7" descr="Picture of bucket">
            <a:extLst>
              <a:ext uri="{FF2B5EF4-FFF2-40B4-BE49-F238E27FC236}">
                <a16:creationId xmlns:a16="http://schemas.microsoft.com/office/drawing/2014/main" id="{7D8D9693-7657-4177-9A1D-163D45C36FA0}"/>
              </a:ext>
            </a:extLst>
          </p:cNvPr>
          <p:cNvPicPr>
            <a:picLocks noChangeAspect="1"/>
          </p:cNvPicPr>
          <p:nvPr/>
        </p:nvPicPr>
        <p:blipFill>
          <a:blip r:embed="rId4"/>
          <a:stretch>
            <a:fillRect/>
          </a:stretch>
        </p:blipFill>
        <p:spPr>
          <a:xfrm>
            <a:off x="-68998" y="2798360"/>
            <a:ext cx="3110907" cy="3267853"/>
          </a:xfrm>
          <a:prstGeom prst="rect">
            <a:avLst/>
          </a:prstGeom>
        </p:spPr>
      </p:pic>
      <p:sp>
        <p:nvSpPr>
          <p:cNvPr id="12" name="TextBox 11">
            <a:extLst>
              <a:ext uri="{FF2B5EF4-FFF2-40B4-BE49-F238E27FC236}">
                <a16:creationId xmlns:a16="http://schemas.microsoft.com/office/drawing/2014/main" id="{442D47EF-3F6F-459C-8C6F-C150DD3AE355}"/>
              </a:ext>
            </a:extLst>
          </p:cNvPr>
          <p:cNvSpPr txBox="1"/>
          <p:nvPr/>
        </p:nvSpPr>
        <p:spPr>
          <a:xfrm>
            <a:off x="328689" y="2113827"/>
            <a:ext cx="2713220" cy="584775"/>
          </a:xfrm>
          <a:prstGeom prst="rect">
            <a:avLst/>
          </a:prstGeom>
          <a:noFill/>
        </p:spPr>
        <p:txBody>
          <a:bodyPr wrap="square" rtlCol="0">
            <a:spAutoFit/>
          </a:bodyPr>
          <a:lstStyle/>
          <a:p>
            <a:r>
              <a:rPr lang="en-US" sz="3200" b="1" dirty="0"/>
              <a:t>Annual Count</a:t>
            </a:r>
          </a:p>
        </p:txBody>
      </p:sp>
      <p:sp>
        <p:nvSpPr>
          <p:cNvPr id="4" name="Title 3">
            <a:extLst>
              <a:ext uri="{FF2B5EF4-FFF2-40B4-BE49-F238E27FC236}">
                <a16:creationId xmlns:a16="http://schemas.microsoft.com/office/drawing/2014/main" id="{72EF7809-87E7-4EB8-81C2-E8A1C7191010}"/>
              </a:ext>
            </a:extLst>
          </p:cNvPr>
          <p:cNvSpPr>
            <a:spLocks noGrp="1"/>
          </p:cNvSpPr>
          <p:nvPr>
            <p:ph type="title"/>
          </p:nvPr>
        </p:nvSpPr>
        <p:spPr/>
        <p:txBody>
          <a:bodyPr/>
          <a:lstStyle/>
          <a:p>
            <a:r>
              <a:rPr lang="en-US" dirty="0"/>
              <a:t>Title I-D “Buckets” of Work</a:t>
            </a:r>
          </a:p>
        </p:txBody>
      </p:sp>
      <p:sp>
        <p:nvSpPr>
          <p:cNvPr id="5" name="TextBox 4">
            <a:extLst>
              <a:ext uri="{FF2B5EF4-FFF2-40B4-BE49-F238E27FC236}">
                <a16:creationId xmlns:a16="http://schemas.microsoft.com/office/drawing/2014/main" id="{4299E69C-2FA9-4B26-AF1A-FD66A44601A4}"/>
              </a:ext>
            </a:extLst>
          </p:cNvPr>
          <p:cNvSpPr txBox="1"/>
          <p:nvPr/>
        </p:nvSpPr>
        <p:spPr>
          <a:xfrm>
            <a:off x="809432" y="3302000"/>
            <a:ext cx="1627075" cy="369332"/>
          </a:xfrm>
          <a:prstGeom prst="rect">
            <a:avLst/>
          </a:prstGeom>
          <a:noFill/>
        </p:spPr>
        <p:txBody>
          <a:bodyPr wrap="square" rtlCol="0">
            <a:spAutoFit/>
          </a:bodyPr>
          <a:lstStyle/>
          <a:p>
            <a:r>
              <a:rPr lang="en-US" b="1" dirty="0">
                <a:solidFill>
                  <a:schemeClr val="bg1"/>
                </a:solidFill>
              </a:rPr>
              <a:t>Current Year</a:t>
            </a:r>
          </a:p>
        </p:txBody>
      </p:sp>
      <p:pic>
        <p:nvPicPr>
          <p:cNvPr id="10" name="Picture 9" descr="Picture of bucket">
            <a:extLst>
              <a:ext uri="{FF2B5EF4-FFF2-40B4-BE49-F238E27FC236}">
                <a16:creationId xmlns:a16="http://schemas.microsoft.com/office/drawing/2014/main" id="{E1F86FFE-35B3-497A-A6A8-8EBEA99481F4}"/>
              </a:ext>
            </a:extLst>
          </p:cNvPr>
          <p:cNvPicPr>
            <a:picLocks noChangeAspect="1"/>
          </p:cNvPicPr>
          <p:nvPr/>
        </p:nvPicPr>
        <p:blipFill>
          <a:blip r:embed="rId4"/>
          <a:stretch>
            <a:fillRect/>
          </a:stretch>
        </p:blipFill>
        <p:spPr>
          <a:xfrm>
            <a:off x="3041909" y="2798360"/>
            <a:ext cx="3110907" cy="3267853"/>
          </a:xfrm>
          <a:prstGeom prst="rect">
            <a:avLst/>
          </a:prstGeom>
        </p:spPr>
      </p:pic>
      <p:sp>
        <p:nvSpPr>
          <p:cNvPr id="20" name="TextBox 19">
            <a:extLst>
              <a:ext uri="{FF2B5EF4-FFF2-40B4-BE49-F238E27FC236}">
                <a16:creationId xmlns:a16="http://schemas.microsoft.com/office/drawing/2014/main" id="{0C57D251-2293-4957-8CD1-9C026D1E4CD2}"/>
              </a:ext>
            </a:extLst>
          </p:cNvPr>
          <p:cNvSpPr txBox="1"/>
          <p:nvPr/>
        </p:nvSpPr>
        <p:spPr>
          <a:xfrm>
            <a:off x="4019457" y="3302000"/>
            <a:ext cx="1627075" cy="369332"/>
          </a:xfrm>
          <a:prstGeom prst="rect">
            <a:avLst/>
          </a:prstGeom>
          <a:noFill/>
        </p:spPr>
        <p:txBody>
          <a:bodyPr wrap="square" rtlCol="0">
            <a:spAutoFit/>
          </a:bodyPr>
          <a:lstStyle/>
          <a:p>
            <a:r>
              <a:rPr lang="en-US" b="1" dirty="0">
                <a:solidFill>
                  <a:schemeClr val="bg1"/>
                </a:solidFill>
              </a:rPr>
              <a:t>Next Year</a:t>
            </a:r>
          </a:p>
        </p:txBody>
      </p:sp>
      <p:sp>
        <p:nvSpPr>
          <p:cNvPr id="21" name="TextBox 20">
            <a:extLst>
              <a:ext uri="{FF2B5EF4-FFF2-40B4-BE49-F238E27FC236}">
                <a16:creationId xmlns:a16="http://schemas.microsoft.com/office/drawing/2014/main" id="{7C7823A7-880C-4CD7-8637-974059A56437}"/>
              </a:ext>
            </a:extLst>
          </p:cNvPr>
          <p:cNvSpPr txBox="1"/>
          <p:nvPr/>
        </p:nvSpPr>
        <p:spPr>
          <a:xfrm>
            <a:off x="7130364" y="3244334"/>
            <a:ext cx="1627075" cy="369332"/>
          </a:xfrm>
          <a:prstGeom prst="rect">
            <a:avLst/>
          </a:prstGeom>
          <a:noFill/>
        </p:spPr>
        <p:txBody>
          <a:bodyPr wrap="square" rtlCol="0">
            <a:spAutoFit/>
          </a:bodyPr>
          <a:lstStyle/>
          <a:p>
            <a:r>
              <a:rPr lang="en-US" b="1" dirty="0">
                <a:solidFill>
                  <a:schemeClr val="bg1"/>
                </a:solidFill>
              </a:rPr>
              <a:t>Past Year</a:t>
            </a:r>
          </a:p>
        </p:txBody>
      </p:sp>
      <p:sp>
        <p:nvSpPr>
          <p:cNvPr id="22" name="TextBox 21">
            <a:extLst>
              <a:ext uri="{FF2B5EF4-FFF2-40B4-BE49-F238E27FC236}">
                <a16:creationId xmlns:a16="http://schemas.microsoft.com/office/drawing/2014/main" id="{19684BC7-E5B2-47D4-B2D3-A4481528D9E0}"/>
              </a:ext>
            </a:extLst>
          </p:cNvPr>
          <p:cNvSpPr txBox="1"/>
          <p:nvPr/>
        </p:nvSpPr>
        <p:spPr>
          <a:xfrm>
            <a:off x="10006048" y="3244334"/>
            <a:ext cx="1627075" cy="369332"/>
          </a:xfrm>
          <a:prstGeom prst="rect">
            <a:avLst/>
          </a:prstGeom>
          <a:noFill/>
        </p:spPr>
        <p:txBody>
          <a:bodyPr wrap="square" rtlCol="0">
            <a:spAutoFit/>
          </a:bodyPr>
          <a:lstStyle/>
          <a:p>
            <a:r>
              <a:rPr lang="en-US" b="1" dirty="0">
                <a:solidFill>
                  <a:schemeClr val="bg1"/>
                </a:solidFill>
              </a:rPr>
              <a:t>3 year cycle</a:t>
            </a:r>
          </a:p>
        </p:txBody>
      </p:sp>
    </p:spTree>
    <p:extLst>
      <p:ext uri="{BB962C8B-B14F-4D97-AF65-F5344CB8AC3E}">
        <p14:creationId xmlns:p14="http://schemas.microsoft.com/office/powerpoint/2010/main" val="3324481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0ED0603-65A0-4104-BE69-7A91BAD85CB0}"/>
              </a:ext>
            </a:extLst>
          </p:cNvPr>
          <p:cNvSpPr>
            <a:spLocks noGrp="1"/>
          </p:cNvSpPr>
          <p:nvPr>
            <p:ph type="ctrTitle"/>
          </p:nvPr>
        </p:nvSpPr>
        <p:spPr>
          <a:xfrm>
            <a:off x="104537" y="1347498"/>
            <a:ext cx="8829601" cy="1876899"/>
          </a:xfrm>
        </p:spPr>
        <p:txBody>
          <a:bodyPr/>
          <a:lstStyle/>
          <a:p>
            <a:r>
              <a:rPr lang="en-US" dirty="0"/>
              <a:t>Annual Count</a:t>
            </a:r>
          </a:p>
        </p:txBody>
      </p:sp>
      <p:sp>
        <p:nvSpPr>
          <p:cNvPr id="7" name="Slide Number Placeholder 1">
            <a:extLst>
              <a:ext uri="{FF2B5EF4-FFF2-40B4-BE49-F238E27FC236}">
                <a16:creationId xmlns:a16="http://schemas.microsoft.com/office/drawing/2014/main" id="{432B080C-6CBC-4920-B3CC-B406F19A3DBC}"/>
              </a:ext>
            </a:extLst>
          </p:cNvPr>
          <p:cNvSpPr>
            <a:spLocks noGrp="1"/>
          </p:cNvSpPr>
          <p:nvPr>
            <p:ph type="sldNum" sz="quarter" idx="12"/>
          </p:nvPr>
        </p:nvSpPr>
        <p:spPr>
          <a:xfrm>
            <a:off x="9230662" y="6395774"/>
            <a:ext cx="2743200" cy="365125"/>
          </a:xfrm>
        </p:spPr>
        <p:txBody>
          <a:bodyPr/>
          <a:lstStyle/>
          <a:p>
            <a:r>
              <a:rPr lang="en-US" dirty="0"/>
              <a:t> SY2021-22 | </a:t>
            </a:r>
            <a:fld id="{C26AAFF7-C4D7-4A72-B8FA-A17532192431}" type="slidenum">
              <a:rPr lang="en-US" smtClean="0"/>
              <a:pPr/>
              <a:t>9</a:t>
            </a:fld>
            <a:endParaRPr lang="en-US" dirty="0"/>
          </a:p>
        </p:txBody>
      </p:sp>
    </p:spTree>
    <p:extLst>
      <p:ext uri="{BB962C8B-B14F-4D97-AF65-F5344CB8AC3E}">
        <p14:creationId xmlns:p14="http://schemas.microsoft.com/office/powerpoint/2010/main" val="3038026631"/>
      </p:ext>
    </p:extLst>
  </p:cSld>
  <p:clrMapOvr>
    <a:masterClrMapping/>
  </p:clrMapOvr>
</p:sld>
</file>

<file path=ppt/theme/theme1.xml><?xml version="1.0" encoding="utf-8"?>
<a:theme xmlns:a="http://schemas.openxmlformats.org/drawingml/2006/main" name="1_Office Theme">
  <a:themeElements>
    <a:clrScheme name="SDE Template">
      <a:dk1>
        <a:srgbClr val="262626"/>
      </a:dk1>
      <a:lt1>
        <a:sysClr val="window" lastClr="FFFFFF"/>
      </a:lt1>
      <a:dk2>
        <a:srgbClr val="17365D"/>
      </a:dk2>
      <a:lt2>
        <a:srgbClr val="BFD4EF"/>
      </a:lt2>
      <a:accent1>
        <a:srgbClr val="FFC000"/>
      </a:accent1>
      <a:accent2>
        <a:srgbClr val="FF0000"/>
      </a:accent2>
      <a:accent3>
        <a:srgbClr val="9BBB59"/>
      </a:accent3>
      <a:accent4>
        <a:srgbClr val="8064A2"/>
      </a:accent4>
      <a:accent5>
        <a:srgbClr val="4BACC6"/>
      </a:accent5>
      <a:accent6>
        <a:srgbClr val="F79646"/>
      </a:accent6>
      <a:hlink>
        <a:srgbClr val="2A63AC"/>
      </a:hlink>
      <a:folHlink>
        <a:srgbClr val="E36C0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DE-PowerPoint-Template" id="{4698D733-748D-4EAE-B1ED-1939937F8C4E}" vid="{B6105CDE-2E6C-4848-90C4-7BE5D002D79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20074</TotalTime>
  <Words>7402</Words>
  <Application>Microsoft Office PowerPoint</Application>
  <PresentationFormat>Widescreen</PresentationFormat>
  <Paragraphs>816</Paragraphs>
  <Slides>76</Slides>
  <Notes>42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76</vt:i4>
      </vt:variant>
    </vt:vector>
  </HeadingPairs>
  <TitlesOfParts>
    <vt:vector size="85" baseType="lpstr">
      <vt:lpstr>Arial</vt:lpstr>
      <vt:lpstr>Calibri</vt:lpstr>
      <vt:lpstr>Calibri Light</vt:lpstr>
      <vt:lpstr>Cambria</vt:lpstr>
      <vt:lpstr>Open Sans</vt:lpstr>
      <vt:lpstr>Open Sans Light</vt:lpstr>
      <vt:lpstr>Open Sans Semibold</vt:lpstr>
      <vt:lpstr>Wingdings</vt:lpstr>
      <vt:lpstr>1_Office Theme</vt:lpstr>
      <vt:lpstr>Title I-D Programs in Idaho -    Counting, Applying &amp; Evaluating</vt:lpstr>
      <vt:lpstr>Program Purpose</vt:lpstr>
      <vt:lpstr>Definitions &amp; Service Structure</vt:lpstr>
      <vt:lpstr>Delinquent/Needing Supervision:   Who are these youth?</vt:lpstr>
      <vt:lpstr>Neglected:  Who are these youth?</vt:lpstr>
      <vt:lpstr>At-Risk:  Who are these youth?</vt:lpstr>
      <vt:lpstr>Title I-D Service Structure</vt:lpstr>
      <vt:lpstr>Title I-D “Buckets” of Work</vt:lpstr>
      <vt:lpstr>Annual Count</vt:lpstr>
      <vt:lpstr>Why Counting is SO Important?  </vt:lpstr>
      <vt:lpstr>How are funds generated?  </vt:lpstr>
      <vt:lpstr>How are funds generated?  </vt:lpstr>
      <vt:lpstr>How are funds calculated?  </vt:lpstr>
      <vt:lpstr>Determining Counting/Serving Sites - CRITERIA</vt:lpstr>
      <vt:lpstr>Potential New “Counting” &amp; “Serving” sites</vt:lpstr>
      <vt:lpstr>Annual Count Timeline</vt:lpstr>
      <vt:lpstr>Subpart 1 Annual Count Process </vt:lpstr>
      <vt:lpstr>Subpart 1 - Example</vt:lpstr>
      <vt:lpstr>Subpart 2/Neglected Annual Count Process </vt:lpstr>
      <vt:lpstr>Subpart 2/Neglected – Sample Email</vt:lpstr>
      <vt:lpstr>Subpart 2/Neglected Count Form/Tool </vt:lpstr>
      <vt:lpstr>Questions?   </vt:lpstr>
      <vt:lpstr>Application &amp; Budget</vt:lpstr>
      <vt:lpstr>Timeline of $$$</vt:lpstr>
      <vt:lpstr>Application – Subpart 1</vt:lpstr>
      <vt:lpstr>Subpart 1:  Application/Budget Example</vt:lpstr>
      <vt:lpstr>Subpart 1:  Application/Budget Timeline</vt:lpstr>
      <vt:lpstr>Application – Subpart 2  (Formula - JDCs)</vt:lpstr>
      <vt:lpstr>Subpart 2 (Formula):  Application/Budget Timeline</vt:lpstr>
      <vt:lpstr>Subpart 2 (Formula) – Application Example</vt:lpstr>
      <vt:lpstr>Subpart 2 (Formula) – Budget Examples</vt:lpstr>
      <vt:lpstr>3 Year Title I-D Subpart 2 – Competitive Grant </vt:lpstr>
      <vt:lpstr>3 Year Title I-D Subpart 2 – Competitive Grant</vt:lpstr>
      <vt:lpstr>Competitive 3-year Grant Application</vt:lpstr>
      <vt:lpstr>Competitive 3-year Grant – Application Packet</vt:lpstr>
      <vt:lpstr>Subpart 2 (Comp) – Annual Budget Examples</vt:lpstr>
      <vt:lpstr>Three-year Competitive Grant – Budget Timeline</vt:lpstr>
      <vt:lpstr>Potential 3 year Subpart 2 Grant sites</vt:lpstr>
      <vt:lpstr>Title IA – Neglected Set-Aside in CSFGA</vt:lpstr>
      <vt:lpstr>CFSGA Title IA Tabs – Neglected Set Aside</vt:lpstr>
      <vt:lpstr>1st – Allocations/Set-Aside Tab:     Set-Aside Amount</vt:lpstr>
      <vt:lpstr>T1-A Neglected Set-Aside – CSFGA plan </vt:lpstr>
      <vt:lpstr>District Program vs Facility Program</vt:lpstr>
      <vt:lpstr>T1-A Neglected Set-Aside – Consultation   </vt:lpstr>
      <vt:lpstr>T1-A Neglected Set-Aside - Budget </vt:lpstr>
      <vt:lpstr>Title IA Neglected Set-Aside:  Application/Budget Timeline</vt:lpstr>
      <vt:lpstr>Questions?   </vt:lpstr>
      <vt:lpstr>Evaluation &amp; Reporting</vt:lpstr>
      <vt:lpstr>Evaluation/Reporting – Subpart 1 &amp; 2</vt:lpstr>
      <vt:lpstr>Title I-D Webpage</vt:lpstr>
      <vt:lpstr>Application Portal</vt:lpstr>
      <vt:lpstr>Select LEA – Evaluation – Contact Info</vt:lpstr>
      <vt:lpstr>Contact Information </vt:lpstr>
      <vt:lpstr>General Info Tab</vt:lpstr>
      <vt:lpstr>Facilities Tab</vt:lpstr>
      <vt:lpstr>Demographics Tab</vt:lpstr>
      <vt:lpstr>Outcomes Tab</vt:lpstr>
      <vt:lpstr>Outcomes Tab – Academic &amp; Vocational</vt:lpstr>
      <vt:lpstr>Achievement Tab – Reading &amp; Math</vt:lpstr>
      <vt:lpstr>Assurance &amp; Submission</vt:lpstr>
      <vt:lpstr>Evaluation &amp; Reporting Timeline</vt:lpstr>
      <vt:lpstr>Title IA – Neglected Set-Aside - Continued</vt:lpstr>
      <vt:lpstr>Title I-A: Annual Performance Report</vt:lpstr>
      <vt:lpstr>APR – Participation by Grade</vt:lpstr>
      <vt:lpstr>Title I-A:  APR Timeline</vt:lpstr>
      <vt:lpstr>Questions?   </vt:lpstr>
      <vt:lpstr>Monitoring</vt:lpstr>
      <vt:lpstr>ESSA Requirements related to Title I-D</vt:lpstr>
      <vt:lpstr>Title I-D Monitoring Cycle &amp; Timeline</vt:lpstr>
      <vt:lpstr>Federal Program Title ID Indicators</vt:lpstr>
      <vt:lpstr>Monitoring Tool &amp; Website </vt:lpstr>
      <vt:lpstr>Organize Yourself</vt:lpstr>
      <vt:lpstr>Questions?   </vt:lpstr>
      <vt:lpstr>Title I-D “Buckets” of Work</vt:lpstr>
      <vt:lpstr>Resources by Type:</vt:lpstr>
      <vt:lpstr>Questions?</vt:lpstr>
    </vt:vector>
  </TitlesOfParts>
  <Company>Idaho State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ID Presentation</dc:title>
  <dc:subject>Idaho Child Nutrition Programs</dc:subject>
  <dc:creator>Suzanne Peck</dc:creator>
  <cp:lastModifiedBy>Brad Starks</cp:lastModifiedBy>
  <cp:revision>649</cp:revision>
  <cp:lastPrinted>2019-09-24T19:52:16Z</cp:lastPrinted>
  <dcterms:created xsi:type="dcterms:W3CDTF">2014-05-22T16:02:36Z</dcterms:created>
  <dcterms:modified xsi:type="dcterms:W3CDTF">2022-06-06T20:11:55Z</dcterms:modified>
</cp:coreProperties>
</file>